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sldIdLst>
    <p:sldId id="339" r:id="rId2"/>
    <p:sldId id="2619" r:id="rId3"/>
    <p:sldId id="9104" r:id="rId4"/>
    <p:sldId id="2625" r:id="rId5"/>
    <p:sldId id="2657" r:id="rId6"/>
    <p:sldId id="9223" r:id="rId7"/>
    <p:sldId id="2643" r:id="rId8"/>
    <p:sldId id="9224" r:id="rId9"/>
    <p:sldId id="9195" r:id="rId10"/>
    <p:sldId id="9211" r:id="rId11"/>
    <p:sldId id="9187" r:id="rId12"/>
    <p:sldId id="9199" r:id="rId13"/>
    <p:sldId id="9212" r:id="rId14"/>
    <p:sldId id="9225" r:id="rId15"/>
    <p:sldId id="9184" r:id="rId16"/>
    <p:sldId id="9192" r:id="rId17"/>
    <p:sldId id="9206" r:id="rId18"/>
    <p:sldId id="9198" r:id="rId19"/>
    <p:sldId id="9185" r:id="rId20"/>
    <p:sldId id="9213" r:id="rId21"/>
    <p:sldId id="9186" r:id="rId22"/>
    <p:sldId id="9217" r:id="rId23"/>
    <p:sldId id="9218" r:id="rId24"/>
    <p:sldId id="9219" r:id="rId25"/>
    <p:sldId id="9220" r:id="rId26"/>
    <p:sldId id="9221" r:id="rId27"/>
    <p:sldId id="9226" r:id="rId28"/>
    <p:sldId id="9207" r:id="rId29"/>
    <p:sldId id="9210" r:id="rId30"/>
    <p:sldId id="9208" r:id="rId31"/>
    <p:sldId id="9209" r:id="rId32"/>
    <p:sldId id="9222" r:id="rId33"/>
    <p:sldId id="9216" r:id="rId34"/>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enovo" initials="l" lastIdx="4" clrIdx="0">
    <p:extLst>
      <p:ext uri="{19B8F6BF-5375-455C-9EA6-DF929625EA0E}">
        <p15:presenceInfo xmlns:p15="http://schemas.microsoft.com/office/powerpoint/2012/main" userId="lenovo" providerId="None"/>
      </p:ext>
    </p:extLst>
  </p:cmAuthor>
  <p:cmAuthor id="2" name="简鸥鸣" initials="简鸥鸣" lastIdx="4" clrIdx="1">
    <p:extLst>
      <p:ext uri="{19B8F6BF-5375-455C-9EA6-DF929625EA0E}">
        <p15:presenceInfo xmlns:p15="http://schemas.microsoft.com/office/powerpoint/2012/main" userId="简鸥鸣"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F2F2"/>
    <a:srgbClr val="FF9900"/>
    <a:srgbClr val="FFCC00"/>
    <a:srgbClr val="FFFF00"/>
    <a:srgbClr val="2F5597"/>
    <a:srgbClr val="6633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D113A9D2-9D6B-4929-AA2D-F23B5EE8CBE7}" styleName="主题样式 2 - 强调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8" d="100"/>
          <a:sy n="108" d="100"/>
        </p:scale>
        <p:origin x="678" y="10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cap="none" spc="50" baseline="0">
                <a:solidFill>
                  <a:schemeClr val="bg1"/>
                </a:solidFill>
                <a:latin typeface="+mn-lt"/>
                <a:ea typeface="+mn-ea"/>
                <a:cs typeface="+mn-cs"/>
              </a:defRPr>
            </a:pPr>
            <a:r>
              <a:rPr lang="zh-CN"/>
              <a:t>平均房价</a:t>
            </a:r>
          </a:p>
        </c:rich>
      </c:tx>
      <c:layout>
        <c:manualLayout>
          <c:xMode val="edge"/>
          <c:yMode val="edge"/>
          <c:x val="0.41869611679065966"/>
          <c:y val="0"/>
        </c:manualLayout>
      </c:layout>
      <c:overlay val="0"/>
      <c:spPr>
        <a:noFill/>
        <a:ln>
          <a:noFill/>
        </a:ln>
        <a:effectLst/>
      </c:spPr>
      <c:txPr>
        <a:bodyPr rot="0" spcFirstLastPara="1" vertOverflow="ellipsis" vert="horz" wrap="square" anchor="ctr" anchorCtr="1"/>
        <a:lstStyle/>
        <a:p>
          <a:pPr>
            <a:defRPr sz="2128" b="1" i="0" u="none" strike="noStrike" kern="1200" cap="none" spc="50" baseline="0">
              <a:solidFill>
                <a:schemeClr val="bg1"/>
              </a:solidFill>
              <a:latin typeface="+mn-lt"/>
              <a:ea typeface="+mn-ea"/>
              <a:cs typeface="+mn-cs"/>
            </a:defRPr>
          </a:pPr>
          <a:endParaRPr lang="zh-CN"/>
        </a:p>
      </c:txPr>
    </c:title>
    <c:autoTitleDeleted val="0"/>
    <c:view3D>
      <c:rotX val="15"/>
      <c:rotY val="20"/>
      <c:depthPercent val="100"/>
      <c:rAngAx val="1"/>
    </c:view3D>
    <c:floor>
      <c:thickness val="0"/>
      <c:spPr>
        <a:solidFill>
          <a:schemeClr val="lt1">
            <a:alpha val="27000"/>
          </a:schemeClr>
        </a:solid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0.11956977039104694"/>
          <c:y val="0.13712421117360704"/>
          <c:w val="0.86080024843097158"/>
          <c:h val="0.71531431783209165"/>
        </c:manualLayout>
      </c:layout>
      <c:bar3DChart>
        <c:barDir val="col"/>
        <c:grouping val="clustered"/>
        <c:varyColors val="0"/>
        <c:ser>
          <c:idx val="0"/>
          <c:order val="0"/>
          <c:tx>
            <c:strRef>
              <c:f>Sheet1!$B$1</c:f>
              <c:strCache>
                <c:ptCount val="1"/>
                <c:pt idx="0">
                  <c:v>房价</c:v>
                </c:pt>
              </c:strCache>
            </c:strRef>
          </c:tx>
          <c:spPr>
            <a:solidFill>
              <a:schemeClr val="accent5">
                <a:lumMod val="40000"/>
                <a:lumOff val="60000"/>
              </a:schemeClr>
            </a:solidFill>
            <a:ln>
              <a:solidFill>
                <a:schemeClr val="accent1">
                  <a:lumMod val="75000"/>
                </a:schemeClr>
              </a:solidFill>
            </a:ln>
            <a:effectLst/>
            <a:scene3d>
              <a:camera prst="orthographicFront"/>
              <a:lightRig rig="threePt" dir="t"/>
            </a:scene3d>
            <a:sp3d prstMaterial="translucentPowder">
              <a:contourClr>
                <a:schemeClr val="accent1">
                  <a:lumMod val="75000"/>
                </a:schemeClr>
              </a:contourClr>
            </a:sp3d>
          </c:spPr>
          <c:invertIfNegative val="0"/>
          <c:dLbls>
            <c:dLbl>
              <c:idx val="0"/>
              <c:layout>
                <c:manualLayout>
                  <c:x val="5.3536312303586343E-3"/>
                  <c:y val="-5.908202102803985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7A0D-409D-A3C2-5B2DA1F26489}"/>
                </c:ext>
              </c:extLst>
            </c:dLbl>
            <c:dLbl>
              <c:idx val="1"/>
              <c:layout>
                <c:manualLayout>
                  <c:x val="3.5690874869057348E-3"/>
                  <c:y val="-4.028319615548171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7A0D-409D-A3C2-5B2DA1F26489}"/>
                </c:ext>
              </c:extLst>
            </c:dLbl>
            <c:dLbl>
              <c:idx val="2"/>
              <c:layout>
                <c:manualLayout>
                  <c:x val="1.7845437434528674E-3"/>
                  <c:y val="-3.491210333475082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7A0D-409D-A3C2-5B2DA1F26489}"/>
                </c:ext>
              </c:extLst>
            </c:dLbl>
            <c:dLbl>
              <c:idx val="3"/>
              <c:layout>
                <c:manualLayout>
                  <c:x val="1.2491806204170071E-2"/>
                  <c:y val="-4.296874256584716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7A0D-409D-A3C2-5B2DA1F26489}"/>
                </c:ext>
              </c:extLst>
            </c:dLbl>
            <c:dLbl>
              <c:idx val="4"/>
              <c:layout>
                <c:manualLayout>
                  <c:x val="8.922718717264206E-3"/>
                  <c:y val="-4.565428897621270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7A0D-409D-A3C2-5B2DA1F26489}"/>
                </c:ext>
              </c:extLst>
            </c:dLbl>
            <c:spPr>
              <a:noFill/>
              <a:ln>
                <a:noFill/>
              </a:ln>
              <a:effectLst/>
            </c:spPr>
            <c:txPr>
              <a:bodyPr rot="0" spcFirstLastPara="1" vertOverflow="ellipsis" vert="horz" wrap="square" anchor="ctr" anchorCtr="1"/>
              <a:lstStyle/>
              <a:p>
                <a:pPr>
                  <a:defRPr sz="2000" b="1" i="0" u="none" strike="noStrike" kern="1200" baseline="0">
                    <a:solidFill>
                      <a:schemeClr val="bg1"/>
                    </a:solidFill>
                    <a:latin typeface="微软雅黑" panose="020B0503020204020204" pitchFamily="34" charset="-122"/>
                    <a:ea typeface="微软雅黑" panose="020B0503020204020204" pitchFamily="34" charset="-122"/>
                    <a:cs typeface="+mn-cs"/>
                  </a:defRPr>
                </a:pPr>
                <a:endParaRPr lang="zh-CN"/>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Sheet1!$A$2:$A$6</c:f>
              <c:strCache>
                <c:ptCount val="5"/>
                <c:pt idx="0">
                  <c:v>深圳</c:v>
                </c:pt>
                <c:pt idx="1">
                  <c:v>北京</c:v>
                </c:pt>
                <c:pt idx="2">
                  <c:v>上海</c:v>
                </c:pt>
                <c:pt idx="3">
                  <c:v>广州</c:v>
                </c:pt>
                <c:pt idx="4">
                  <c:v>佛山</c:v>
                </c:pt>
              </c:strCache>
            </c:strRef>
          </c:cat>
          <c:val>
            <c:numRef>
              <c:f>Sheet1!$B$2:$B$6</c:f>
              <c:numCache>
                <c:formatCode>General</c:formatCode>
                <c:ptCount val="5"/>
                <c:pt idx="0">
                  <c:v>69679</c:v>
                </c:pt>
                <c:pt idx="1">
                  <c:v>70069</c:v>
                </c:pt>
                <c:pt idx="2">
                  <c:v>69679</c:v>
                </c:pt>
                <c:pt idx="3">
                  <c:v>50089</c:v>
                </c:pt>
                <c:pt idx="4">
                  <c:v>16555</c:v>
                </c:pt>
              </c:numCache>
            </c:numRef>
          </c:val>
          <c:extLst>
            <c:ext xmlns:c16="http://schemas.microsoft.com/office/drawing/2014/chart" uri="{C3380CC4-5D6E-409C-BE32-E72D297353CC}">
              <c16:uniqueId val="{00000000-7A0D-409D-A3C2-5B2DA1F26489}"/>
            </c:ext>
          </c:extLst>
        </c:ser>
        <c:dLbls>
          <c:showLegendKey val="0"/>
          <c:showVal val="1"/>
          <c:showCatName val="0"/>
          <c:showSerName val="0"/>
          <c:showPercent val="0"/>
          <c:showBubbleSize val="0"/>
        </c:dLbls>
        <c:gapWidth val="150"/>
        <c:shape val="box"/>
        <c:axId val="2127230160"/>
        <c:axId val="2127230816"/>
        <c:axId val="0"/>
      </c:bar3DChart>
      <c:catAx>
        <c:axId val="2127230160"/>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1" i="0" u="none" strike="noStrike" kern="1200" baseline="0">
                <a:solidFill>
                  <a:schemeClr val="bg1"/>
                </a:solidFill>
                <a:latin typeface="+mn-lt"/>
                <a:ea typeface="+mn-ea"/>
                <a:cs typeface="+mn-cs"/>
              </a:defRPr>
            </a:pPr>
            <a:endParaRPr lang="zh-CN"/>
          </a:p>
        </c:txPr>
        <c:crossAx val="2127230816"/>
        <c:crosses val="autoZero"/>
        <c:auto val="1"/>
        <c:lblAlgn val="ctr"/>
        <c:lblOffset val="100"/>
        <c:noMultiLvlLbl val="0"/>
      </c:catAx>
      <c:valAx>
        <c:axId val="2127230816"/>
        <c:scaling>
          <c:orientation val="minMax"/>
        </c:scaling>
        <c:delete val="0"/>
        <c:axPos val="l"/>
        <c:majorGridlines>
          <c:spPr>
            <a:ln w="9525" cap="flat" cmpd="sng" algn="ctr">
              <a:solidFill>
                <a:schemeClr val="tx1">
                  <a:lumMod val="5000"/>
                  <a:lumOff val="9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1" i="0" u="none" strike="noStrike" kern="1200" baseline="0">
                <a:solidFill>
                  <a:schemeClr val="bg1"/>
                </a:solidFill>
                <a:latin typeface="+mn-lt"/>
                <a:ea typeface="+mn-ea"/>
                <a:cs typeface="+mn-cs"/>
              </a:defRPr>
            </a:pPr>
            <a:endParaRPr lang="zh-CN"/>
          </a:p>
        </c:txPr>
        <c:crossAx val="2127230160"/>
        <c:crosses val="autoZero"/>
        <c:crossBetween val="between"/>
      </c:valAx>
      <c:dTable>
        <c:showHorzBorder val="1"/>
        <c:showVertBorder val="1"/>
        <c:showOutline val="1"/>
        <c:showKeys val="1"/>
        <c:spPr>
          <a:noFill/>
          <a:ln w="9525">
            <a:solidFill>
              <a:schemeClr val="tx1">
                <a:lumMod val="15000"/>
                <a:lumOff val="85000"/>
              </a:schemeClr>
            </a:solidFill>
          </a:ln>
          <a:effectLst/>
        </c:spPr>
        <c:txPr>
          <a:bodyPr rot="0" spcFirstLastPara="1" vertOverflow="ellipsis" vert="horz" wrap="square" anchor="ctr" anchorCtr="1"/>
          <a:lstStyle/>
          <a:p>
            <a:pPr rtl="0">
              <a:defRPr sz="1600" b="1" i="0" u="none" strike="noStrike" kern="1200" baseline="0">
                <a:solidFill>
                  <a:schemeClr val="bg1"/>
                </a:solidFill>
                <a:latin typeface="+mn-lt"/>
                <a:ea typeface="+mn-ea"/>
                <a:cs typeface="+mn-cs"/>
              </a:defRPr>
            </a:pPr>
            <a:endParaRPr lang="zh-CN"/>
          </a:p>
        </c:txPr>
      </c:dTable>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tx1">
        <a:lumMod val="95000"/>
        <a:lumOff val="5000"/>
        <a:alpha val="30000"/>
      </a:schemeClr>
    </a:solidFill>
    <a:ln>
      <a:noFill/>
    </a:ln>
    <a:effectLst>
      <a:outerShdw blurRad="50800" dist="50800" dir="5400000" algn="ctr" rotWithShape="0">
        <a:srgbClr val="000000">
          <a:alpha val="92000"/>
        </a:srgbClr>
      </a:outerShdw>
    </a:effectLst>
  </c:spPr>
  <c:txPr>
    <a:bodyPr/>
    <a:lstStyle/>
    <a:p>
      <a:pPr>
        <a:defRPr b="1">
          <a:solidFill>
            <a:schemeClr val="bg1"/>
          </a:solidFill>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2">
  <cs:axisTitle>
    <cs:lnRef idx="0"/>
    <cs:fillRef idx="0"/>
    <cs:effectRef idx="0"/>
    <cs:fontRef idx="minor">
      <a:schemeClr val="tx1">
        <a:lumMod val="50000"/>
        <a:lumOff val="50000"/>
      </a:schemeClr>
    </cs:fontRef>
    <cs:defRPr sz="1197" kern="1200"/>
  </cs:axisTitle>
  <cs:categoryAxis>
    <cs:lnRef idx="0"/>
    <cs:fillRef idx="0"/>
    <cs:effectRef idx="0"/>
    <cs:fontRef idx="minor">
      <a:schemeClr val="tx1">
        <a:lumMod val="50000"/>
        <a:lumOff val="50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50000"/>
        <a:lumOff val="50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tx1"/>
    </cs:fontRef>
    <cs:spPr>
      <a:solidFill>
        <a:schemeClr val="phClr"/>
      </a:solidFill>
      <a:ln>
        <a:solidFill>
          <a:schemeClr val="phClr">
            <a:lumMod val="75000"/>
          </a:schemeClr>
        </a:solidFill>
      </a:ln>
    </cs:spPr>
  </cs:dataPoint>
  <cs:dataPoint3D>
    <cs:lnRef idx="0">
      <cs:styleClr val="auto"/>
    </cs:lnRef>
    <cs:fillRef idx="0">
      <cs:styleClr val="auto"/>
    </cs:fillRef>
    <cs:effectRef idx="0"/>
    <cs:fontRef idx="minor">
      <a:schemeClr val="tx1"/>
    </cs:fontRef>
    <cs:spPr>
      <a:solidFill>
        <a:schemeClr val="phClr"/>
      </a:solidFill>
      <a:ln>
        <a:solidFill>
          <a:schemeClr val="phClr">
            <a:lumMod val="75000"/>
          </a:schemeClr>
        </a:solidFill>
      </a:ln>
      <a:scene3d>
        <a:camera prst="orthographicFront"/>
        <a:lightRig rig="threePt" dir="t"/>
      </a:scene3d>
      <a:sp3d prstMaterial="translucentPowder"/>
    </cs:spPr>
  </cs:dataPoint3D>
  <cs:dataPointLine>
    <cs:lnRef idx="0">
      <cs:styleClr val="auto"/>
    </cs:lnRef>
    <cs:fillRef idx="0"/>
    <cs:effectRef idx="0"/>
    <cs:fontRef idx="minor">
      <a:schemeClr val="tx1"/>
    </cs:fontRef>
    <cs:spPr>
      <a:ln w="28575" cap="rnd">
        <a:solidFill>
          <a:schemeClr val="phClr">
            <a:alpha val="70000"/>
          </a:schemeClr>
        </a:solidFill>
        <a:round/>
      </a:ln>
    </cs:spPr>
  </cs:dataPointLine>
  <cs:dataPointMarker>
    <cs:lnRef idx="0">
      <cs:styleClr val="auto"/>
    </cs:lnRef>
    <cs:fillRef idx="0">
      <cs:styleClr val="auto"/>
    </cs:fillRef>
    <cs:effectRef idx="0"/>
    <cs:fontRef idx="minor">
      <a:schemeClr val="dk1"/>
    </cs:fontRef>
    <cs:spPr>
      <a:solidFill>
        <a:schemeClr val="phClr">
          <a:alpha val="70000"/>
        </a:schemeClr>
      </a:solidFill>
      <a:ln>
        <a:solidFill>
          <a:schemeClr val="phClr">
            <a:lumMod val="75000"/>
          </a:schemeClr>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50000"/>
        <a:lumOff val="50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65000"/>
            <a:lumOff val="35000"/>
          </a:schemeClr>
        </a:solidFill>
      </a:ln>
    </cs:spPr>
  </cs:downBar>
  <cs:dropLine>
    <cs:lnRef idx="0"/>
    <cs:fillRef idx="0"/>
    <cs:effectRef idx="0"/>
    <cs:fontRef idx="minor">
      <a:schemeClr val="dk1"/>
    </cs:fontRef>
    <cs:spPr>
      <a:ln w="9525">
        <a:solidFill>
          <a:schemeClr val="tx1">
            <a:lumMod val="35000"/>
            <a:lumOff val="65000"/>
          </a:schemeClr>
        </a:solidFill>
        <a:round/>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tx1"/>
    </cs:fontRef>
    <cs:spPr>
      <a:solidFill>
        <a:schemeClr val="lt1">
          <a:alpha val="27000"/>
        </a:schemeClr>
      </a:solidFill>
      <a:sp3d/>
    </cs:spPr>
  </cs:floor>
  <cs:gridlineMajor>
    <cs:lnRef idx="0"/>
    <cs:fillRef idx="0"/>
    <cs:effectRef idx="0"/>
    <cs:fontRef idx="minor">
      <a:schemeClr val="tx1"/>
    </cs:fontRef>
    <cs:spPr>
      <a:ln w="9525" cap="flat" cmpd="sng" algn="ctr">
        <a:solidFill>
          <a:schemeClr val="tx1">
            <a:lumMod val="5000"/>
            <a:lumOff val="95000"/>
          </a:schemeClr>
        </a:solidFill>
        <a:round/>
      </a:ln>
    </cs:spPr>
  </cs:gridlineMajor>
  <cs:gridlineMinor>
    <cs:lnRef idx="0"/>
    <cs:fillRef idx="0"/>
    <cs:effectRef idx="0"/>
    <cs:fontRef idx="minor">
      <a:schemeClr val="tx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round/>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50000"/>
        <a:lumOff val="50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50000"/>
        <a:lumOff val="50000"/>
      </a:schemeClr>
    </cs:fontRef>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128" b="0" kern="1200" cap="none" spc="50" baseline="0"/>
  </cs:title>
  <cs:trendline>
    <cs:lnRef idx="0">
      <cs:styleClr val="auto"/>
    </cs:lnRef>
    <cs:fillRef idx="0"/>
    <cs:effectRef idx="0"/>
    <cs:fontRef idx="minor">
      <a:schemeClr val="dk1"/>
    </cs:fontRef>
    <cs:spPr>
      <a:ln w="15875" cap="rnd">
        <a:solidFill>
          <a:schemeClr val="phClr"/>
        </a:solidFill>
      </a:ln>
    </cs:spPr>
  </cs:trendline>
  <cs:trendlineLabel>
    <cs:lnRef idx="0"/>
    <cs:fillRef idx="0"/>
    <cs:effectRef idx="0"/>
    <cs:fontRef idx="minor">
      <a:schemeClr val="tx1">
        <a:lumMod val="50000"/>
        <a:lumOff val="50000"/>
      </a:schemeClr>
    </cs:fontRef>
    <cs:defRPr sz="1197"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50000"/>
        <a:lumOff val="50000"/>
      </a:schemeClr>
    </cs:fontRef>
    <cs:defRPr sz="1197" kern="1200"/>
  </cs:valueAxis>
  <cs:wall>
    <cs:lnRef idx="0"/>
    <cs:fillRef idx="0"/>
    <cs:effectRef idx="0"/>
    <cs:fontRef idx="minor">
      <a:schemeClr val="tx1"/>
    </cs:fontRef>
    <cs:spPr>
      <a:sp3d/>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69030C9-F4BB-4D14-9A56-716E70498459}" type="doc">
      <dgm:prSet loTypeId="urn:microsoft.com/office/officeart/2005/8/layout/matrix1" loCatId="matrix" qsTypeId="urn:microsoft.com/office/officeart/2005/8/quickstyle/simple1" qsCatId="simple" csTypeId="urn:microsoft.com/office/officeart/2005/8/colors/accent1_2" csCatId="accent1" phldr="1"/>
      <dgm:spPr/>
      <dgm:t>
        <a:bodyPr/>
        <a:lstStyle/>
        <a:p>
          <a:endParaRPr lang="zh-CN" altLang="en-US"/>
        </a:p>
      </dgm:t>
    </dgm:pt>
    <dgm:pt modelId="{192D2352-1552-4D64-8BEC-4CA6786DDF40}">
      <dgm:prSet phldrT="[文本]"/>
      <dgm:spPr>
        <a:solidFill>
          <a:srgbClr val="2F5597">
            <a:alpha val="90000"/>
          </a:srgbClr>
        </a:solidFill>
        <a:ln w="57150">
          <a:solidFill>
            <a:schemeClr val="bg1">
              <a:lumMod val="85000"/>
            </a:schemeClr>
          </a:solidFill>
        </a:ln>
      </dgm:spPr>
      <dgm:t>
        <a:bodyPr/>
        <a:lstStyle/>
        <a:p>
          <a:r>
            <a:rPr lang="zh-CN" altLang="en-US" b="1" dirty="0">
              <a:solidFill>
                <a:srgbClr val="FFFF00"/>
              </a:solidFill>
              <a:effectLst>
                <a:outerShdw blurRad="38100" dist="38100" dir="2700000" algn="tl">
                  <a:srgbClr val="000000">
                    <a:alpha val="43137"/>
                  </a:srgbClr>
                </a:outerShdw>
              </a:effectLst>
              <a:latin typeface="微软雅黑" pitchFamily="34" charset="-122"/>
              <a:ea typeface="微软雅黑" pitchFamily="34" charset="-122"/>
            </a:rPr>
            <a:t>佛山，一座</a:t>
          </a:r>
        </a:p>
        <a:p>
          <a:r>
            <a:rPr lang="zh-CN" altLang="en-US" b="1" dirty="0">
              <a:solidFill>
                <a:srgbClr val="FFFF00"/>
              </a:solidFill>
              <a:effectLst>
                <a:outerShdw blurRad="38100" dist="38100" dir="2700000" algn="tl">
                  <a:srgbClr val="000000">
                    <a:alpha val="43137"/>
                  </a:srgbClr>
                </a:outerShdw>
              </a:effectLst>
              <a:latin typeface="微软雅黑" pitchFamily="34" charset="-122"/>
              <a:ea typeface="微软雅黑" pitchFamily="34" charset="-122"/>
            </a:rPr>
            <a:t>机遇与生活</a:t>
          </a:r>
        </a:p>
        <a:p>
          <a:r>
            <a:rPr lang="zh-CN" altLang="en-US" b="1" dirty="0">
              <a:solidFill>
                <a:srgbClr val="FFFF00"/>
              </a:solidFill>
              <a:effectLst>
                <a:outerShdw blurRad="38100" dist="38100" dir="2700000" algn="tl">
                  <a:srgbClr val="000000">
                    <a:alpha val="43137"/>
                  </a:srgbClr>
                </a:outerShdw>
              </a:effectLst>
              <a:latin typeface="微软雅黑" pitchFamily="34" charset="-122"/>
              <a:ea typeface="微软雅黑" pitchFamily="34" charset="-122"/>
            </a:rPr>
            <a:t>平衡的城市</a:t>
          </a:r>
        </a:p>
      </dgm:t>
    </dgm:pt>
    <dgm:pt modelId="{48291173-9F2F-47B9-9256-0EF6915FC981}" type="parTrans" cxnId="{9214A6C6-589E-4DC5-B010-01517C762ED3}">
      <dgm:prSet/>
      <dgm:spPr/>
      <dgm:t>
        <a:bodyPr/>
        <a:lstStyle/>
        <a:p>
          <a:endParaRPr lang="zh-CN" altLang="en-US"/>
        </a:p>
      </dgm:t>
    </dgm:pt>
    <dgm:pt modelId="{72940420-15FF-4CAF-BC8E-A75CBB017037}" type="sibTrans" cxnId="{9214A6C6-589E-4DC5-B010-01517C762ED3}">
      <dgm:prSet/>
      <dgm:spPr/>
      <dgm:t>
        <a:bodyPr/>
        <a:lstStyle/>
        <a:p>
          <a:endParaRPr lang="zh-CN" altLang="en-US"/>
        </a:p>
      </dgm:t>
    </dgm:pt>
    <dgm:pt modelId="{33E44891-77A8-4B45-9F14-BBA5BE201B0B}">
      <dgm:prSet phldrT="[文本]" custT="1"/>
      <dgm:spPr>
        <a:solidFill>
          <a:schemeClr val="accent1">
            <a:lumMod val="75000"/>
            <a:alpha val="45000"/>
          </a:schemeClr>
        </a:solidFill>
        <a:ln w="28575">
          <a:solidFill>
            <a:schemeClr val="bg1">
              <a:lumMod val="85000"/>
            </a:schemeClr>
          </a:solidFill>
        </a:ln>
      </dgm:spPr>
      <dgm:t>
        <a:bodyPr/>
        <a:lstStyle/>
        <a:p>
          <a:pPr algn="ctr"/>
          <a:r>
            <a:rPr lang="en-US" altLang="zh-CN" sz="1400" b="1" dirty="0">
              <a:effectLst>
                <a:outerShdw blurRad="50800" dist="38100" dir="2700000" algn="tl" rotWithShape="0">
                  <a:prstClr val="black">
                    <a:alpha val="40000"/>
                  </a:prstClr>
                </a:outerShdw>
              </a:effectLst>
              <a:latin typeface="微软雅黑" pitchFamily="34" charset="-122"/>
              <a:ea typeface="微软雅黑" pitchFamily="34" charset="-122"/>
            </a:rPr>
            <a:t>GDP</a:t>
          </a:r>
          <a:r>
            <a:rPr lang="zh-CN" altLang="en-US" sz="1400" b="1" dirty="0">
              <a:effectLst>
                <a:outerShdw blurRad="50800" dist="38100" dir="2700000" algn="tl" rotWithShape="0">
                  <a:prstClr val="black">
                    <a:alpha val="40000"/>
                  </a:prstClr>
                </a:outerShdw>
              </a:effectLst>
              <a:latin typeface="微软雅黑" pitchFamily="34" charset="-122"/>
              <a:ea typeface="微软雅黑" pitchFamily="34" charset="-122"/>
            </a:rPr>
            <a:t>万亿城市</a:t>
          </a:r>
          <a:endParaRPr lang="en-US" altLang="zh-CN" sz="1400" b="1" dirty="0">
            <a:solidFill>
              <a:schemeClr val="bg1"/>
            </a:solidFill>
            <a:effectLst>
              <a:outerShdw blurRad="50800" dist="38100" dir="2700000" algn="tl" rotWithShape="0">
                <a:prstClr val="black">
                  <a:alpha val="40000"/>
                </a:prstClr>
              </a:outerShdw>
            </a:effectLst>
            <a:latin typeface="微软雅黑" pitchFamily="34" charset="-122"/>
            <a:ea typeface="微软雅黑" pitchFamily="34" charset="-122"/>
          </a:endParaRPr>
        </a:p>
      </dgm:t>
    </dgm:pt>
    <dgm:pt modelId="{1B210AE0-14D2-46CF-AA7D-3638347C2FEC}" type="parTrans" cxnId="{1C57D160-135B-44B4-9AC3-6A1A6F3A58D1}">
      <dgm:prSet/>
      <dgm:spPr/>
      <dgm:t>
        <a:bodyPr/>
        <a:lstStyle/>
        <a:p>
          <a:endParaRPr lang="zh-CN" altLang="en-US"/>
        </a:p>
      </dgm:t>
    </dgm:pt>
    <dgm:pt modelId="{67055B5A-B55D-4B60-B29C-32EF8D5A827E}" type="sibTrans" cxnId="{1C57D160-135B-44B4-9AC3-6A1A6F3A58D1}">
      <dgm:prSet/>
      <dgm:spPr/>
      <dgm:t>
        <a:bodyPr/>
        <a:lstStyle/>
        <a:p>
          <a:endParaRPr lang="zh-CN" altLang="en-US"/>
        </a:p>
      </dgm:t>
    </dgm:pt>
    <dgm:pt modelId="{45F62DA0-8DC2-484A-A1D9-7B40C8AF6C5D}">
      <dgm:prSet phldrT="[文本]" custT="1"/>
      <dgm:spPr>
        <a:solidFill>
          <a:schemeClr val="accent1">
            <a:lumMod val="75000"/>
            <a:alpha val="45000"/>
          </a:schemeClr>
        </a:solidFill>
        <a:ln w="38100">
          <a:solidFill>
            <a:schemeClr val="bg1">
              <a:lumMod val="85000"/>
            </a:schemeClr>
          </a:solidFill>
        </a:ln>
      </dgm:spPr>
      <dgm:t>
        <a:bodyPr/>
        <a:lstStyle/>
        <a:p>
          <a:pPr algn="ctr"/>
          <a:r>
            <a:rPr lang="zh-CN" altLang="en-US" sz="1400"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广府文化中心</a:t>
          </a:r>
          <a:endParaRPr lang="zh-CN" altLang="en-US" sz="1400" dirty="0"/>
        </a:p>
      </dgm:t>
    </dgm:pt>
    <dgm:pt modelId="{1134CC6A-8D82-45CD-903A-0067387ABBCF}" type="parTrans" cxnId="{4A3CE154-CE00-44AF-B006-12CEF54FA135}">
      <dgm:prSet/>
      <dgm:spPr/>
      <dgm:t>
        <a:bodyPr/>
        <a:lstStyle/>
        <a:p>
          <a:endParaRPr lang="zh-CN" altLang="en-US"/>
        </a:p>
      </dgm:t>
    </dgm:pt>
    <dgm:pt modelId="{2B704B31-8530-451E-A92E-D1D748E8A070}" type="sibTrans" cxnId="{4A3CE154-CE00-44AF-B006-12CEF54FA135}">
      <dgm:prSet/>
      <dgm:spPr/>
      <dgm:t>
        <a:bodyPr/>
        <a:lstStyle/>
        <a:p>
          <a:endParaRPr lang="zh-CN" altLang="en-US"/>
        </a:p>
      </dgm:t>
    </dgm:pt>
    <dgm:pt modelId="{F9F244B2-0D0D-4382-9969-2CAB60513138}">
      <dgm:prSet phldrT="[文本]" custT="1"/>
      <dgm:spPr>
        <a:solidFill>
          <a:srgbClr val="2F5597">
            <a:alpha val="45000"/>
          </a:srgbClr>
        </a:solidFill>
        <a:ln w="38100">
          <a:solidFill>
            <a:schemeClr val="bg1">
              <a:lumMod val="85000"/>
            </a:schemeClr>
          </a:solidFill>
        </a:ln>
      </dgm:spPr>
      <dgm:t>
        <a:bodyPr/>
        <a:lstStyle/>
        <a:p>
          <a:pPr algn="l"/>
          <a:r>
            <a:rPr lang="zh-CN" altLang="en-US" sz="1400"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城市综合竞争力排名</a:t>
          </a:r>
          <a:r>
            <a:rPr lang="en-US" altLang="zh-CN" sz="1400"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7</a:t>
          </a:r>
        </a:p>
        <a:p>
          <a:pPr algn="l"/>
          <a:r>
            <a:rPr lang="zh-CN" altLang="en-US" sz="1400"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城市成长竞争力排名</a:t>
          </a:r>
          <a:r>
            <a:rPr lang="en-US" altLang="zh-CN" sz="1400"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6</a:t>
          </a:r>
          <a:endParaRPr lang="zh-CN" altLang="en-US" sz="1400" dirty="0"/>
        </a:p>
      </dgm:t>
    </dgm:pt>
    <dgm:pt modelId="{FF680C18-DDF5-4428-A613-D10D17476BCD}" type="parTrans" cxnId="{A7EAF337-4CC8-4480-9E96-1091E85D51E3}">
      <dgm:prSet/>
      <dgm:spPr/>
      <dgm:t>
        <a:bodyPr/>
        <a:lstStyle/>
        <a:p>
          <a:endParaRPr lang="zh-CN" altLang="en-US"/>
        </a:p>
      </dgm:t>
    </dgm:pt>
    <dgm:pt modelId="{3C4ADFC0-9AF3-465C-B6A4-8C932440D704}" type="sibTrans" cxnId="{A7EAF337-4CC8-4480-9E96-1091E85D51E3}">
      <dgm:prSet/>
      <dgm:spPr/>
      <dgm:t>
        <a:bodyPr/>
        <a:lstStyle/>
        <a:p>
          <a:endParaRPr lang="zh-CN" altLang="en-US"/>
        </a:p>
      </dgm:t>
    </dgm:pt>
    <dgm:pt modelId="{1E77C790-5A85-42BA-8EEE-5B8C89CB0305}">
      <dgm:prSet phldrT="[文本]" custT="1"/>
      <dgm:spPr>
        <a:solidFill>
          <a:srgbClr val="2F5597">
            <a:alpha val="45000"/>
          </a:srgbClr>
        </a:solidFill>
        <a:ln w="38100">
          <a:solidFill>
            <a:schemeClr val="bg1">
              <a:lumMod val="85000"/>
            </a:schemeClr>
          </a:solidFill>
        </a:ln>
      </dgm:spPr>
      <dgm:t>
        <a:bodyPr/>
        <a:lstStyle/>
        <a:p>
          <a:pPr algn="ctr"/>
          <a:r>
            <a:rPr lang="zh-CN" altLang="en-US" sz="1400" b="1" dirty="0">
              <a:effectLst>
                <a:outerShdw blurRad="50800" dist="38100" dir="2700000" algn="tl" rotWithShape="0">
                  <a:prstClr val="black">
                    <a:alpha val="40000"/>
                  </a:prstClr>
                </a:outerShdw>
              </a:effectLst>
              <a:latin typeface="微软雅黑" pitchFamily="34" charset="-122"/>
              <a:ea typeface="微软雅黑" pitchFamily="34" charset="-122"/>
            </a:rPr>
            <a:t>全国先进制造业基地</a:t>
          </a:r>
          <a:endParaRPr lang="en-US" altLang="zh-CN" sz="1400" b="1" dirty="0">
            <a:effectLst>
              <a:outerShdw blurRad="50800" dist="38100" dir="2700000" algn="tl" rotWithShape="0">
                <a:prstClr val="black">
                  <a:alpha val="40000"/>
                </a:prstClr>
              </a:outerShdw>
            </a:effectLst>
            <a:latin typeface="微软雅黑" pitchFamily="34" charset="-122"/>
            <a:ea typeface="微软雅黑" pitchFamily="34" charset="-122"/>
          </a:endParaRPr>
        </a:p>
        <a:p>
          <a:pPr algn="ctr"/>
          <a:r>
            <a:rPr lang="zh-CN" altLang="en-US" sz="1400" b="1" dirty="0">
              <a:effectLst>
                <a:outerShdw blurRad="50800" dist="38100" dir="2700000" algn="tl" rotWithShape="0">
                  <a:prstClr val="black">
                    <a:alpha val="40000"/>
                  </a:prstClr>
                </a:outerShdw>
              </a:effectLst>
              <a:latin typeface="微软雅黑" pitchFamily="34" charset="-122"/>
              <a:ea typeface="微软雅黑" pitchFamily="34" charset="-122"/>
            </a:rPr>
            <a:t>广东重要制造中心</a:t>
          </a:r>
        </a:p>
      </dgm:t>
    </dgm:pt>
    <dgm:pt modelId="{ECEC9D9F-5099-42BB-A72D-632B447D89C2}" type="parTrans" cxnId="{0D7C3C7B-E985-403D-BFEA-F7C3623C07BB}">
      <dgm:prSet/>
      <dgm:spPr/>
      <dgm:t>
        <a:bodyPr/>
        <a:lstStyle/>
        <a:p>
          <a:endParaRPr lang="zh-CN" altLang="en-US"/>
        </a:p>
      </dgm:t>
    </dgm:pt>
    <dgm:pt modelId="{B525770A-4753-435E-A163-F8605CFD77C1}" type="sibTrans" cxnId="{0D7C3C7B-E985-403D-BFEA-F7C3623C07BB}">
      <dgm:prSet/>
      <dgm:spPr/>
      <dgm:t>
        <a:bodyPr/>
        <a:lstStyle/>
        <a:p>
          <a:endParaRPr lang="zh-CN" altLang="en-US"/>
        </a:p>
      </dgm:t>
    </dgm:pt>
    <dgm:pt modelId="{A2150A54-5FB0-470F-B6A8-36110D787C9F}">
      <dgm:prSet/>
      <dgm:spPr/>
      <dgm:t>
        <a:bodyPr/>
        <a:lstStyle/>
        <a:p>
          <a:endParaRPr lang="zh-CN" altLang="en-US"/>
        </a:p>
      </dgm:t>
    </dgm:pt>
    <dgm:pt modelId="{6C858BA1-13FC-4457-A1FC-727BA05E9E4F}" type="parTrans" cxnId="{8A088BBE-3EFD-4CDF-964E-F9186B4AEA60}">
      <dgm:prSet/>
      <dgm:spPr/>
      <dgm:t>
        <a:bodyPr/>
        <a:lstStyle/>
        <a:p>
          <a:endParaRPr lang="zh-CN" altLang="en-US"/>
        </a:p>
      </dgm:t>
    </dgm:pt>
    <dgm:pt modelId="{365FF694-6253-4194-893E-6B0A8AB6E0B1}" type="sibTrans" cxnId="{8A088BBE-3EFD-4CDF-964E-F9186B4AEA60}">
      <dgm:prSet/>
      <dgm:spPr/>
      <dgm:t>
        <a:bodyPr/>
        <a:lstStyle/>
        <a:p>
          <a:endParaRPr lang="zh-CN" altLang="en-US"/>
        </a:p>
      </dgm:t>
    </dgm:pt>
    <dgm:pt modelId="{B04217B4-D810-4EDC-8B90-088CC739A565}">
      <dgm:prSet/>
      <dgm:spPr/>
      <dgm:t>
        <a:bodyPr/>
        <a:lstStyle/>
        <a:p>
          <a:endParaRPr lang="zh-CN" altLang="en-US"/>
        </a:p>
      </dgm:t>
    </dgm:pt>
    <dgm:pt modelId="{F230E9E5-E387-434F-A574-C7827490B25C}" type="parTrans" cxnId="{5A5BE03D-54F4-47C4-815E-6F2A91501F48}">
      <dgm:prSet/>
      <dgm:spPr/>
      <dgm:t>
        <a:bodyPr/>
        <a:lstStyle/>
        <a:p>
          <a:endParaRPr lang="zh-CN" altLang="en-US"/>
        </a:p>
      </dgm:t>
    </dgm:pt>
    <dgm:pt modelId="{6D14048A-00C3-4E77-950C-F3E678B466DC}" type="sibTrans" cxnId="{5A5BE03D-54F4-47C4-815E-6F2A91501F48}">
      <dgm:prSet/>
      <dgm:spPr/>
      <dgm:t>
        <a:bodyPr/>
        <a:lstStyle/>
        <a:p>
          <a:endParaRPr lang="zh-CN" altLang="en-US"/>
        </a:p>
      </dgm:t>
    </dgm:pt>
    <dgm:pt modelId="{0C4EF35F-23E8-4DA9-914A-151407C4DA04}">
      <dgm:prSet/>
      <dgm:spPr/>
      <dgm:t>
        <a:bodyPr/>
        <a:lstStyle/>
        <a:p>
          <a:endParaRPr lang="zh-CN" altLang="en-US"/>
        </a:p>
      </dgm:t>
    </dgm:pt>
    <dgm:pt modelId="{6BB5C938-EAEB-47CF-BB1B-F636CD7FC5BF}" type="parTrans" cxnId="{808C2374-C06B-41E6-B136-CFC9375D635C}">
      <dgm:prSet/>
      <dgm:spPr/>
      <dgm:t>
        <a:bodyPr/>
        <a:lstStyle/>
        <a:p>
          <a:endParaRPr lang="zh-CN" altLang="en-US"/>
        </a:p>
      </dgm:t>
    </dgm:pt>
    <dgm:pt modelId="{327D8B4E-BB21-4899-86A5-3B8359CDBBAC}" type="sibTrans" cxnId="{808C2374-C06B-41E6-B136-CFC9375D635C}">
      <dgm:prSet/>
      <dgm:spPr/>
      <dgm:t>
        <a:bodyPr/>
        <a:lstStyle/>
        <a:p>
          <a:endParaRPr lang="zh-CN" altLang="en-US"/>
        </a:p>
      </dgm:t>
    </dgm:pt>
    <dgm:pt modelId="{90830CE6-65C3-4FD1-B9CD-1AFC56BFB5E6}">
      <dgm:prSet/>
      <dgm:spPr/>
      <dgm:t>
        <a:bodyPr/>
        <a:lstStyle/>
        <a:p>
          <a:endParaRPr lang="zh-CN" altLang="en-US"/>
        </a:p>
      </dgm:t>
    </dgm:pt>
    <dgm:pt modelId="{897E52AB-FD69-4548-954F-AA12CCFB4343}" type="parTrans" cxnId="{15DF4F99-438C-4B9A-979C-577B2EFCCFFA}">
      <dgm:prSet/>
      <dgm:spPr/>
      <dgm:t>
        <a:bodyPr/>
        <a:lstStyle/>
        <a:p>
          <a:endParaRPr lang="zh-CN" altLang="en-US"/>
        </a:p>
      </dgm:t>
    </dgm:pt>
    <dgm:pt modelId="{767DB422-C83C-41B9-91E0-51218261EA2B}" type="sibTrans" cxnId="{15DF4F99-438C-4B9A-979C-577B2EFCCFFA}">
      <dgm:prSet/>
      <dgm:spPr/>
      <dgm:t>
        <a:bodyPr/>
        <a:lstStyle/>
        <a:p>
          <a:endParaRPr lang="zh-CN" altLang="en-US"/>
        </a:p>
      </dgm:t>
    </dgm:pt>
    <dgm:pt modelId="{B83EB812-49C8-4240-8C61-366A60F43956}">
      <dgm:prSet/>
      <dgm:spPr/>
      <dgm:t>
        <a:bodyPr/>
        <a:lstStyle/>
        <a:p>
          <a:endParaRPr lang="zh-CN" altLang="en-US"/>
        </a:p>
      </dgm:t>
    </dgm:pt>
    <dgm:pt modelId="{F2D6FAA3-7A6A-4883-8647-27B1E38C829C}" type="parTrans" cxnId="{654C4C3A-4D0F-4946-A6B1-3ABE85381617}">
      <dgm:prSet/>
      <dgm:spPr/>
      <dgm:t>
        <a:bodyPr/>
        <a:lstStyle/>
        <a:p>
          <a:endParaRPr lang="zh-CN" altLang="en-US"/>
        </a:p>
      </dgm:t>
    </dgm:pt>
    <dgm:pt modelId="{BD092443-AD57-49AA-B2FE-F0D6D487F5C2}" type="sibTrans" cxnId="{654C4C3A-4D0F-4946-A6B1-3ABE85381617}">
      <dgm:prSet/>
      <dgm:spPr/>
      <dgm:t>
        <a:bodyPr/>
        <a:lstStyle/>
        <a:p>
          <a:endParaRPr lang="zh-CN" altLang="en-US"/>
        </a:p>
      </dgm:t>
    </dgm:pt>
    <dgm:pt modelId="{881B27CF-3319-4D0C-B64F-BD34FC07F034}">
      <dgm:prSet/>
      <dgm:spPr/>
      <dgm:t>
        <a:bodyPr/>
        <a:lstStyle/>
        <a:p>
          <a:endParaRPr lang="zh-CN" altLang="en-US"/>
        </a:p>
      </dgm:t>
    </dgm:pt>
    <dgm:pt modelId="{6E966496-49DC-4D1C-B5FC-05BE78D9731E}" type="parTrans" cxnId="{CDD2031B-1E05-4F0F-80FB-647ADE989B04}">
      <dgm:prSet/>
      <dgm:spPr/>
      <dgm:t>
        <a:bodyPr/>
        <a:lstStyle/>
        <a:p>
          <a:endParaRPr lang="zh-CN" altLang="en-US"/>
        </a:p>
      </dgm:t>
    </dgm:pt>
    <dgm:pt modelId="{DBCBA612-542D-4AD4-B21D-6BB59BA32EEB}" type="sibTrans" cxnId="{CDD2031B-1E05-4F0F-80FB-647ADE989B04}">
      <dgm:prSet/>
      <dgm:spPr/>
      <dgm:t>
        <a:bodyPr/>
        <a:lstStyle/>
        <a:p>
          <a:endParaRPr lang="zh-CN" altLang="en-US"/>
        </a:p>
      </dgm:t>
    </dgm:pt>
    <dgm:pt modelId="{FF4319B1-1CF8-4DEE-9F6F-A51D3A3E1087}" type="pres">
      <dgm:prSet presAssocID="{769030C9-F4BB-4D14-9A56-716E70498459}" presName="diagram" presStyleCnt="0">
        <dgm:presLayoutVars>
          <dgm:chMax val="1"/>
          <dgm:dir/>
          <dgm:animLvl val="ctr"/>
          <dgm:resizeHandles val="exact"/>
        </dgm:presLayoutVars>
      </dgm:prSet>
      <dgm:spPr/>
    </dgm:pt>
    <dgm:pt modelId="{127D81AE-115D-4736-9086-778B5084139D}" type="pres">
      <dgm:prSet presAssocID="{769030C9-F4BB-4D14-9A56-716E70498459}" presName="matrix" presStyleCnt="0"/>
      <dgm:spPr/>
    </dgm:pt>
    <dgm:pt modelId="{1F15FA3D-5326-45A2-939E-1EBA55394EED}" type="pres">
      <dgm:prSet presAssocID="{769030C9-F4BB-4D14-9A56-716E70498459}" presName="tile1" presStyleLbl="node1" presStyleIdx="0" presStyleCnt="4"/>
      <dgm:spPr/>
    </dgm:pt>
    <dgm:pt modelId="{11F46746-0B84-439D-AA7C-65FF5C0CA6B0}" type="pres">
      <dgm:prSet presAssocID="{769030C9-F4BB-4D14-9A56-716E70498459}" presName="tile1text" presStyleLbl="node1" presStyleIdx="0" presStyleCnt="4">
        <dgm:presLayoutVars>
          <dgm:chMax val="0"/>
          <dgm:chPref val="0"/>
          <dgm:bulletEnabled val="1"/>
        </dgm:presLayoutVars>
      </dgm:prSet>
      <dgm:spPr/>
    </dgm:pt>
    <dgm:pt modelId="{903761C1-11BE-4791-AFE6-AA0AF946D511}" type="pres">
      <dgm:prSet presAssocID="{769030C9-F4BB-4D14-9A56-716E70498459}" presName="tile2" presStyleLbl="node1" presStyleIdx="1" presStyleCnt="4" custLinFactNeighborY="619"/>
      <dgm:spPr/>
    </dgm:pt>
    <dgm:pt modelId="{A0F8706B-9C20-4B48-B9BF-C7343506D398}" type="pres">
      <dgm:prSet presAssocID="{769030C9-F4BB-4D14-9A56-716E70498459}" presName="tile2text" presStyleLbl="node1" presStyleIdx="1" presStyleCnt="4">
        <dgm:presLayoutVars>
          <dgm:chMax val="0"/>
          <dgm:chPref val="0"/>
          <dgm:bulletEnabled val="1"/>
        </dgm:presLayoutVars>
      </dgm:prSet>
      <dgm:spPr/>
    </dgm:pt>
    <dgm:pt modelId="{11435330-227E-44EE-AFD2-736A75F7C059}" type="pres">
      <dgm:prSet presAssocID="{769030C9-F4BB-4D14-9A56-716E70498459}" presName="tile3" presStyleLbl="node1" presStyleIdx="2" presStyleCnt="4"/>
      <dgm:spPr/>
    </dgm:pt>
    <dgm:pt modelId="{B90416B3-B0F7-47E9-ADA0-48512C68F300}" type="pres">
      <dgm:prSet presAssocID="{769030C9-F4BB-4D14-9A56-716E70498459}" presName="tile3text" presStyleLbl="node1" presStyleIdx="2" presStyleCnt="4">
        <dgm:presLayoutVars>
          <dgm:chMax val="0"/>
          <dgm:chPref val="0"/>
          <dgm:bulletEnabled val="1"/>
        </dgm:presLayoutVars>
      </dgm:prSet>
      <dgm:spPr/>
    </dgm:pt>
    <dgm:pt modelId="{AADDECB3-C390-4D80-A6D9-20202CB93511}" type="pres">
      <dgm:prSet presAssocID="{769030C9-F4BB-4D14-9A56-716E70498459}" presName="tile4" presStyleLbl="node1" presStyleIdx="3" presStyleCnt="4"/>
      <dgm:spPr/>
    </dgm:pt>
    <dgm:pt modelId="{0E128FFF-E0AF-40A0-B925-80C3F983C23C}" type="pres">
      <dgm:prSet presAssocID="{769030C9-F4BB-4D14-9A56-716E70498459}" presName="tile4text" presStyleLbl="node1" presStyleIdx="3" presStyleCnt="4">
        <dgm:presLayoutVars>
          <dgm:chMax val="0"/>
          <dgm:chPref val="0"/>
          <dgm:bulletEnabled val="1"/>
        </dgm:presLayoutVars>
      </dgm:prSet>
      <dgm:spPr/>
    </dgm:pt>
    <dgm:pt modelId="{D376403C-874E-43F2-B1D8-9DBF702EA3EB}" type="pres">
      <dgm:prSet presAssocID="{769030C9-F4BB-4D14-9A56-716E70498459}" presName="centerTile" presStyleLbl="fgShp" presStyleIdx="0" presStyleCnt="1" custScaleX="114129" custScaleY="163312" custLinFactNeighborX="0" custLinFactNeighborY="-8053">
        <dgm:presLayoutVars>
          <dgm:chMax val="0"/>
          <dgm:chPref val="0"/>
        </dgm:presLayoutVars>
      </dgm:prSet>
      <dgm:spPr/>
    </dgm:pt>
  </dgm:ptLst>
  <dgm:cxnLst>
    <dgm:cxn modelId="{CDD2031B-1E05-4F0F-80FB-647ADE989B04}" srcId="{192D2352-1552-4D64-8BEC-4CA6786DDF40}" destId="{881B27CF-3319-4D0C-B64F-BD34FC07F034}" srcOrd="5" destOrd="0" parTransId="{6E966496-49DC-4D1C-B5FC-05BE78D9731E}" sibTransId="{DBCBA612-542D-4AD4-B21D-6BB59BA32EEB}"/>
    <dgm:cxn modelId="{A7EAF337-4CC8-4480-9E96-1091E85D51E3}" srcId="{192D2352-1552-4D64-8BEC-4CA6786DDF40}" destId="{F9F244B2-0D0D-4382-9969-2CAB60513138}" srcOrd="2" destOrd="0" parTransId="{FF680C18-DDF5-4428-A613-D10D17476BCD}" sibTransId="{3C4ADFC0-9AF3-465C-B6A4-8C932440D704}"/>
    <dgm:cxn modelId="{E2C13739-01B8-440E-81F1-48EFB1D37311}" type="presOf" srcId="{F9F244B2-0D0D-4382-9969-2CAB60513138}" destId="{B90416B3-B0F7-47E9-ADA0-48512C68F300}" srcOrd="1" destOrd="0" presId="urn:microsoft.com/office/officeart/2005/8/layout/matrix1"/>
    <dgm:cxn modelId="{654C4C3A-4D0F-4946-A6B1-3ABE85381617}" srcId="{192D2352-1552-4D64-8BEC-4CA6786DDF40}" destId="{B83EB812-49C8-4240-8C61-366A60F43956}" srcOrd="4" destOrd="0" parTransId="{F2D6FAA3-7A6A-4883-8647-27B1E38C829C}" sibTransId="{BD092443-AD57-49AA-B2FE-F0D6D487F5C2}"/>
    <dgm:cxn modelId="{5A5BE03D-54F4-47C4-815E-6F2A91501F48}" srcId="{192D2352-1552-4D64-8BEC-4CA6786DDF40}" destId="{B04217B4-D810-4EDC-8B90-088CC739A565}" srcOrd="9" destOrd="0" parTransId="{F230E9E5-E387-434F-A574-C7827490B25C}" sibTransId="{6D14048A-00C3-4E77-950C-F3E678B466DC}"/>
    <dgm:cxn modelId="{0F667F5D-62A9-4FF7-B17C-3F2C819953EF}" type="presOf" srcId="{769030C9-F4BB-4D14-9A56-716E70498459}" destId="{FF4319B1-1CF8-4DEE-9F6F-A51D3A3E1087}" srcOrd="0" destOrd="0" presId="urn:microsoft.com/office/officeart/2005/8/layout/matrix1"/>
    <dgm:cxn modelId="{1C57D160-135B-44B4-9AC3-6A1A6F3A58D1}" srcId="{192D2352-1552-4D64-8BEC-4CA6786DDF40}" destId="{33E44891-77A8-4B45-9F14-BBA5BE201B0B}" srcOrd="0" destOrd="0" parTransId="{1B210AE0-14D2-46CF-AA7D-3638347C2FEC}" sibTransId="{67055B5A-B55D-4B60-B29C-32EF8D5A827E}"/>
    <dgm:cxn modelId="{44C5144B-24DC-42B5-BF54-C9917E4A9BA5}" type="presOf" srcId="{33E44891-77A8-4B45-9F14-BBA5BE201B0B}" destId="{1F15FA3D-5326-45A2-939E-1EBA55394EED}" srcOrd="0" destOrd="0" presId="urn:microsoft.com/office/officeart/2005/8/layout/matrix1"/>
    <dgm:cxn modelId="{808C2374-C06B-41E6-B136-CFC9375D635C}" srcId="{192D2352-1552-4D64-8BEC-4CA6786DDF40}" destId="{0C4EF35F-23E8-4DA9-914A-151407C4DA04}" srcOrd="6" destOrd="0" parTransId="{6BB5C938-EAEB-47CF-BB1B-F636CD7FC5BF}" sibTransId="{327D8B4E-BB21-4899-86A5-3B8359CDBBAC}"/>
    <dgm:cxn modelId="{4A3CE154-CE00-44AF-B006-12CEF54FA135}" srcId="{192D2352-1552-4D64-8BEC-4CA6786DDF40}" destId="{45F62DA0-8DC2-484A-A1D9-7B40C8AF6C5D}" srcOrd="1" destOrd="0" parTransId="{1134CC6A-8D82-45CD-903A-0067387ABBCF}" sibTransId="{2B704B31-8530-451E-A92E-D1D748E8A070}"/>
    <dgm:cxn modelId="{0D7C3C7B-E985-403D-BFEA-F7C3623C07BB}" srcId="{192D2352-1552-4D64-8BEC-4CA6786DDF40}" destId="{1E77C790-5A85-42BA-8EEE-5B8C89CB0305}" srcOrd="3" destOrd="0" parTransId="{ECEC9D9F-5099-42BB-A72D-632B447D89C2}" sibTransId="{B525770A-4753-435E-A163-F8605CFD77C1}"/>
    <dgm:cxn modelId="{5A514192-416B-4EDD-A9F2-6C89D0B8949D}" type="presOf" srcId="{45F62DA0-8DC2-484A-A1D9-7B40C8AF6C5D}" destId="{903761C1-11BE-4791-AFE6-AA0AF946D511}" srcOrd="0" destOrd="0" presId="urn:microsoft.com/office/officeart/2005/8/layout/matrix1"/>
    <dgm:cxn modelId="{D4D4AB92-D460-4B17-A45D-520489983469}" type="presOf" srcId="{33E44891-77A8-4B45-9F14-BBA5BE201B0B}" destId="{11F46746-0B84-439D-AA7C-65FF5C0CA6B0}" srcOrd="1" destOrd="0" presId="urn:microsoft.com/office/officeart/2005/8/layout/matrix1"/>
    <dgm:cxn modelId="{FD669E98-FED6-4605-838C-2752DC6DAFD9}" type="presOf" srcId="{1E77C790-5A85-42BA-8EEE-5B8C89CB0305}" destId="{0E128FFF-E0AF-40A0-B925-80C3F983C23C}" srcOrd="1" destOrd="0" presId="urn:microsoft.com/office/officeart/2005/8/layout/matrix1"/>
    <dgm:cxn modelId="{15DF4F99-438C-4B9A-979C-577B2EFCCFFA}" srcId="{192D2352-1552-4D64-8BEC-4CA6786DDF40}" destId="{90830CE6-65C3-4FD1-B9CD-1AFC56BFB5E6}" srcOrd="7" destOrd="0" parTransId="{897E52AB-FD69-4548-954F-AA12CCFB4343}" sibTransId="{767DB422-C83C-41B9-91E0-51218261EA2B}"/>
    <dgm:cxn modelId="{0556D7B5-AA13-463B-8CF6-6759CF1425BC}" type="presOf" srcId="{192D2352-1552-4D64-8BEC-4CA6786DDF40}" destId="{D376403C-874E-43F2-B1D8-9DBF702EA3EB}" srcOrd="0" destOrd="0" presId="urn:microsoft.com/office/officeart/2005/8/layout/matrix1"/>
    <dgm:cxn modelId="{8A088BBE-3EFD-4CDF-964E-F9186B4AEA60}" srcId="{192D2352-1552-4D64-8BEC-4CA6786DDF40}" destId="{A2150A54-5FB0-470F-B6A8-36110D787C9F}" srcOrd="8" destOrd="0" parTransId="{6C858BA1-13FC-4457-A1FC-727BA05E9E4F}" sibTransId="{365FF694-6253-4194-893E-6B0A8AB6E0B1}"/>
    <dgm:cxn modelId="{457C5FC6-1A4E-4CED-A16A-D1BF602A7F51}" type="presOf" srcId="{45F62DA0-8DC2-484A-A1D9-7B40C8AF6C5D}" destId="{A0F8706B-9C20-4B48-B9BF-C7343506D398}" srcOrd="1" destOrd="0" presId="urn:microsoft.com/office/officeart/2005/8/layout/matrix1"/>
    <dgm:cxn modelId="{9214A6C6-589E-4DC5-B010-01517C762ED3}" srcId="{769030C9-F4BB-4D14-9A56-716E70498459}" destId="{192D2352-1552-4D64-8BEC-4CA6786DDF40}" srcOrd="0" destOrd="0" parTransId="{48291173-9F2F-47B9-9256-0EF6915FC981}" sibTransId="{72940420-15FF-4CAF-BC8E-A75CBB017037}"/>
    <dgm:cxn modelId="{7546D3F0-5CDC-408E-97D2-AE862C6BB7C9}" type="presOf" srcId="{F9F244B2-0D0D-4382-9969-2CAB60513138}" destId="{11435330-227E-44EE-AFD2-736A75F7C059}" srcOrd="0" destOrd="0" presId="urn:microsoft.com/office/officeart/2005/8/layout/matrix1"/>
    <dgm:cxn modelId="{B4D1B7F9-6626-467A-A443-6D9E79222242}" type="presOf" srcId="{1E77C790-5A85-42BA-8EEE-5B8C89CB0305}" destId="{AADDECB3-C390-4D80-A6D9-20202CB93511}" srcOrd="0" destOrd="0" presId="urn:microsoft.com/office/officeart/2005/8/layout/matrix1"/>
    <dgm:cxn modelId="{F02613BE-04B4-4AFA-A105-35DD216DD41C}" type="presParOf" srcId="{FF4319B1-1CF8-4DEE-9F6F-A51D3A3E1087}" destId="{127D81AE-115D-4736-9086-778B5084139D}" srcOrd="0" destOrd="0" presId="urn:microsoft.com/office/officeart/2005/8/layout/matrix1"/>
    <dgm:cxn modelId="{620FC1F2-37F1-47C2-BCE9-682B79FD5777}" type="presParOf" srcId="{127D81AE-115D-4736-9086-778B5084139D}" destId="{1F15FA3D-5326-45A2-939E-1EBA55394EED}" srcOrd="0" destOrd="0" presId="urn:microsoft.com/office/officeart/2005/8/layout/matrix1"/>
    <dgm:cxn modelId="{5608F006-9355-4338-BAB4-9B568616DF61}" type="presParOf" srcId="{127D81AE-115D-4736-9086-778B5084139D}" destId="{11F46746-0B84-439D-AA7C-65FF5C0CA6B0}" srcOrd="1" destOrd="0" presId="urn:microsoft.com/office/officeart/2005/8/layout/matrix1"/>
    <dgm:cxn modelId="{9F2200CE-25A9-4D69-AB44-54D7D3171C7B}" type="presParOf" srcId="{127D81AE-115D-4736-9086-778B5084139D}" destId="{903761C1-11BE-4791-AFE6-AA0AF946D511}" srcOrd="2" destOrd="0" presId="urn:microsoft.com/office/officeart/2005/8/layout/matrix1"/>
    <dgm:cxn modelId="{D962172C-F8AB-40C3-83AB-B12D5E9E98BC}" type="presParOf" srcId="{127D81AE-115D-4736-9086-778B5084139D}" destId="{A0F8706B-9C20-4B48-B9BF-C7343506D398}" srcOrd="3" destOrd="0" presId="urn:microsoft.com/office/officeart/2005/8/layout/matrix1"/>
    <dgm:cxn modelId="{FD1507EE-7FEE-47EB-A95F-C1BC18CC508A}" type="presParOf" srcId="{127D81AE-115D-4736-9086-778B5084139D}" destId="{11435330-227E-44EE-AFD2-736A75F7C059}" srcOrd="4" destOrd="0" presId="urn:microsoft.com/office/officeart/2005/8/layout/matrix1"/>
    <dgm:cxn modelId="{52C92B9B-0E24-4078-9ABC-2AEF318DD523}" type="presParOf" srcId="{127D81AE-115D-4736-9086-778B5084139D}" destId="{B90416B3-B0F7-47E9-ADA0-48512C68F300}" srcOrd="5" destOrd="0" presId="urn:microsoft.com/office/officeart/2005/8/layout/matrix1"/>
    <dgm:cxn modelId="{23F644E2-CAAF-4CD4-BB22-6A99A7C1E570}" type="presParOf" srcId="{127D81AE-115D-4736-9086-778B5084139D}" destId="{AADDECB3-C390-4D80-A6D9-20202CB93511}" srcOrd="6" destOrd="0" presId="urn:microsoft.com/office/officeart/2005/8/layout/matrix1"/>
    <dgm:cxn modelId="{9E1A3B4B-965E-4D41-9D27-9AB9491BF0A7}" type="presParOf" srcId="{127D81AE-115D-4736-9086-778B5084139D}" destId="{0E128FFF-E0AF-40A0-B925-80C3F983C23C}" srcOrd="7" destOrd="0" presId="urn:microsoft.com/office/officeart/2005/8/layout/matrix1"/>
    <dgm:cxn modelId="{D01B9A82-867C-4658-9E0B-F7B102EB96D6}" type="presParOf" srcId="{FF4319B1-1CF8-4DEE-9F6F-A51D3A3E1087}" destId="{D376403C-874E-43F2-B1D8-9DBF702EA3EB}" srcOrd="1" destOrd="0" presId="urn:microsoft.com/office/officeart/2005/8/layout/matrix1"/>
  </dgm:cxnLst>
  <dgm:bg>
    <a:noFill/>
  </dgm:bg>
  <dgm:whole>
    <a:ln w="38100">
      <a:noFill/>
    </a:ln>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F15FA3D-5326-45A2-939E-1EBA55394EED}">
      <dsp:nvSpPr>
        <dsp:cNvPr id="0" name=""/>
        <dsp:cNvSpPr/>
      </dsp:nvSpPr>
      <dsp:spPr>
        <a:xfrm rot="16200000">
          <a:off x="258195" y="-258195"/>
          <a:ext cx="1491022" cy="2007412"/>
        </a:xfrm>
        <a:prstGeom prst="round1Rect">
          <a:avLst/>
        </a:prstGeom>
        <a:solidFill>
          <a:schemeClr val="accent1">
            <a:lumMod val="75000"/>
            <a:alpha val="45000"/>
          </a:schemeClr>
        </a:solidFill>
        <a:ln w="28575" cap="flat" cmpd="sng" algn="ctr">
          <a:solidFill>
            <a:schemeClr val="bg1">
              <a:lumMod val="85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n-US" altLang="zh-CN" sz="1400" b="1" kern="1200" dirty="0">
              <a:effectLst>
                <a:outerShdw blurRad="50800" dist="38100" dir="2700000" algn="tl" rotWithShape="0">
                  <a:prstClr val="black">
                    <a:alpha val="40000"/>
                  </a:prstClr>
                </a:outerShdw>
              </a:effectLst>
              <a:latin typeface="微软雅黑" pitchFamily="34" charset="-122"/>
              <a:ea typeface="微软雅黑" pitchFamily="34" charset="-122"/>
            </a:rPr>
            <a:t>GDP</a:t>
          </a:r>
          <a:r>
            <a:rPr lang="zh-CN" altLang="en-US" sz="1400" b="1" kern="1200" dirty="0">
              <a:effectLst>
                <a:outerShdw blurRad="50800" dist="38100" dir="2700000" algn="tl" rotWithShape="0">
                  <a:prstClr val="black">
                    <a:alpha val="40000"/>
                  </a:prstClr>
                </a:outerShdw>
              </a:effectLst>
              <a:latin typeface="微软雅黑" pitchFamily="34" charset="-122"/>
              <a:ea typeface="微软雅黑" pitchFamily="34" charset="-122"/>
            </a:rPr>
            <a:t>万亿城市</a:t>
          </a:r>
          <a:endParaRPr lang="en-US" altLang="zh-CN" sz="1400" b="1" kern="1200" dirty="0">
            <a:solidFill>
              <a:schemeClr val="bg1"/>
            </a:solidFill>
            <a:effectLst>
              <a:outerShdw blurRad="50800" dist="38100" dir="2700000" algn="tl" rotWithShape="0">
                <a:prstClr val="black">
                  <a:alpha val="40000"/>
                </a:prstClr>
              </a:outerShdw>
            </a:effectLst>
            <a:latin typeface="微软雅黑" pitchFamily="34" charset="-122"/>
            <a:ea typeface="微软雅黑" pitchFamily="34" charset="-122"/>
          </a:endParaRPr>
        </a:p>
      </dsp:txBody>
      <dsp:txXfrm rot="5400000">
        <a:off x="-1" y="1"/>
        <a:ext cx="2007412" cy="1118266"/>
      </dsp:txXfrm>
    </dsp:sp>
    <dsp:sp modelId="{903761C1-11BE-4791-AFE6-AA0AF946D511}">
      <dsp:nvSpPr>
        <dsp:cNvPr id="0" name=""/>
        <dsp:cNvSpPr/>
      </dsp:nvSpPr>
      <dsp:spPr>
        <a:xfrm>
          <a:off x="2007412" y="9229"/>
          <a:ext cx="2007412" cy="1491022"/>
        </a:xfrm>
        <a:prstGeom prst="round1Rect">
          <a:avLst/>
        </a:prstGeom>
        <a:solidFill>
          <a:schemeClr val="accent1">
            <a:lumMod val="75000"/>
            <a:alpha val="45000"/>
          </a:schemeClr>
        </a:solidFill>
        <a:ln w="38100" cap="flat" cmpd="sng" algn="ctr">
          <a:solidFill>
            <a:schemeClr val="bg1">
              <a:lumMod val="85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zh-CN" altLang="en-US" sz="1400" b="1" kern="12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广府文化中心</a:t>
          </a:r>
          <a:endParaRPr lang="zh-CN" altLang="en-US" sz="1400" kern="1200" dirty="0"/>
        </a:p>
      </dsp:txBody>
      <dsp:txXfrm>
        <a:off x="2007412" y="9229"/>
        <a:ext cx="2007412" cy="1118266"/>
      </dsp:txXfrm>
    </dsp:sp>
    <dsp:sp modelId="{11435330-227E-44EE-AFD2-736A75F7C059}">
      <dsp:nvSpPr>
        <dsp:cNvPr id="0" name=""/>
        <dsp:cNvSpPr/>
      </dsp:nvSpPr>
      <dsp:spPr>
        <a:xfrm rot="10800000">
          <a:off x="0" y="1491022"/>
          <a:ext cx="2007412" cy="1491022"/>
        </a:xfrm>
        <a:prstGeom prst="round1Rect">
          <a:avLst/>
        </a:prstGeom>
        <a:solidFill>
          <a:srgbClr val="2F5597">
            <a:alpha val="45000"/>
          </a:srgbClr>
        </a:solidFill>
        <a:ln w="38100" cap="flat" cmpd="sng" algn="ctr">
          <a:solidFill>
            <a:schemeClr val="bg1">
              <a:lumMod val="85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l" defTabSz="622300">
            <a:lnSpc>
              <a:spcPct val="90000"/>
            </a:lnSpc>
            <a:spcBef>
              <a:spcPct val="0"/>
            </a:spcBef>
            <a:spcAft>
              <a:spcPct val="35000"/>
            </a:spcAft>
            <a:buNone/>
          </a:pPr>
          <a:r>
            <a:rPr lang="zh-CN" altLang="en-US" sz="1400" b="1" kern="12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城市综合竞争力排名</a:t>
          </a:r>
          <a:r>
            <a:rPr lang="en-US" altLang="zh-CN" sz="1400" b="1" kern="12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7</a:t>
          </a:r>
        </a:p>
        <a:p>
          <a:pPr marL="0" lvl="0" indent="0" algn="l" defTabSz="622300">
            <a:lnSpc>
              <a:spcPct val="90000"/>
            </a:lnSpc>
            <a:spcBef>
              <a:spcPct val="0"/>
            </a:spcBef>
            <a:spcAft>
              <a:spcPct val="35000"/>
            </a:spcAft>
            <a:buNone/>
          </a:pPr>
          <a:r>
            <a:rPr lang="zh-CN" altLang="en-US" sz="1400" b="1" kern="12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城市成长竞争力排名</a:t>
          </a:r>
          <a:r>
            <a:rPr lang="en-US" altLang="zh-CN" sz="1400" b="1" kern="12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6</a:t>
          </a:r>
          <a:endParaRPr lang="zh-CN" altLang="en-US" sz="1400" kern="1200" dirty="0"/>
        </a:p>
      </dsp:txBody>
      <dsp:txXfrm rot="10800000">
        <a:off x="0" y="1863777"/>
        <a:ext cx="2007412" cy="1118266"/>
      </dsp:txXfrm>
    </dsp:sp>
    <dsp:sp modelId="{AADDECB3-C390-4D80-A6D9-20202CB93511}">
      <dsp:nvSpPr>
        <dsp:cNvPr id="0" name=""/>
        <dsp:cNvSpPr/>
      </dsp:nvSpPr>
      <dsp:spPr>
        <a:xfrm rot="5400000">
          <a:off x="2265607" y="1232827"/>
          <a:ext cx="1491022" cy="2007412"/>
        </a:xfrm>
        <a:prstGeom prst="round1Rect">
          <a:avLst/>
        </a:prstGeom>
        <a:solidFill>
          <a:srgbClr val="2F5597">
            <a:alpha val="45000"/>
          </a:srgbClr>
        </a:solidFill>
        <a:ln w="38100" cap="flat" cmpd="sng" algn="ctr">
          <a:solidFill>
            <a:schemeClr val="bg1">
              <a:lumMod val="85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zh-CN" altLang="en-US" sz="1400" b="1" kern="1200" dirty="0">
              <a:effectLst>
                <a:outerShdw blurRad="50800" dist="38100" dir="2700000" algn="tl" rotWithShape="0">
                  <a:prstClr val="black">
                    <a:alpha val="40000"/>
                  </a:prstClr>
                </a:outerShdw>
              </a:effectLst>
              <a:latin typeface="微软雅黑" pitchFamily="34" charset="-122"/>
              <a:ea typeface="微软雅黑" pitchFamily="34" charset="-122"/>
            </a:rPr>
            <a:t>全国先进制造业基地</a:t>
          </a:r>
          <a:endParaRPr lang="en-US" altLang="zh-CN" sz="1400" b="1" kern="1200" dirty="0">
            <a:effectLst>
              <a:outerShdw blurRad="50800" dist="38100" dir="2700000" algn="tl" rotWithShape="0">
                <a:prstClr val="black">
                  <a:alpha val="40000"/>
                </a:prstClr>
              </a:outerShdw>
            </a:effectLst>
            <a:latin typeface="微软雅黑" pitchFamily="34" charset="-122"/>
            <a:ea typeface="微软雅黑" pitchFamily="34" charset="-122"/>
          </a:endParaRPr>
        </a:p>
        <a:p>
          <a:pPr marL="0" lvl="0" indent="0" algn="ctr" defTabSz="622300">
            <a:lnSpc>
              <a:spcPct val="90000"/>
            </a:lnSpc>
            <a:spcBef>
              <a:spcPct val="0"/>
            </a:spcBef>
            <a:spcAft>
              <a:spcPct val="35000"/>
            </a:spcAft>
            <a:buNone/>
          </a:pPr>
          <a:r>
            <a:rPr lang="zh-CN" altLang="en-US" sz="1400" b="1" kern="1200" dirty="0">
              <a:effectLst>
                <a:outerShdw blurRad="50800" dist="38100" dir="2700000" algn="tl" rotWithShape="0">
                  <a:prstClr val="black">
                    <a:alpha val="40000"/>
                  </a:prstClr>
                </a:outerShdw>
              </a:effectLst>
              <a:latin typeface="微软雅黑" pitchFamily="34" charset="-122"/>
              <a:ea typeface="微软雅黑" pitchFamily="34" charset="-122"/>
            </a:rPr>
            <a:t>广东重要制造中心</a:t>
          </a:r>
        </a:p>
      </dsp:txBody>
      <dsp:txXfrm rot="-5400000">
        <a:off x="2007411" y="1863777"/>
        <a:ext cx="2007412" cy="1118266"/>
      </dsp:txXfrm>
    </dsp:sp>
    <dsp:sp modelId="{D376403C-874E-43F2-B1D8-9DBF702EA3EB}">
      <dsp:nvSpPr>
        <dsp:cNvPr id="0" name=""/>
        <dsp:cNvSpPr/>
      </dsp:nvSpPr>
      <dsp:spPr>
        <a:xfrm>
          <a:off x="1320100" y="822231"/>
          <a:ext cx="1374623" cy="1217508"/>
        </a:xfrm>
        <a:prstGeom prst="roundRect">
          <a:avLst/>
        </a:prstGeom>
        <a:solidFill>
          <a:srgbClr val="2F5597">
            <a:alpha val="90000"/>
          </a:srgbClr>
        </a:solidFill>
        <a:ln w="57150" cap="flat" cmpd="sng" algn="ctr">
          <a:solidFill>
            <a:schemeClr val="bg1">
              <a:lumMod val="8500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zh-CN" altLang="en-US" sz="1300" b="1" kern="1200" dirty="0">
              <a:solidFill>
                <a:srgbClr val="FFFF00"/>
              </a:solidFill>
              <a:effectLst>
                <a:outerShdw blurRad="38100" dist="38100" dir="2700000" algn="tl">
                  <a:srgbClr val="000000">
                    <a:alpha val="43137"/>
                  </a:srgbClr>
                </a:outerShdw>
              </a:effectLst>
              <a:latin typeface="微软雅黑" pitchFamily="34" charset="-122"/>
              <a:ea typeface="微软雅黑" pitchFamily="34" charset="-122"/>
            </a:rPr>
            <a:t>佛山，一座</a:t>
          </a:r>
        </a:p>
        <a:p>
          <a:pPr marL="0" lvl="0" indent="0" algn="ctr" defTabSz="577850">
            <a:lnSpc>
              <a:spcPct val="90000"/>
            </a:lnSpc>
            <a:spcBef>
              <a:spcPct val="0"/>
            </a:spcBef>
            <a:spcAft>
              <a:spcPct val="35000"/>
            </a:spcAft>
            <a:buNone/>
          </a:pPr>
          <a:r>
            <a:rPr lang="zh-CN" altLang="en-US" sz="1300" b="1" kern="1200" dirty="0">
              <a:solidFill>
                <a:srgbClr val="FFFF00"/>
              </a:solidFill>
              <a:effectLst>
                <a:outerShdw blurRad="38100" dist="38100" dir="2700000" algn="tl">
                  <a:srgbClr val="000000">
                    <a:alpha val="43137"/>
                  </a:srgbClr>
                </a:outerShdw>
              </a:effectLst>
              <a:latin typeface="微软雅黑" pitchFamily="34" charset="-122"/>
              <a:ea typeface="微软雅黑" pitchFamily="34" charset="-122"/>
            </a:rPr>
            <a:t>机遇与生活</a:t>
          </a:r>
        </a:p>
        <a:p>
          <a:pPr marL="0" lvl="0" indent="0" algn="ctr" defTabSz="577850">
            <a:lnSpc>
              <a:spcPct val="90000"/>
            </a:lnSpc>
            <a:spcBef>
              <a:spcPct val="0"/>
            </a:spcBef>
            <a:spcAft>
              <a:spcPct val="35000"/>
            </a:spcAft>
            <a:buNone/>
          </a:pPr>
          <a:r>
            <a:rPr lang="zh-CN" altLang="en-US" sz="1300" b="1" kern="1200" dirty="0">
              <a:solidFill>
                <a:srgbClr val="FFFF00"/>
              </a:solidFill>
              <a:effectLst>
                <a:outerShdw blurRad="38100" dist="38100" dir="2700000" algn="tl">
                  <a:srgbClr val="000000">
                    <a:alpha val="43137"/>
                  </a:srgbClr>
                </a:outerShdw>
              </a:effectLst>
              <a:latin typeface="微软雅黑" pitchFamily="34" charset="-122"/>
              <a:ea typeface="微软雅黑" pitchFamily="34" charset="-122"/>
            </a:rPr>
            <a:t>平衡的城市</a:t>
          </a:r>
        </a:p>
      </dsp:txBody>
      <dsp:txXfrm>
        <a:off x="1379534" y="881665"/>
        <a:ext cx="1255755" cy="1098640"/>
      </dsp:txXfrm>
    </dsp:sp>
  </dsp:spTree>
</dsp:drawing>
</file>

<file path=ppt/diagrams/layout1.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5A4F5E9-DCBC-485B-B425-01F5143492DC}" type="datetimeFigureOut">
              <a:rPr lang="zh-CN" altLang="en-US" smtClean="0"/>
              <a:t>2023/1/15</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13BB477-2FB6-45F9-8CB2-10B4C6521ADE}" type="slidenum">
              <a:rPr lang="zh-CN" altLang="en-US" smtClean="0"/>
              <a:t>‹#›</a:t>
            </a:fld>
            <a:endParaRPr lang="zh-CN" altLang="en-US"/>
          </a:p>
        </p:txBody>
      </p:sp>
    </p:spTree>
    <p:extLst>
      <p:ext uri="{BB962C8B-B14F-4D97-AF65-F5344CB8AC3E}">
        <p14:creationId xmlns:p14="http://schemas.microsoft.com/office/powerpoint/2010/main" val="20801628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18F03C3-53C1-4F10-8DAF-D1F318E96C6E}" type="slidenum">
              <a:rPr lang="zh-CN" altLang="en-US" smtClean="0"/>
              <a:t>2</a:t>
            </a:fld>
            <a:endParaRPr lang="zh-CN" altLang="en-US"/>
          </a:p>
        </p:txBody>
      </p:sp>
    </p:spTree>
    <p:extLst>
      <p:ext uri="{BB962C8B-B14F-4D97-AF65-F5344CB8AC3E}">
        <p14:creationId xmlns:p14="http://schemas.microsoft.com/office/powerpoint/2010/main" val="30040320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49"/>
            <a:ext cx="5486400" cy="3600451"/>
          </a:xfrm>
          <a:prstGeom prst="rect">
            <a:avLst/>
          </a:prstGeom>
        </p:spPr>
        <p:txBody>
          <a:bodyPr/>
          <a:lstStyle/>
          <a:p>
            <a:endParaRPr lang="zh-CN" altLang="en-US" dirty="0"/>
          </a:p>
        </p:txBody>
      </p:sp>
    </p:spTree>
    <p:extLst>
      <p:ext uri="{BB962C8B-B14F-4D97-AF65-F5344CB8AC3E}">
        <p14:creationId xmlns:p14="http://schemas.microsoft.com/office/powerpoint/2010/main" val="7385989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4</a:t>
            </a:fld>
            <a:endParaRPr lang="zh-CN" altLang="en-US"/>
          </a:p>
        </p:txBody>
      </p:sp>
    </p:spTree>
    <p:extLst>
      <p:ext uri="{BB962C8B-B14F-4D97-AF65-F5344CB8AC3E}">
        <p14:creationId xmlns:p14="http://schemas.microsoft.com/office/powerpoint/2010/main" val="24757790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7</a:t>
            </a:fld>
            <a:endParaRPr lang="zh-CN" altLang="en-US"/>
          </a:p>
        </p:txBody>
      </p:sp>
    </p:spTree>
    <p:extLst>
      <p:ext uri="{BB962C8B-B14F-4D97-AF65-F5344CB8AC3E}">
        <p14:creationId xmlns:p14="http://schemas.microsoft.com/office/powerpoint/2010/main" val="16082813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18F03C3-53C1-4F10-8DAF-D1F318E96C6E}" type="slidenum">
              <a:rPr lang="zh-CN" altLang="en-US" smtClean="0"/>
              <a:t>8</a:t>
            </a:fld>
            <a:endParaRPr lang="zh-CN" altLang="en-US"/>
          </a:p>
        </p:txBody>
      </p:sp>
    </p:spTree>
    <p:extLst>
      <p:ext uri="{BB962C8B-B14F-4D97-AF65-F5344CB8AC3E}">
        <p14:creationId xmlns:p14="http://schemas.microsoft.com/office/powerpoint/2010/main" val="5437879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18F03C3-53C1-4F10-8DAF-D1F318E96C6E}" type="slidenum">
              <a:rPr lang="zh-CN" altLang="en-US" smtClean="0"/>
              <a:t>9</a:t>
            </a:fld>
            <a:endParaRPr lang="zh-CN" altLang="en-US"/>
          </a:p>
        </p:txBody>
      </p:sp>
    </p:spTree>
    <p:extLst>
      <p:ext uri="{BB962C8B-B14F-4D97-AF65-F5344CB8AC3E}">
        <p14:creationId xmlns:p14="http://schemas.microsoft.com/office/powerpoint/2010/main" val="37732273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18F03C3-53C1-4F10-8DAF-D1F318E96C6E}" type="slidenum">
              <a:rPr lang="zh-CN" altLang="en-US" smtClean="0"/>
              <a:t>10</a:t>
            </a:fld>
            <a:endParaRPr lang="zh-CN" altLang="en-US"/>
          </a:p>
        </p:txBody>
      </p:sp>
    </p:spTree>
    <p:extLst>
      <p:ext uri="{BB962C8B-B14F-4D97-AF65-F5344CB8AC3E}">
        <p14:creationId xmlns:p14="http://schemas.microsoft.com/office/powerpoint/2010/main" val="15084994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18F03C3-53C1-4F10-8DAF-D1F318E96C6E}" type="slidenum">
              <a:rPr lang="zh-CN" altLang="en-US" smtClean="0"/>
              <a:t>11</a:t>
            </a:fld>
            <a:endParaRPr lang="zh-CN" altLang="en-US"/>
          </a:p>
        </p:txBody>
      </p:sp>
    </p:spTree>
    <p:extLst>
      <p:ext uri="{BB962C8B-B14F-4D97-AF65-F5344CB8AC3E}">
        <p14:creationId xmlns:p14="http://schemas.microsoft.com/office/powerpoint/2010/main" val="11213744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18F03C3-53C1-4F10-8DAF-D1F318E96C6E}" type="slidenum">
              <a:rPr lang="zh-CN" altLang="en-US" smtClean="0"/>
              <a:t>15</a:t>
            </a:fld>
            <a:endParaRPr lang="zh-CN" altLang="en-US"/>
          </a:p>
        </p:txBody>
      </p:sp>
    </p:spTree>
    <p:extLst>
      <p:ext uri="{BB962C8B-B14F-4D97-AF65-F5344CB8AC3E}">
        <p14:creationId xmlns:p14="http://schemas.microsoft.com/office/powerpoint/2010/main" val="29905751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18F03C3-53C1-4F10-8DAF-D1F318E96C6E}" type="slidenum">
              <a:rPr lang="zh-CN" altLang="en-US" smtClean="0"/>
              <a:t>16</a:t>
            </a:fld>
            <a:endParaRPr lang="zh-CN" altLang="en-US"/>
          </a:p>
        </p:txBody>
      </p:sp>
    </p:spTree>
    <p:extLst>
      <p:ext uri="{BB962C8B-B14F-4D97-AF65-F5344CB8AC3E}">
        <p14:creationId xmlns:p14="http://schemas.microsoft.com/office/powerpoint/2010/main" val="3206547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18F03C3-53C1-4F10-8DAF-D1F318E96C6E}" type="slidenum">
              <a:rPr lang="zh-CN" altLang="en-US" smtClean="0"/>
              <a:t>18</a:t>
            </a:fld>
            <a:endParaRPr lang="zh-CN" altLang="en-US"/>
          </a:p>
        </p:txBody>
      </p:sp>
    </p:spTree>
    <p:extLst>
      <p:ext uri="{BB962C8B-B14F-4D97-AF65-F5344CB8AC3E}">
        <p14:creationId xmlns:p14="http://schemas.microsoft.com/office/powerpoint/2010/main" val="27111675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18F03C3-53C1-4F10-8DAF-D1F318E96C6E}" type="slidenum">
              <a:rPr lang="zh-CN" altLang="en-US" smtClean="0"/>
              <a:t>19</a:t>
            </a:fld>
            <a:endParaRPr lang="zh-CN" altLang="en-US"/>
          </a:p>
        </p:txBody>
      </p:sp>
    </p:spTree>
    <p:extLst>
      <p:ext uri="{BB962C8B-B14F-4D97-AF65-F5344CB8AC3E}">
        <p14:creationId xmlns:p14="http://schemas.microsoft.com/office/powerpoint/2010/main" val="18509204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18F03C3-53C1-4F10-8DAF-D1F318E96C6E}" type="slidenum">
              <a:rPr lang="zh-CN" altLang="en-US" smtClean="0"/>
              <a:t>21</a:t>
            </a:fld>
            <a:endParaRPr lang="zh-CN" altLang="en-US"/>
          </a:p>
        </p:txBody>
      </p:sp>
    </p:spTree>
    <p:extLst>
      <p:ext uri="{BB962C8B-B14F-4D97-AF65-F5344CB8AC3E}">
        <p14:creationId xmlns:p14="http://schemas.microsoft.com/office/powerpoint/2010/main" val="31284081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广佛线，广州南站</a:t>
            </a:r>
            <a:r>
              <a:rPr lang="en-US" altLang="zh-CN" dirty="0"/>
              <a:t>20</a:t>
            </a:r>
            <a:r>
              <a:rPr lang="zh-CN" altLang="en-US" dirty="0"/>
              <a:t>分钟车程</a:t>
            </a:r>
            <a:endParaRPr lang="en-US" altLang="zh-CN" dirty="0"/>
          </a:p>
          <a:p>
            <a:endParaRPr lang="zh-CN" altLang="en-US" dirty="0"/>
          </a:p>
        </p:txBody>
      </p:sp>
      <p:sp>
        <p:nvSpPr>
          <p:cNvPr id="4" name="灯片编号占位符 3"/>
          <p:cNvSpPr>
            <a:spLocks noGrp="1"/>
          </p:cNvSpPr>
          <p:nvPr>
            <p:ph type="sldNum" sz="quarter" idx="5"/>
          </p:nvPr>
        </p:nvSpPr>
        <p:spPr/>
        <p:txBody>
          <a:bodyPr/>
          <a:lstStyle/>
          <a:p>
            <a:fld id="{613BB477-2FB6-45F9-8CB2-10B4C6521ADE}" type="slidenum">
              <a:rPr lang="zh-CN" altLang="en-US" smtClean="0"/>
              <a:t>28</a:t>
            </a:fld>
            <a:endParaRPr lang="zh-CN" altLang="en-US"/>
          </a:p>
        </p:txBody>
      </p:sp>
    </p:spTree>
    <p:extLst>
      <p:ext uri="{BB962C8B-B14F-4D97-AF65-F5344CB8AC3E}">
        <p14:creationId xmlns:p14="http://schemas.microsoft.com/office/powerpoint/2010/main" val="66866067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13BB477-2FB6-45F9-8CB2-10B4C6521ADE}" type="slidenum">
              <a:rPr lang="zh-CN" altLang="en-US" smtClean="0"/>
              <a:t>29</a:t>
            </a:fld>
            <a:endParaRPr lang="zh-CN" altLang="en-US"/>
          </a:p>
        </p:txBody>
      </p:sp>
    </p:spTree>
    <p:extLst>
      <p:ext uri="{BB962C8B-B14F-4D97-AF65-F5344CB8AC3E}">
        <p14:creationId xmlns:p14="http://schemas.microsoft.com/office/powerpoint/2010/main" val="171211697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13BB477-2FB6-45F9-8CB2-10B4C6521ADE}" type="slidenum">
              <a:rPr lang="zh-CN" altLang="en-US" smtClean="0"/>
              <a:t>30</a:t>
            </a:fld>
            <a:endParaRPr lang="zh-CN" altLang="en-US"/>
          </a:p>
        </p:txBody>
      </p:sp>
    </p:spTree>
    <p:extLst>
      <p:ext uri="{BB962C8B-B14F-4D97-AF65-F5344CB8AC3E}">
        <p14:creationId xmlns:p14="http://schemas.microsoft.com/office/powerpoint/2010/main" val="408645221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18F03C3-53C1-4F10-8DAF-D1F318E96C6E}" type="slidenum">
              <a:rPr lang="zh-CN" altLang="en-US" smtClean="0"/>
              <a:t>32</a:t>
            </a:fld>
            <a:endParaRPr lang="zh-CN" altLang="en-US"/>
          </a:p>
        </p:txBody>
      </p:sp>
    </p:spTree>
    <p:extLst>
      <p:ext uri="{BB962C8B-B14F-4D97-AF65-F5344CB8AC3E}">
        <p14:creationId xmlns:p14="http://schemas.microsoft.com/office/powerpoint/2010/main" val="1474333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6A4921A-5E9D-48ED-9732-C55934030603}"/>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8EE76B1A-45D3-47F9-90FC-0A79E3C89B1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9C236256-0500-4900-80C8-DA9FA4B75D62}"/>
              </a:ext>
            </a:extLst>
          </p:cNvPr>
          <p:cNvSpPr>
            <a:spLocks noGrp="1"/>
          </p:cNvSpPr>
          <p:nvPr>
            <p:ph type="dt" sz="half" idx="10"/>
          </p:nvPr>
        </p:nvSpPr>
        <p:spPr/>
        <p:txBody>
          <a:bodyPr/>
          <a:lstStyle/>
          <a:p>
            <a:fld id="{21F156CA-2162-4DDA-BE1F-DBFFB47BEC1F}" type="datetimeFigureOut">
              <a:rPr lang="zh-CN" altLang="en-US" smtClean="0"/>
              <a:t>2023/1/15</a:t>
            </a:fld>
            <a:endParaRPr lang="zh-CN" altLang="en-US"/>
          </a:p>
        </p:txBody>
      </p:sp>
      <p:sp>
        <p:nvSpPr>
          <p:cNvPr id="5" name="页脚占位符 4">
            <a:extLst>
              <a:ext uri="{FF2B5EF4-FFF2-40B4-BE49-F238E27FC236}">
                <a16:creationId xmlns:a16="http://schemas.microsoft.com/office/drawing/2014/main" id="{09A677E2-818E-4B25-A44A-0CC63E2C5E1F}"/>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86C36CCB-B8D1-46E2-BA0F-00AD06A828B0}"/>
              </a:ext>
            </a:extLst>
          </p:cNvPr>
          <p:cNvSpPr>
            <a:spLocks noGrp="1"/>
          </p:cNvSpPr>
          <p:nvPr>
            <p:ph type="sldNum" sz="quarter" idx="12"/>
          </p:nvPr>
        </p:nvSpPr>
        <p:spPr/>
        <p:txBody>
          <a:bodyPr/>
          <a:lstStyle/>
          <a:p>
            <a:fld id="{96D69F10-831C-4C05-BD21-E5F2C2135354}" type="slidenum">
              <a:rPr lang="zh-CN" altLang="en-US" smtClean="0"/>
              <a:t>‹#›</a:t>
            </a:fld>
            <a:endParaRPr lang="zh-CN" altLang="en-US"/>
          </a:p>
        </p:txBody>
      </p:sp>
    </p:spTree>
    <p:extLst>
      <p:ext uri="{BB962C8B-B14F-4D97-AF65-F5344CB8AC3E}">
        <p14:creationId xmlns:p14="http://schemas.microsoft.com/office/powerpoint/2010/main" val="41821895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2B4AF40-2F30-4BFD-9686-150875FE0EC9}"/>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1D86D37C-3B07-437D-9DB6-B166CE8B8524}"/>
              </a:ext>
            </a:extLst>
          </p:cNvPr>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C2D34A2E-884E-48AC-8AE3-2292B215C481}"/>
              </a:ext>
            </a:extLst>
          </p:cNvPr>
          <p:cNvSpPr>
            <a:spLocks noGrp="1"/>
          </p:cNvSpPr>
          <p:nvPr>
            <p:ph type="dt" sz="half" idx="10"/>
          </p:nvPr>
        </p:nvSpPr>
        <p:spPr/>
        <p:txBody>
          <a:bodyPr/>
          <a:lstStyle/>
          <a:p>
            <a:fld id="{21F156CA-2162-4DDA-BE1F-DBFFB47BEC1F}" type="datetimeFigureOut">
              <a:rPr lang="zh-CN" altLang="en-US" smtClean="0"/>
              <a:t>2023/1/15</a:t>
            </a:fld>
            <a:endParaRPr lang="zh-CN" altLang="en-US"/>
          </a:p>
        </p:txBody>
      </p:sp>
      <p:sp>
        <p:nvSpPr>
          <p:cNvPr id="5" name="页脚占位符 4">
            <a:extLst>
              <a:ext uri="{FF2B5EF4-FFF2-40B4-BE49-F238E27FC236}">
                <a16:creationId xmlns:a16="http://schemas.microsoft.com/office/drawing/2014/main" id="{7D8665F5-CC98-40A1-9159-7CBE576DC1C2}"/>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6F432041-8ED8-4A76-8485-8DE8AEB6CBA5}"/>
              </a:ext>
            </a:extLst>
          </p:cNvPr>
          <p:cNvSpPr>
            <a:spLocks noGrp="1"/>
          </p:cNvSpPr>
          <p:nvPr>
            <p:ph type="sldNum" sz="quarter" idx="12"/>
          </p:nvPr>
        </p:nvSpPr>
        <p:spPr/>
        <p:txBody>
          <a:bodyPr/>
          <a:lstStyle/>
          <a:p>
            <a:fld id="{96D69F10-831C-4C05-BD21-E5F2C2135354}" type="slidenum">
              <a:rPr lang="zh-CN" altLang="en-US" smtClean="0"/>
              <a:t>‹#›</a:t>
            </a:fld>
            <a:endParaRPr lang="zh-CN" altLang="en-US"/>
          </a:p>
        </p:txBody>
      </p:sp>
    </p:spTree>
    <p:extLst>
      <p:ext uri="{BB962C8B-B14F-4D97-AF65-F5344CB8AC3E}">
        <p14:creationId xmlns:p14="http://schemas.microsoft.com/office/powerpoint/2010/main" val="9407251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3090A44-C109-44CC-AA2E-628280B56652}"/>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D0F7B9DE-4F84-4F28-B510-FA48AEBA5E3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a:extLst>
              <a:ext uri="{FF2B5EF4-FFF2-40B4-BE49-F238E27FC236}">
                <a16:creationId xmlns:a16="http://schemas.microsoft.com/office/drawing/2014/main" id="{68675DEF-1EEC-4DBC-83C7-5A95ACA0CCED}"/>
              </a:ext>
            </a:extLst>
          </p:cNvPr>
          <p:cNvSpPr>
            <a:spLocks noGrp="1"/>
          </p:cNvSpPr>
          <p:nvPr>
            <p:ph type="dt" sz="half" idx="10"/>
          </p:nvPr>
        </p:nvSpPr>
        <p:spPr/>
        <p:txBody>
          <a:bodyPr/>
          <a:lstStyle/>
          <a:p>
            <a:fld id="{21F156CA-2162-4DDA-BE1F-DBFFB47BEC1F}" type="datetimeFigureOut">
              <a:rPr lang="zh-CN" altLang="en-US" smtClean="0"/>
              <a:t>2023/1/15</a:t>
            </a:fld>
            <a:endParaRPr lang="zh-CN" altLang="en-US"/>
          </a:p>
        </p:txBody>
      </p:sp>
      <p:sp>
        <p:nvSpPr>
          <p:cNvPr id="5" name="页脚占位符 4">
            <a:extLst>
              <a:ext uri="{FF2B5EF4-FFF2-40B4-BE49-F238E27FC236}">
                <a16:creationId xmlns:a16="http://schemas.microsoft.com/office/drawing/2014/main" id="{1EB3D401-6B1F-40E6-ACCB-F933B80ED330}"/>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01051683-3597-4FFF-8A82-621ECDB6E53D}"/>
              </a:ext>
            </a:extLst>
          </p:cNvPr>
          <p:cNvSpPr>
            <a:spLocks noGrp="1"/>
          </p:cNvSpPr>
          <p:nvPr>
            <p:ph type="sldNum" sz="quarter" idx="12"/>
          </p:nvPr>
        </p:nvSpPr>
        <p:spPr/>
        <p:txBody>
          <a:bodyPr/>
          <a:lstStyle/>
          <a:p>
            <a:fld id="{96D69F10-831C-4C05-BD21-E5F2C2135354}" type="slidenum">
              <a:rPr lang="zh-CN" altLang="en-US" smtClean="0"/>
              <a:t>‹#›</a:t>
            </a:fld>
            <a:endParaRPr lang="zh-CN" altLang="en-US"/>
          </a:p>
        </p:txBody>
      </p:sp>
    </p:spTree>
    <p:extLst>
      <p:ext uri="{BB962C8B-B14F-4D97-AF65-F5344CB8AC3E}">
        <p14:creationId xmlns:p14="http://schemas.microsoft.com/office/powerpoint/2010/main" val="22279280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4DB87D8-0BDC-4DCF-8035-4C2220DDBAC9}"/>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430BBD81-8DB8-48D1-BD3B-9D652A4643DC}"/>
              </a:ext>
            </a:extLst>
          </p:cNvPr>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a:extLst>
              <a:ext uri="{FF2B5EF4-FFF2-40B4-BE49-F238E27FC236}">
                <a16:creationId xmlns:a16="http://schemas.microsoft.com/office/drawing/2014/main" id="{041B252F-7668-488C-A7EE-E3ACA32F2D27}"/>
              </a:ext>
            </a:extLst>
          </p:cNvPr>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a:extLst>
              <a:ext uri="{FF2B5EF4-FFF2-40B4-BE49-F238E27FC236}">
                <a16:creationId xmlns:a16="http://schemas.microsoft.com/office/drawing/2014/main" id="{33F55A44-6A3C-4A4D-9756-9490296B819F}"/>
              </a:ext>
            </a:extLst>
          </p:cNvPr>
          <p:cNvSpPr>
            <a:spLocks noGrp="1"/>
          </p:cNvSpPr>
          <p:nvPr>
            <p:ph type="dt" sz="half" idx="10"/>
          </p:nvPr>
        </p:nvSpPr>
        <p:spPr/>
        <p:txBody>
          <a:bodyPr/>
          <a:lstStyle/>
          <a:p>
            <a:fld id="{21F156CA-2162-4DDA-BE1F-DBFFB47BEC1F}" type="datetimeFigureOut">
              <a:rPr lang="zh-CN" altLang="en-US" smtClean="0"/>
              <a:t>2023/1/15</a:t>
            </a:fld>
            <a:endParaRPr lang="zh-CN" altLang="en-US"/>
          </a:p>
        </p:txBody>
      </p:sp>
      <p:sp>
        <p:nvSpPr>
          <p:cNvPr id="6" name="页脚占位符 5">
            <a:extLst>
              <a:ext uri="{FF2B5EF4-FFF2-40B4-BE49-F238E27FC236}">
                <a16:creationId xmlns:a16="http://schemas.microsoft.com/office/drawing/2014/main" id="{FCAB802B-71EA-40A0-81DB-AABF46B5E991}"/>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2C5F170A-84C9-4691-8213-E9BC1678D594}"/>
              </a:ext>
            </a:extLst>
          </p:cNvPr>
          <p:cNvSpPr>
            <a:spLocks noGrp="1"/>
          </p:cNvSpPr>
          <p:nvPr>
            <p:ph type="sldNum" sz="quarter" idx="12"/>
          </p:nvPr>
        </p:nvSpPr>
        <p:spPr/>
        <p:txBody>
          <a:bodyPr/>
          <a:lstStyle/>
          <a:p>
            <a:fld id="{96D69F10-831C-4C05-BD21-E5F2C2135354}" type="slidenum">
              <a:rPr lang="zh-CN" altLang="en-US" smtClean="0"/>
              <a:t>‹#›</a:t>
            </a:fld>
            <a:endParaRPr lang="zh-CN" altLang="en-US"/>
          </a:p>
        </p:txBody>
      </p:sp>
    </p:spTree>
    <p:extLst>
      <p:ext uri="{BB962C8B-B14F-4D97-AF65-F5344CB8AC3E}">
        <p14:creationId xmlns:p14="http://schemas.microsoft.com/office/powerpoint/2010/main" val="40402674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B278201-582F-4C46-A12E-C15E139990CC}"/>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02822CF3-3BE5-4A56-95CD-0EC22C626EA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a:extLst>
              <a:ext uri="{FF2B5EF4-FFF2-40B4-BE49-F238E27FC236}">
                <a16:creationId xmlns:a16="http://schemas.microsoft.com/office/drawing/2014/main" id="{2C4C53ED-15D6-4CF1-AC39-98C6323FA2E7}"/>
              </a:ext>
            </a:extLst>
          </p:cNvPr>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a:extLst>
              <a:ext uri="{FF2B5EF4-FFF2-40B4-BE49-F238E27FC236}">
                <a16:creationId xmlns:a16="http://schemas.microsoft.com/office/drawing/2014/main" id="{43C3053D-D75E-4737-850B-7A23FACA298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a:extLst>
              <a:ext uri="{FF2B5EF4-FFF2-40B4-BE49-F238E27FC236}">
                <a16:creationId xmlns:a16="http://schemas.microsoft.com/office/drawing/2014/main" id="{F56F002F-D81E-4C71-A65F-AFC1342FF6C8}"/>
              </a:ext>
            </a:extLst>
          </p:cNvPr>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a:extLst>
              <a:ext uri="{FF2B5EF4-FFF2-40B4-BE49-F238E27FC236}">
                <a16:creationId xmlns:a16="http://schemas.microsoft.com/office/drawing/2014/main" id="{78AEFF86-707B-42B7-9310-4C7D0D4F848D}"/>
              </a:ext>
            </a:extLst>
          </p:cNvPr>
          <p:cNvSpPr>
            <a:spLocks noGrp="1"/>
          </p:cNvSpPr>
          <p:nvPr>
            <p:ph type="dt" sz="half" idx="10"/>
          </p:nvPr>
        </p:nvSpPr>
        <p:spPr/>
        <p:txBody>
          <a:bodyPr/>
          <a:lstStyle/>
          <a:p>
            <a:fld id="{21F156CA-2162-4DDA-BE1F-DBFFB47BEC1F}" type="datetimeFigureOut">
              <a:rPr lang="zh-CN" altLang="en-US" smtClean="0"/>
              <a:t>2023/1/15</a:t>
            </a:fld>
            <a:endParaRPr lang="zh-CN" altLang="en-US"/>
          </a:p>
        </p:txBody>
      </p:sp>
      <p:sp>
        <p:nvSpPr>
          <p:cNvPr id="8" name="页脚占位符 7">
            <a:extLst>
              <a:ext uri="{FF2B5EF4-FFF2-40B4-BE49-F238E27FC236}">
                <a16:creationId xmlns:a16="http://schemas.microsoft.com/office/drawing/2014/main" id="{E7A1B447-E64E-4FAE-8A4A-CA066C582B85}"/>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id="{7873770A-936E-4C2E-B7EF-49E8E16CE605}"/>
              </a:ext>
            </a:extLst>
          </p:cNvPr>
          <p:cNvSpPr>
            <a:spLocks noGrp="1"/>
          </p:cNvSpPr>
          <p:nvPr>
            <p:ph type="sldNum" sz="quarter" idx="12"/>
          </p:nvPr>
        </p:nvSpPr>
        <p:spPr/>
        <p:txBody>
          <a:bodyPr/>
          <a:lstStyle/>
          <a:p>
            <a:fld id="{96D69F10-831C-4C05-BD21-E5F2C2135354}" type="slidenum">
              <a:rPr lang="zh-CN" altLang="en-US" smtClean="0"/>
              <a:t>‹#›</a:t>
            </a:fld>
            <a:endParaRPr lang="zh-CN" altLang="en-US"/>
          </a:p>
        </p:txBody>
      </p:sp>
    </p:spTree>
    <p:extLst>
      <p:ext uri="{BB962C8B-B14F-4D97-AF65-F5344CB8AC3E}">
        <p14:creationId xmlns:p14="http://schemas.microsoft.com/office/powerpoint/2010/main" val="37054335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820FFD8-BBDE-4210-9AAA-AF669F414DDF}"/>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E6614F96-4F08-4EE4-86E9-5075299DAF1A}"/>
              </a:ext>
            </a:extLst>
          </p:cNvPr>
          <p:cNvSpPr>
            <a:spLocks noGrp="1"/>
          </p:cNvSpPr>
          <p:nvPr>
            <p:ph type="dt" sz="half" idx="10"/>
          </p:nvPr>
        </p:nvSpPr>
        <p:spPr/>
        <p:txBody>
          <a:bodyPr/>
          <a:lstStyle/>
          <a:p>
            <a:fld id="{21F156CA-2162-4DDA-BE1F-DBFFB47BEC1F}" type="datetimeFigureOut">
              <a:rPr lang="zh-CN" altLang="en-US" smtClean="0"/>
              <a:t>2023/1/15</a:t>
            </a:fld>
            <a:endParaRPr lang="zh-CN" altLang="en-US"/>
          </a:p>
        </p:txBody>
      </p:sp>
      <p:sp>
        <p:nvSpPr>
          <p:cNvPr id="4" name="页脚占位符 3">
            <a:extLst>
              <a:ext uri="{FF2B5EF4-FFF2-40B4-BE49-F238E27FC236}">
                <a16:creationId xmlns:a16="http://schemas.microsoft.com/office/drawing/2014/main" id="{425E118A-9049-45BF-9665-4C373984A08C}"/>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id="{77DD91EA-D676-4815-98DC-66B865A04747}"/>
              </a:ext>
            </a:extLst>
          </p:cNvPr>
          <p:cNvSpPr>
            <a:spLocks noGrp="1"/>
          </p:cNvSpPr>
          <p:nvPr>
            <p:ph type="sldNum" sz="quarter" idx="12"/>
          </p:nvPr>
        </p:nvSpPr>
        <p:spPr/>
        <p:txBody>
          <a:bodyPr/>
          <a:lstStyle/>
          <a:p>
            <a:fld id="{96D69F10-831C-4C05-BD21-E5F2C2135354}" type="slidenum">
              <a:rPr lang="zh-CN" altLang="en-US" smtClean="0"/>
              <a:t>‹#›</a:t>
            </a:fld>
            <a:endParaRPr lang="zh-CN" altLang="en-US"/>
          </a:p>
        </p:txBody>
      </p:sp>
    </p:spTree>
    <p:extLst>
      <p:ext uri="{BB962C8B-B14F-4D97-AF65-F5344CB8AC3E}">
        <p14:creationId xmlns:p14="http://schemas.microsoft.com/office/powerpoint/2010/main" val="10997139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328A99D7-2619-4FF0-BC09-9B3469B67EED}"/>
              </a:ext>
            </a:extLst>
          </p:cNvPr>
          <p:cNvSpPr>
            <a:spLocks noGrp="1"/>
          </p:cNvSpPr>
          <p:nvPr>
            <p:ph type="dt" sz="half" idx="10"/>
          </p:nvPr>
        </p:nvSpPr>
        <p:spPr/>
        <p:txBody>
          <a:bodyPr/>
          <a:lstStyle/>
          <a:p>
            <a:fld id="{21F156CA-2162-4DDA-BE1F-DBFFB47BEC1F}" type="datetimeFigureOut">
              <a:rPr lang="zh-CN" altLang="en-US" smtClean="0"/>
              <a:t>2023/1/15</a:t>
            </a:fld>
            <a:endParaRPr lang="zh-CN" altLang="en-US"/>
          </a:p>
        </p:txBody>
      </p:sp>
      <p:sp>
        <p:nvSpPr>
          <p:cNvPr id="3" name="页脚占位符 2">
            <a:extLst>
              <a:ext uri="{FF2B5EF4-FFF2-40B4-BE49-F238E27FC236}">
                <a16:creationId xmlns:a16="http://schemas.microsoft.com/office/drawing/2014/main" id="{27DC167E-F87C-4422-B57E-E0C74467107D}"/>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id="{2314346A-2809-4A5D-8F18-C29F3D6EB06D}"/>
              </a:ext>
            </a:extLst>
          </p:cNvPr>
          <p:cNvSpPr>
            <a:spLocks noGrp="1"/>
          </p:cNvSpPr>
          <p:nvPr>
            <p:ph type="sldNum" sz="quarter" idx="12"/>
          </p:nvPr>
        </p:nvSpPr>
        <p:spPr/>
        <p:txBody>
          <a:bodyPr/>
          <a:lstStyle/>
          <a:p>
            <a:fld id="{96D69F10-831C-4C05-BD21-E5F2C2135354}" type="slidenum">
              <a:rPr lang="zh-CN" altLang="en-US" smtClean="0"/>
              <a:t>‹#›</a:t>
            </a:fld>
            <a:endParaRPr lang="zh-CN" altLang="en-US"/>
          </a:p>
        </p:txBody>
      </p:sp>
    </p:spTree>
    <p:extLst>
      <p:ext uri="{BB962C8B-B14F-4D97-AF65-F5344CB8AC3E}">
        <p14:creationId xmlns:p14="http://schemas.microsoft.com/office/powerpoint/2010/main" val="41567746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00A9583-D13B-4533-9549-1DAFAD0ABF60}"/>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1724C512-2EDF-4D5D-AAE5-F1728670A9D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a:extLst>
              <a:ext uri="{FF2B5EF4-FFF2-40B4-BE49-F238E27FC236}">
                <a16:creationId xmlns:a16="http://schemas.microsoft.com/office/drawing/2014/main" id="{6240614C-4714-4748-B95C-BC54BE0049B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id="{E42C8C6C-F2E3-4A7A-A32B-3C399BD7A87A}"/>
              </a:ext>
            </a:extLst>
          </p:cNvPr>
          <p:cNvSpPr>
            <a:spLocks noGrp="1"/>
          </p:cNvSpPr>
          <p:nvPr>
            <p:ph type="dt" sz="half" idx="10"/>
          </p:nvPr>
        </p:nvSpPr>
        <p:spPr/>
        <p:txBody>
          <a:bodyPr/>
          <a:lstStyle/>
          <a:p>
            <a:fld id="{21F156CA-2162-4DDA-BE1F-DBFFB47BEC1F}" type="datetimeFigureOut">
              <a:rPr lang="zh-CN" altLang="en-US" smtClean="0"/>
              <a:t>2023/1/15</a:t>
            </a:fld>
            <a:endParaRPr lang="zh-CN" altLang="en-US"/>
          </a:p>
        </p:txBody>
      </p:sp>
      <p:sp>
        <p:nvSpPr>
          <p:cNvPr id="6" name="页脚占位符 5">
            <a:extLst>
              <a:ext uri="{FF2B5EF4-FFF2-40B4-BE49-F238E27FC236}">
                <a16:creationId xmlns:a16="http://schemas.microsoft.com/office/drawing/2014/main" id="{65B5F627-ABAB-4BCE-863C-0BC9D7449951}"/>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27C11F05-7ADF-4740-837D-FF120FB7C717}"/>
              </a:ext>
            </a:extLst>
          </p:cNvPr>
          <p:cNvSpPr>
            <a:spLocks noGrp="1"/>
          </p:cNvSpPr>
          <p:nvPr>
            <p:ph type="sldNum" sz="quarter" idx="12"/>
          </p:nvPr>
        </p:nvSpPr>
        <p:spPr/>
        <p:txBody>
          <a:bodyPr/>
          <a:lstStyle/>
          <a:p>
            <a:fld id="{96D69F10-831C-4C05-BD21-E5F2C2135354}" type="slidenum">
              <a:rPr lang="zh-CN" altLang="en-US" smtClean="0"/>
              <a:t>‹#›</a:t>
            </a:fld>
            <a:endParaRPr lang="zh-CN" altLang="en-US"/>
          </a:p>
        </p:txBody>
      </p:sp>
    </p:spTree>
    <p:extLst>
      <p:ext uri="{BB962C8B-B14F-4D97-AF65-F5344CB8AC3E}">
        <p14:creationId xmlns:p14="http://schemas.microsoft.com/office/powerpoint/2010/main" val="6455706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2DD65F5-450E-49D7-8071-9DC6ACDA8DCB}"/>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E26D51E4-C24A-4908-B345-5C43E845E38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60DAFA8D-B95C-4008-992E-CB75222BE99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id="{262E01E0-70D1-49F0-BC7B-F99AB50FB6E2}"/>
              </a:ext>
            </a:extLst>
          </p:cNvPr>
          <p:cNvSpPr>
            <a:spLocks noGrp="1"/>
          </p:cNvSpPr>
          <p:nvPr>
            <p:ph type="dt" sz="half" idx="10"/>
          </p:nvPr>
        </p:nvSpPr>
        <p:spPr/>
        <p:txBody>
          <a:bodyPr/>
          <a:lstStyle/>
          <a:p>
            <a:fld id="{21F156CA-2162-4DDA-BE1F-DBFFB47BEC1F}" type="datetimeFigureOut">
              <a:rPr lang="zh-CN" altLang="en-US" smtClean="0"/>
              <a:t>2023/1/15</a:t>
            </a:fld>
            <a:endParaRPr lang="zh-CN" altLang="en-US"/>
          </a:p>
        </p:txBody>
      </p:sp>
      <p:sp>
        <p:nvSpPr>
          <p:cNvPr id="6" name="页脚占位符 5">
            <a:extLst>
              <a:ext uri="{FF2B5EF4-FFF2-40B4-BE49-F238E27FC236}">
                <a16:creationId xmlns:a16="http://schemas.microsoft.com/office/drawing/2014/main" id="{7CC1EEF3-C1BE-43A3-A94B-CEB2E7BE6223}"/>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ADA2FB7C-D0AF-4E4D-8372-750576E0B538}"/>
              </a:ext>
            </a:extLst>
          </p:cNvPr>
          <p:cNvSpPr>
            <a:spLocks noGrp="1"/>
          </p:cNvSpPr>
          <p:nvPr>
            <p:ph type="sldNum" sz="quarter" idx="12"/>
          </p:nvPr>
        </p:nvSpPr>
        <p:spPr/>
        <p:txBody>
          <a:bodyPr/>
          <a:lstStyle/>
          <a:p>
            <a:fld id="{96D69F10-831C-4C05-BD21-E5F2C2135354}" type="slidenum">
              <a:rPr lang="zh-CN" altLang="en-US" smtClean="0"/>
              <a:t>‹#›</a:t>
            </a:fld>
            <a:endParaRPr lang="zh-CN" altLang="en-US"/>
          </a:p>
        </p:txBody>
      </p:sp>
    </p:spTree>
    <p:extLst>
      <p:ext uri="{BB962C8B-B14F-4D97-AF65-F5344CB8AC3E}">
        <p14:creationId xmlns:p14="http://schemas.microsoft.com/office/powerpoint/2010/main" val="32391397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D6938D5-663B-4212-AEF8-0D404624008F}"/>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79D2C18A-DAE3-4086-A78E-0E146B5F62A8}"/>
              </a:ext>
            </a:extLst>
          </p:cNvPr>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594B2FB2-566B-42AD-A698-C3E3A7A94852}"/>
              </a:ext>
            </a:extLst>
          </p:cNvPr>
          <p:cNvSpPr>
            <a:spLocks noGrp="1"/>
          </p:cNvSpPr>
          <p:nvPr>
            <p:ph type="dt" sz="half" idx="10"/>
          </p:nvPr>
        </p:nvSpPr>
        <p:spPr/>
        <p:txBody>
          <a:bodyPr/>
          <a:lstStyle/>
          <a:p>
            <a:fld id="{21F156CA-2162-4DDA-BE1F-DBFFB47BEC1F}" type="datetimeFigureOut">
              <a:rPr lang="zh-CN" altLang="en-US" smtClean="0"/>
              <a:t>2023/1/15</a:t>
            </a:fld>
            <a:endParaRPr lang="zh-CN" altLang="en-US"/>
          </a:p>
        </p:txBody>
      </p:sp>
      <p:sp>
        <p:nvSpPr>
          <p:cNvPr id="5" name="页脚占位符 4">
            <a:extLst>
              <a:ext uri="{FF2B5EF4-FFF2-40B4-BE49-F238E27FC236}">
                <a16:creationId xmlns:a16="http://schemas.microsoft.com/office/drawing/2014/main" id="{8B7CCFB0-0C65-4E60-9F96-28D78370CC83}"/>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7CA8FEDC-2AE7-419C-8E80-747E179C507E}"/>
              </a:ext>
            </a:extLst>
          </p:cNvPr>
          <p:cNvSpPr>
            <a:spLocks noGrp="1"/>
          </p:cNvSpPr>
          <p:nvPr>
            <p:ph type="sldNum" sz="quarter" idx="12"/>
          </p:nvPr>
        </p:nvSpPr>
        <p:spPr/>
        <p:txBody>
          <a:bodyPr/>
          <a:lstStyle/>
          <a:p>
            <a:fld id="{96D69F10-831C-4C05-BD21-E5F2C2135354}" type="slidenum">
              <a:rPr lang="zh-CN" altLang="en-US" smtClean="0"/>
              <a:t>‹#›</a:t>
            </a:fld>
            <a:endParaRPr lang="zh-CN" altLang="en-US"/>
          </a:p>
        </p:txBody>
      </p:sp>
    </p:spTree>
    <p:extLst>
      <p:ext uri="{BB962C8B-B14F-4D97-AF65-F5344CB8AC3E}">
        <p14:creationId xmlns:p14="http://schemas.microsoft.com/office/powerpoint/2010/main" val="20014831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DA9AC8F7-2E09-4F8C-996E-03097B461E17}"/>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76B5B278-0495-46AD-B235-851BED863E3B}"/>
              </a:ext>
            </a:extLst>
          </p:cNvPr>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52056030-0F3F-40F2-B022-974C73908DF2}"/>
              </a:ext>
            </a:extLst>
          </p:cNvPr>
          <p:cNvSpPr>
            <a:spLocks noGrp="1"/>
          </p:cNvSpPr>
          <p:nvPr>
            <p:ph type="dt" sz="half" idx="10"/>
          </p:nvPr>
        </p:nvSpPr>
        <p:spPr/>
        <p:txBody>
          <a:bodyPr/>
          <a:lstStyle/>
          <a:p>
            <a:fld id="{21F156CA-2162-4DDA-BE1F-DBFFB47BEC1F}" type="datetimeFigureOut">
              <a:rPr lang="zh-CN" altLang="en-US" smtClean="0"/>
              <a:t>2023/1/15</a:t>
            </a:fld>
            <a:endParaRPr lang="zh-CN" altLang="en-US"/>
          </a:p>
        </p:txBody>
      </p:sp>
      <p:sp>
        <p:nvSpPr>
          <p:cNvPr id="5" name="页脚占位符 4">
            <a:extLst>
              <a:ext uri="{FF2B5EF4-FFF2-40B4-BE49-F238E27FC236}">
                <a16:creationId xmlns:a16="http://schemas.microsoft.com/office/drawing/2014/main" id="{01B3E5E7-2395-4712-AFEB-D92BDDADAB78}"/>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4A3F440D-0DAC-4FEA-A8BA-04F9FE8CF556}"/>
              </a:ext>
            </a:extLst>
          </p:cNvPr>
          <p:cNvSpPr>
            <a:spLocks noGrp="1"/>
          </p:cNvSpPr>
          <p:nvPr>
            <p:ph type="sldNum" sz="quarter" idx="12"/>
          </p:nvPr>
        </p:nvSpPr>
        <p:spPr/>
        <p:txBody>
          <a:bodyPr/>
          <a:lstStyle/>
          <a:p>
            <a:fld id="{96D69F10-831C-4C05-BD21-E5F2C2135354}" type="slidenum">
              <a:rPr lang="zh-CN" altLang="en-US" smtClean="0"/>
              <a:t>‹#›</a:t>
            </a:fld>
            <a:endParaRPr lang="zh-CN" altLang="en-US"/>
          </a:p>
        </p:txBody>
      </p:sp>
    </p:spTree>
    <p:extLst>
      <p:ext uri="{BB962C8B-B14F-4D97-AF65-F5344CB8AC3E}">
        <p14:creationId xmlns:p14="http://schemas.microsoft.com/office/powerpoint/2010/main" val="32905622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
        <p:nvSpPr>
          <p:cNvPr id="2" name="矩形: 剪去单角 1">
            <a:extLst>
              <a:ext uri="{FF2B5EF4-FFF2-40B4-BE49-F238E27FC236}">
                <a16:creationId xmlns:a16="http://schemas.microsoft.com/office/drawing/2014/main" id="{D2C9A39F-A7DC-42C3-8363-0B1FBDA1F095}"/>
              </a:ext>
            </a:extLst>
          </p:cNvPr>
          <p:cNvSpPr/>
          <p:nvPr userDrawn="1"/>
        </p:nvSpPr>
        <p:spPr>
          <a:xfrm>
            <a:off x="635622" y="561324"/>
            <a:ext cx="1629721" cy="321777"/>
          </a:xfrm>
          <a:prstGeom prst="snip1Rect">
            <a:avLst/>
          </a:prstGeom>
          <a:solidFill>
            <a:srgbClr val="0047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7"/>
          </a:p>
        </p:txBody>
      </p:sp>
      <p:sp>
        <p:nvSpPr>
          <p:cNvPr id="3" name="矩形 2">
            <a:extLst>
              <a:ext uri="{FF2B5EF4-FFF2-40B4-BE49-F238E27FC236}">
                <a16:creationId xmlns:a16="http://schemas.microsoft.com/office/drawing/2014/main" id="{26EA4F02-BF13-4C6E-848B-31C27C405C9E}"/>
              </a:ext>
            </a:extLst>
          </p:cNvPr>
          <p:cNvSpPr/>
          <p:nvPr userDrawn="1"/>
        </p:nvSpPr>
        <p:spPr>
          <a:xfrm flipV="1">
            <a:off x="635623" y="889400"/>
            <a:ext cx="10854043" cy="48665"/>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7"/>
          </a:p>
        </p:txBody>
      </p:sp>
      <p:pic>
        <p:nvPicPr>
          <p:cNvPr id="4" name="图片 3">
            <a:extLst>
              <a:ext uri="{FF2B5EF4-FFF2-40B4-BE49-F238E27FC236}">
                <a16:creationId xmlns:a16="http://schemas.microsoft.com/office/drawing/2014/main" id="{599EDDC7-9931-4366-A10C-F3839065C72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577382" y="591114"/>
            <a:ext cx="933137" cy="247525"/>
          </a:xfrm>
          <a:prstGeom prst="rect">
            <a:avLst/>
          </a:prstGeom>
        </p:spPr>
      </p:pic>
    </p:spTree>
    <p:extLst>
      <p:ext uri="{BB962C8B-B14F-4D97-AF65-F5344CB8AC3E}">
        <p14:creationId xmlns:p14="http://schemas.microsoft.com/office/powerpoint/2010/main" val="1492856615"/>
      </p:ext>
    </p:extLst>
  </p:cSld>
  <p:clrMapOvr>
    <a:masterClrMapping/>
  </p:clrMapOvr>
  <mc:AlternateContent xmlns:mc="http://schemas.openxmlformats.org/markup-compatibility/2006" xmlns:p14="http://schemas.microsoft.com/office/powerpoint/2010/main">
    <mc:Choice Requires="p14">
      <p:transition spd="slow" p14:dur="1250">
        <p14:prism/>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26479124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908171C5-E43D-4528-A416-37375D7FD4B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26F12F40-F9B6-4B21-A8D4-954629EFDDA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63293F30-D56C-495F-B727-C8BF6462A96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1F156CA-2162-4DDA-BE1F-DBFFB47BEC1F}" type="datetimeFigureOut">
              <a:rPr lang="zh-CN" altLang="en-US" smtClean="0"/>
              <a:t>2023/1/15</a:t>
            </a:fld>
            <a:endParaRPr lang="zh-CN" altLang="en-US"/>
          </a:p>
        </p:txBody>
      </p:sp>
      <p:sp>
        <p:nvSpPr>
          <p:cNvPr id="5" name="页脚占位符 4">
            <a:extLst>
              <a:ext uri="{FF2B5EF4-FFF2-40B4-BE49-F238E27FC236}">
                <a16:creationId xmlns:a16="http://schemas.microsoft.com/office/drawing/2014/main" id="{C737D445-CB6B-4483-A8C4-2F24BB8534F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id="{BC4C96A2-8157-4D50-AE0D-66404863549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6D69F10-831C-4C05-BD21-E5F2C2135354}" type="slidenum">
              <a:rPr lang="zh-CN" altLang="en-US" smtClean="0"/>
              <a:t>‹#›</a:t>
            </a:fld>
            <a:endParaRPr lang="zh-CN" altLang="en-US"/>
          </a:p>
        </p:txBody>
      </p:sp>
    </p:spTree>
    <p:extLst>
      <p:ext uri="{BB962C8B-B14F-4D97-AF65-F5344CB8AC3E}">
        <p14:creationId xmlns:p14="http://schemas.microsoft.com/office/powerpoint/2010/main" val="271342186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2"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13.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1.png"/><Relationship Id="rId5" Type="http://schemas.microsoft.com/office/2007/relationships/hdphoto" Target="../media/hdphoto2.wdp"/><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7" Type="http://schemas.openxmlformats.org/officeDocument/2006/relationships/image" Target="../media/image11.jpe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image" Target="../media/image10.jpeg"/><Relationship Id="rId4" Type="http://schemas.openxmlformats.org/officeDocument/2006/relationships/image" Target="../media/image9.jpe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5.jp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5.xml.rels><?xml version="1.0" encoding="UTF-8" standalone="yes"?>
<Relationships xmlns="http://schemas.openxmlformats.org/package/2006/relationships"><Relationship Id="rId8" Type="http://schemas.openxmlformats.org/officeDocument/2006/relationships/image" Target="../media/image21.png"/><Relationship Id="rId13" Type="http://schemas.openxmlformats.org/officeDocument/2006/relationships/image" Target="../media/image26.jpeg"/><Relationship Id="rId3" Type="http://schemas.openxmlformats.org/officeDocument/2006/relationships/image" Target="../media/image17.jpeg"/><Relationship Id="rId7" Type="http://schemas.openxmlformats.org/officeDocument/2006/relationships/image" Target="../media/image20.jpeg"/><Relationship Id="rId12" Type="http://schemas.openxmlformats.org/officeDocument/2006/relationships/image" Target="../media/image25.jpeg"/><Relationship Id="rId2" Type="http://schemas.openxmlformats.org/officeDocument/2006/relationships/image" Target="../media/image16.jpg"/><Relationship Id="rId16" Type="http://schemas.openxmlformats.org/officeDocument/2006/relationships/image" Target="../media/image29.jpeg"/><Relationship Id="rId1" Type="http://schemas.openxmlformats.org/officeDocument/2006/relationships/slideLayout" Target="../slideLayouts/slideLayout12.xml"/><Relationship Id="rId6" Type="http://schemas.openxmlformats.org/officeDocument/2006/relationships/image" Target="../media/image1.png"/><Relationship Id="rId11" Type="http://schemas.openxmlformats.org/officeDocument/2006/relationships/image" Target="../media/image24.jpeg"/><Relationship Id="rId5" Type="http://schemas.openxmlformats.org/officeDocument/2006/relationships/image" Target="../media/image19.jpeg"/><Relationship Id="rId15" Type="http://schemas.openxmlformats.org/officeDocument/2006/relationships/image" Target="../media/image28.jpeg"/><Relationship Id="rId10" Type="http://schemas.openxmlformats.org/officeDocument/2006/relationships/image" Target="../media/image23.png"/><Relationship Id="rId4" Type="http://schemas.openxmlformats.org/officeDocument/2006/relationships/image" Target="../media/image18.jpg"/><Relationship Id="rId9" Type="http://schemas.openxmlformats.org/officeDocument/2006/relationships/image" Target="../media/image22.png"/><Relationship Id="rId14" Type="http://schemas.openxmlformats.org/officeDocument/2006/relationships/image" Target="../media/image27.jpeg"/></Relationships>
</file>

<file path=ppt/slides/_rels/slide6.xml.rels><?xml version="1.0" encoding="UTF-8" standalone="yes"?>
<Relationships xmlns="http://schemas.openxmlformats.org/package/2006/relationships"><Relationship Id="rId8" Type="http://schemas.openxmlformats.org/officeDocument/2006/relationships/image" Target="../media/image36.png"/><Relationship Id="rId13" Type="http://schemas.openxmlformats.org/officeDocument/2006/relationships/image" Target="../media/image39.png"/><Relationship Id="rId3" Type="http://schemas.openxmlformats.org/officeDocument/2006/relationships/image" Target="../media/image31.png"/><Relationship Id="rId7" Type="http://schemas.openxmlformats.org/officeDocument/2006/relationships/image" Target="../media/image35.png"/><Relationship Id="rId12" Type="http://schemas.microsoft.com/office/2007/relationships/hdphoto" Target="../media/hdphoto3.wdp"/><Relationship Id="rId2" Type="http://schemas.openxmlformats.org/officeDocument/2006/relationships/image" Target="../media/image30.png"/><Relationship Id="rId1" Type="http://schemas.openxmlformats.org/officeDocument/2006/relationships/slideLayout" Target="../slideLayouts/slideLayout7.xml"/><Relationship Id="rId6" Type="http://schemas.openxmlformats.org/officeDocument/2006/relationships/image" Target="../media/image34.png"/><Relationship Id="rId11" Type="http://schemas.openxmlformats.org/officeDocument/2006/relationships/image" Target="../media/image38.png"/><Relationship Id="rId5" Type="http://schemas.openxmlformats.org/officeDocument/2006/relationships/image" Target="../media/image33.png"/><Relationship Id="rId10" Type="http://schemas.openxmlformats.org/officeDocument/2006/relationships/image" Target="../media/image37.png"/><Relationship Id="rId4" Type="http://schemas.openxmlformats.org/officeDocument/2006/relationships/image" Target="../media/image32.png"/><Relationship Id="rId9" Type="http://schemas.openxmlformats.org/officeDocument/2006/relationships/image" Target="../media/image1.png"/></Relationships>
</file>

<file path=ppt/slides/_rels/slide7.xml.rels><?xml version="1.0" encoding="UTF-8" standalone="yes"?>
<Relationships xmlns="http://schemas.openxmlformats.org/package/2006/relationships"><Relationship Id="rId8" Type="http://schemas.openxmlformats.org/officeDocument/2006/relationships/image" Target="../media/image40.jpeg"/><Relationship Id="rId13" Type="http://schemas.openxmlformats.org/officeDocument/2006/relationships/image" Target="../media/image44.jpeg"/><Relationship Id="rId18" Type="http://schemas.openxmlformats.org/officeDocument/2006/relationships/image" Target="../media/image49.jpeg"/><Relationship Id="rId26" Type="http://schemas.openxmlformats.org/officeDocument/2006/relationships/image" Target="../media/image57.jpeg"/><Relationship Id="rId3" Type="http://schemas.openxmlformats.org/officeDocument/2006/relationships/tags" Target="../tags/tag3.xml"/><Relationship Id="rId21" Type="http://schemas.openxmlformats.org/officeDocument/2006/relationships/image" Target="../media/image52.jpeg"/><Relationship Id="rId7" Type="http://schemas.openxmlformats.org/officeDocument/2006/relationships/notesSlide" Target="../notesSlides/notesSlide4.xml"/><Relationship Id="rId12" Type="http://schemas.openxmlformats.org/officeDocument/2006/relationships/image" Target="../media/image43.jpeg"/><Relationship Id="rId17" Type="http://schemas.openxmlformats.org/officeDocument/2006/relationships/image" Target="../media/image48.jpeg"/><Relationship Id="rId25" Type="http://schemas.openxmlformats.org/officeDocument/2006/relationships/image" Target="../media/image56.jpeg"/><Relationship Id="rId2" Type="http://schemas.openxmlformats.org/officeDocument/2006/relationships/tags" Target="../tags/tag2.xml"/><Relationship Id="rId16" Type="http://schemas.openxmlformats.org/officeDocument/2006/relationships/image" Target="../media/image47.jpeg"/><Relationship Id="rId20" Type="http://schemas.openxmlformats.org/officeDocument/2006/relationships/image" Target="../media/image51.jpeg"/><Relationship Id="rId29" Type="http://schemas.openxmlformats.org/officeDocument/2006/relationships/image" Target="../media/image60.jpeg"/><Relationship Id="rId1" Type="http://schemas.openxmlformats.org/officeDocument/2006/relationships/tags" Target="../tags/tag1.xml"/><Relationship Id="rId6" Type="http://schemas.openxmlformats.org/officeDocument/2006/relationships/slideLayout" Target="../slideLayouts/slideLayout7.xml"/><Relationship Id="rId11" Type="http://schemas.openxmlformats.org/officeDocument/2006/relationships/image" Target="../media/image1.png"/><Relationship Id="rId24" Type="http://schemas.openxmlformats.org/officeDocument/2006/relationships/image" Target="../media/image55.jpeg"/><Relationship Id="rId5" Type="http://schemas.openxmlformats.org/officeDocument/2006/relationships/tags" Target="../tags/tag5.xml"/><Relationship Id="rId15" Type="http://schemas.openxmlformats.org/officeDocument/2006/relationships/image" Target="../media/image46.jpeg"/><Relationship Id="rId23" Type="http://schemas.openxmlformats.org/officeDocument/2006/relationships/image" Target="../media/image54.jpeg"/><Relationship Id="rId28" Type="http://schemas.openxmlformats.org/officeDocument/2006/relationships/image" Target="../media/image59.jpeg"/><Relationship Id="rId10" Type="http://schemas.openxmlformats.org/officeDocument/2006/relationships/image" Target="../media/image42.jpeg"/><Relationship Id="rId19" Type="http://schemas.openxmlformats.org/officeDocument/2006/relationships/image" Target="../media/image50.jpeg"/><Relationship Id="rId31" Type="http://schemas.openxmlformats.org/officeDocument/2006/relationships/image" Target="../media/image62.jpg"/><Relationship Id="rId4" Type="http://schemas.openxmlformats.org/officeDocument/2006/relationships/tags" Target="../tags/tag4.xml"/><Relationship Id="rId9" Type="http://schemas.openxmlformats.org/officeDocument/2006/relationships/image" Target="../media/image41.jpeg"/><Relationship Id="rId14" Type="http://schemas.openxmlformats.org/officeDocument/2006/relationships/image" Target="../media/image45.jpeg"/><Relationship Id="rId22" Type="http://schemas.openxmlformats.org/officeDocument/2006/relationships/image" Target="../media/image53.jpeg"/><Relationship Id="rId27" Type="http://schemas.openxmlformats.org/officeDocument/2006/relationships/image" Target="../media/image58.jpeg"/><Relationship Id="rId30" Type="http://schemas.openxmlformats.org/officeDocument/2006/relationships/image" Target="../media/image61.jpeg"/></Relationships>
</file>

<file path=ppt/slides/_rels/slide8.xml.rels><?xml version="1.0" encoding="UTF-8" standalone="yes"?>
<Relationships xmlns="http://schemas.openxmlformats.org/package/2006/relationships"><Relationship Id="rId8" Type="http://schemas.openxmlformats.org/officeDocument/2006/relationships/image" Target="../media/image67.png"/><Relationship Id="rId3" Type="http://schemas.openxmlformats.org/officeDocument/2006/relationships/image" Target="../media/image63.png"/><Relationship Id="rId7"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66.jpeg"/><Relationship Id="rId11" Type="http://schemas.openxmlformats.org/officeDocument/2006/relationships/image" Target="../media/image70.png"/><Relationship Id="rId5" Type="http://schemas.openxmlformats.org/officeDocument/2006/relationships/image" Target="../media/image65.png"/><Relationship Id="rId10" Type="http://schemas.openxmlformats.org/officeDocument/2006/relationships/image" Target="../media/image69.jpeg"/><Relationship Id="rId4" Type="http://schemas.openxmlformats.org/officeDocument/2006/relationships/image" Target="../media/image64.png"/><Relationship Id="rId9" Type="http://schemas.openxmlformats.org/officeDocument/2006/relationships/image" Target="../media/image68.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72.png"/><Relationship Id="rId4" Type="http://schemas.openxmlformats.org/officeDocument/2006/relationships/image" Target="../media/image71.jpe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75.PNG"/><Relationship Id="rId5" Type="http://schemas.openxmlformats.org/officeDocument/2006/relationships/image" Target="../media/image74.PNG"/><Relationship Id="rId4" Type="http://schemas.openxmlformats.org/officeDocument/2006/relationships/image" Target="../media/image73.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76.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7.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8" Type="http://schemas.openxmlformats.org/officeDocument/2006/relationships/image" Target="../media/image84.png"/><Relationship Id="rId3" Type="http://schemas.openxmlformats.org/officeDocument/2006/relationships/image" Target="../media/image80.jpg"/><Relationship Id="rId7" Type="http://schemas.openxmlformats.org/officeDocument/2006/relationships/image" Target="../media/image83.jpeg"/><Relationship Id="rId2" Type="http://schemas.openxmlformats.org/officeDocument/2006/relationships/image" Target="../media/image79.png"/><Relationship Id="rId1" Type="http://schemas.openxmlformats.org/officeDocument/2006/relationships/slideLayout" Target="../slideLayouts/slideLayout7.xml"/><Relationship Id="rId6" Type="http://schemas.openxmlformats.org/officeDocument/2006/relationships/image" Target="../media/image82.jpeg"/><Relationship Id="rId5" Type="http://schemas.openxmlformats.org/officeDocument/2006/relationships/image" Target="../media/image1.png"/><Relationship Id="rId10" Type="http://schemas.openxmlformats.org/officeDocument/2006/relationships/image" Target="../media/image86.png"/><Relationship Id="rId4" Type="http://schemas.openxmlformats.org/officeDocument/2006/relationships/image" Target="../media/image81.jpg"/><Relationship Id="rId9" Type="http://schemas.openxmlformats.org/officeDocument/2006/relationships/image" Target="../media/image85.png"/></Relationships>
</file>

<file path=ppt/slides/_rels/slide15.xml.rels><?xml version="1.0" encoding="UTF-8" standalone="yes"?>
<Relationships xmlns="http://schemas.openxmlformats.org/package/2006/relationships"><Relationship Id="rId8" Type="http://schemas.openxmlformats.org/officeDocument/2006/relationships/image" Target="../media/image90.jpeg"/><Relationship Id="rId3" Type="http://schemas.openxmlformats.org/officeDocument/2006/relationships/image" Target="../media/image1.png"/><Relationship Id="rId7" Type="http://schemas.openxmlformats.org/officeDocument/2006/relationships/image" Target="../media/image89.jpe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88.jpeg"/><Relationship Id="rId11" Type="http://schemas.microsoft.com/office/2007/relationships/hdphoto" Target="../media/hdphoto5.wdp"/><Relationship Id="rId5" Type="http://schemas.microsoft.com/office/2007/relationships/hdphoto" Target="../media/hdphoto4.wdp"/><Relationship Id="rId10" Type="http://schemas.openxmlformats.org/officeDocument/2006/relationships/image" Target="../media/image92.png"/><Relationship Id="rId4" Type="http://schemas.openxmlformats.org/officeDocument/2006/relationships/image" Target="../media/image87.png"/><Relationship Id="rId9" Type="http://schemas.openxmlformats.org/officeDocument/2006/relationships/image" Target="../media/image91.jpe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8" Type="http://schemas.openxmlformats.org/officeDocument/2006/relationships/image" Target="../media/image95.png"/><Relationship Id="rId3" Type="http://schemas.openxmlformats.org/officeDocument/2006/relationships/image" Target="../media/image1.png"/><Relationship Id="rId7" Type="http://schemas.microsoft.com/office/2007/relationships/hdphoto" Target="../media/hdphoto7.wdp"/><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94.png"/><Relationship Id="rId11" Type="http://schemas.openxmlformats.org/officeDocument/2006/relationships/image" Target="../media/image97.jpeg"/><Relationship Id="rId5" Type="http://schemas.microsoft.com/office/2007/relationships/hdphoto" Target="../media/hdphoto6.wdp"/><Relationship Id="rId10" Type="http://schemas.microsoft.com/office/2007/relationships/hdphoto" Target="../media/hdphoto8.wdp"/><Relationship Id="rId4" Type="http://schemas.openxmlformats.org/officeDocument/2006/relationships/image" Target="../media/image93.png"/><Relationship Id="rId9" Type="http://schemas.openxmlformats.org/officeDocument/2006/relationships/image" Target="../media/image96.png"/></Relationships>
</file>

<file path=ppt/slides/_rels/slide19.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20.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101.png"/><Relationship Id="rId4" Type="http://schemas.openxmlformats.org/officeDocument/2006/relationships/image" Target="../media/image100.png"/></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103.png"/><Relationship Id="rId7" Type="http://schemas.openxmlformats.org/officeDocument/2006/relationships/diagramQuickStyle" Target="../diagrams/quickStyle1.xml"/><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diagramLayout" Target="../diagrams/layout1.xml"/><Relationship Id="rId5" Type="http://schemas.openxmlformats.org/officeDocument/2006/relationships/diagramData" Target="../diagrams/data1.xml"/><Relationship Id="rId10" Type="http://schemas.openxmlformats.org/officeDocument/2006/relationships/chart" Target="../charts/chart1.xml"/><Relationship Id="rId4" Type="http://schemas.microsoft.com/office/2007/relationships/hdphoto" Target="../media/hdphoto9.wdp"/><Relationship Id="rId9" Type="http://schemas.microsoft.com/office/2007/relationships/diagramDrawing" Target="../diagrams/drawing1.xml"/></Relationships>
</file>

<file path=ppt/slides/_rels/slide30.xml.rels><?xml version="1.0" encoding="UTF-8" standalone="yes"?>
<Relationships xmlns="http://schemas.openxmlformats.org/package/2006/relationships"><Relationship Id="rId8" Type="http://schemas.openxmlformats.org/officeDocument/2006/relationships/image" Target="../media/image108.jpeg"/><Relationship Id="rId3" Type="http://schemas.openxmlformats.org/officeDocument/2006/relationships/image" Target="../media/image104.jpeg"/><Relationship Id="rId7" Type="http://schemas.openxmlformats.org/officeDocument/2006/relationships/image" Target="../media/image107.jpe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106.jpeg"/><Relationship Id="rId5" Type="http://schemas.microsoft.com/office/2007/relationships/hdphoto" Target="../media/hdphoto10.wdp"/><Relationship Id="rId4" Type="http://schemas.openxmlformats.org/officeDocument/2006/relationships/image" Target="../media/image105.png"/></Relationships>
</file>

<file path=ppt/slides/_rels/slide31.xml.rels><?xml version="1.0" encoding="UTF-8" standalone="yes"?>
<Relationships xmlns="http://schemas.openxmlformats.org/package/2006/relationships"><Relationship Id="rId8" Type="http://schemas.openxmlformats.org/officeDocument/2006/relationships/image" Target="../media/image115.jpeg"/><Relationship Id="rId3" Type="http://schemas.openxmlformats.org/officeDocument/2006/relationships/image" Target="../media/image110.jpeg"/><Relationship Id="rId7" Type="http://schemas.openxmlformats.org/officeDocument/2006/relationships/image" Target="../media/image114.jpeg"/><Relationship Id="rId12" Type="http://schemas.openxmlformats.org/officeDocument/2006/relationships/image" Target="../media/image119.jpeg"/><Relationship Id="rId2" Type="http://schemas.openxmlformats.org/officeDocument/2006/relationships/image" Target="../media/image109.jpeg"/><Relationship Id="rId1" Type="http://schemas.openxmlformats.org/officeDocument/2006/relationships/slideLayout" Target="../slideLayouts/slideLayout7.xml"/><Relationship Id="rId6" Type="http://schemas.openxmlformats.org/officeDocument/2006/relationships/image" Target="../media/image113.jpeg"/><Relationship Id="rId11" Type="http://schemas.openxmlformats.org/officeDocument/2006/relationships/image" Target="../media/image118.jpeg"/><Relationship Id="rId5" Type="http://schemas.openxmlformats.org/officeDocument/2006/relationships/image" Target="../media/image112.jpeg"/><Relationship Id="rId10" Type="http://schemas.openxmlformats.org/officeDocument/2006/relationships/image" Target="../media/image117.jpeg"/><Relationship Id="rId4" Type="http://schemas.openxmlformats.org/officeDocument/2006/relationships/image" Target="../media/image111.jpeg"/><Relationship Id="rId9" Type="http://schemas.openxmlformats.org/officeDocument/2006/relationships/image" Target="../media/image116.jpeg"/></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7.xml"/><Relationship Id="rId5" Type="http://schemas.openxmlformats.org/officeDocument/2006/relationships/image" Target="../media/image121.jpg"/><Relationship Id="rId4" Type="http://schemas.openxmlformats.org/officeDocument/2006/relationships/image" Target="../media/image120.jpeg"/></Relationships>
</file>

<file path=ppt/slides/_rels/slide3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13.xml"/><Relationship Id="rId6" Type="http://schemas.openxmlformats.org/officeDocument/2006/relationships/image" Target="../media/image122.pn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A3EC094D-58D4-469C-BF10-287850EEEA3A}"/>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0" y="16228"/>
            <a:ext cx="12192000" cy="6858000"/>
          </a:xfrm>
          <a:prstGeom prst="rect">
            <a:avLst/>
          </a:prstGeom>
        </p:spPr>
      </p:pic>
      <p:pic>
        <p:nvPicPr>
          <p:cNvPr id="25" name="Picture 3" descr="C:\Users\Maibenben\Desktop\dc8fff974ce70639c792d68b04c2e7dd.png">
            <a:extLst>
              <a:ext uri="{FF2B5EF4-FFF2-40B4-BE49-F238E27FC236}">
                <a16:creationId xmlns:a16="http://schemas.microsoft.com/office/drawing/2014/main" id="{A44C8537-5474-40FA-B19C-D8E240438A9D}"/>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36831" b="23453"/>
          <a:stretch/>
        </p:blipFill>
        <p:spPr bwMode="auto">
          <a:xfrm>
            <a:off x="319595" y="564175"/>
            <a:ext cx="4811697" cy="389626"/>
          </a:xfrm>
          <a:prstGeom prst="rect">
            <a:avLst/>
          </a:prstGeom>
          <a:noFill/>
          <a:extLst>
            <a:ext uri="{909E8E84-426E-40DD-AFC4-6F175D3DCCD1}">
              <a14:hiddenFill xmlns:a14="http://schemas.microsoft.com/office/drawing/2010/main">
                <a:solidFill>
                  <a:srgbClr val="FFFFFF"/>
                </a:solidFill>
              </a14:hiddenFill>
            </a:ext>
          </a:extLst>
        </p:spPr>
      </p:pic>
      <p:pic>
        <p:nvPicPr>
          <p:cNvPr id="5" name="图片 4">
            <a:extLst>
              <a:ext uri="{FF2B5EF4-FFF2-40B4-BE49-F238E27FC236}">
                <a16:creationId xmlns:a16="http://schemas.microsoft.com/office/drawing/2014/main" id="{9AD11B40-920E-4B9A-B724-FF0AEA8213C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60958" y="306150"/>
            <a:ext cx="4024695" cy="540891"/>
          </a:xfrm>
          <a:prstGeom prst="rect">
            <a:avLst/>
          </a:prstGeom>
          <a:effectLst>
            <a:glow rad="63500">
              <a:schemeClr val="accent5">
                <a:satMod val="175000"/>
                <a:alpha val="40000"/>
              </a:schemeClr>
            </a:glow>
          </a:effectLst>
        </p:spPr>
      </p:pic>
      <p:pic>
        <p:nvPicPr>
          <p:cNvPr id="11" name="Picture 3" descr="C:\Users\Maibenben\Desktop\dc8fff974ce70639c792d68b04c2e7dd.png">
            <a:extLst>
              <a:ext uri="{FF2B5EF4-FFF2-40B4-BE49-F238E27FC236}">
                <a16:creationId xmlns:a16="http://schemas.microsoft.com/office/drawing/2014/main" id="{4561524D-0EDA-4D0D-A4E3-1DD01395874D}"/>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36831" b="33460"/>
          <a:stretch/>
        </p:blipFill>
        <p:spPr bwMode="auto">
          <a:xfrm>
            <a:off x="1034776" y="2403383"/>
            <a:ext cx="7137317" cy="1845930"/>
          </a:xfrm>
          <a:prstGeom prst="rect">
            <a:avLst/>
          </a:prstGeom>
          <a:noFill/>
          <a:extLst>
            <a:ext uri="{909E8E84-426E-40DD-AFC4-6F175D3DCCD1}">
              <a14:hiddenFill xmlns:a14="http://schemas.microsoft.com/office/drawing/2010/main">
                <a:solidFill>
                  <a:srgbClr val="FFFFFF"/>
                </a:solidFill>
              </a14:hiddenFill>
            </a:ext>
          </a:extLst>
        </p:spPr>
      </p:pic>
      <p:pic>
        <p:nvPicPr>
          <p:cNvPr id="6" name="图片 5" descr="图片包含 文本&#10;&#10;描述已自动生成">
            <a:extLst>
              <a:ext uri="{FF2B5EF4-FFF2-40B4-BE49-F238E27FC236}">
                <a16:creationId xmlns:a16="http://schemas.microsoft.com/office/drawing/2014/main" id="{AAF5780C-B3DE-489A-8D8F-DDB2E2388BE5}"/>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6588" t="32736" r="5782" b="24963"/>
          <a:stretch/>
        </p:blipFill>
        <p:spPr>
          <a:xfrm>
            <a:off x="660958" y="1611848"/>
            <a:ext cx="7646128" cy="1995646"/>
          </a:xfrm>
          <a:prstGeom prst="rect">
            <a:avLst/>
          </a:prstGeom>
          <a:effectLst>
            <a:outerShdw blurRad="254000" dist="38100" dir="2700000" algn="tl" rotWithShape="0">
              <a:prstClr val="black">
                <a:alpha val="20000"/>
              </a:prstClr>
            </a:outerShdw>
          </a:effectLst>
        </p:spPr>
      </p:pic>
      <p:sp>
        <p:nvSpPr>
          <p:cNvPr id="24" name="文本框 23">
            <a:extLst>
              <a:ext uri="{FF2B5EF4-FFF2-40B4-BE49-F238E27FC236}">
                <a16:creationId xmlns:a16="http://schemas.microsoft.com/office/drawing/2014/main" id="{867EAD6C-500A-4370-B4A4-3F90DB03B6AF}"/>
              </a:ext>
            </a:extLst>
          </p:cNvPr>
          <p:cNvSpPr txBox="1"/>
          <p:nvPr/>
        </p:nvSpPr>
        <p:spPr>
          <a:xfrm>
            <a:off x="7933981" y="5203114"/>
            <a:ext cx="3749033" cy="1310620"/>
          </a:xfrm>
          <a:prstGeom prst="rect">
            <a:avLst/>
          </a:prstGeom>
          <a:noFill/>
        </p:spPr>
        <p:txBody>
          <a:bodyPr wrap="square" rtlCol="0" anchor="ctr" anchorCtr="0">
            <a:noAutofit/>
          </a:bodyPr>
          <a:lstStyle/>
          <a:p>
            <a:r>
              <a:rPr lang="en-US" altLang="zh-CN" sz="3600" b="1" dirty="0">
                <a:solidFill>
                  <a:schemeClr val="bg1"/>
                </a:solidFill>
                <a:latin typeface="微软雅黑" panose="020B0503020204020204" pitchFamily="34" charset="-122"/>
                <a:ea typeface="微软雅黑" panose="020B0503020204020204" pitchFamily="34" charset="-122"/>
              </a:rPr>
              <a:t>2023</a:t>
            </a:r>
            <a:r>
              <a:rPr lang="zh-CN" altLang="en-US" sz="3600" b="1" dirty="0">
                <a:solidFill>
                  <a:schemeClr val="bg1"/>
                </a:solidFill>
                <a:latin typeface="微软雅黑" panose="020B0503020204020204" pitchFamily="34" charset="-122"/>
                <a:ea typeface="微软雅黑" panose="020B0503020204020204" pitchFamily="34" charset="-122"/>
              </a:rPr>
              <a:t>年招聘简章</a:t>
            </a:r>
            <a:endParaRPr lang="en-US" altLang="zh-CN" sz="36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14135018"/>
      </p:ext>
    </p:extLst>
  </p:cSld>
  <p:clrMapOvr>
    <a:masterClrMapping/>
  </p:clrMapOvr>
  <mc:AlternateContent xmlns:mc="http://schemas.openxmlformats.org/markup-compatibility/2006" xmlns:p14="http://schemas.microsoft.com/office/powerpoint/2010/main">
    <mc:Choice Requires="p14">
      <p:transition spd="slow" p14:dur="4000" advTm="0">
        <p14:vortex dir="r"/>
      </p:transition>
    </mc:Choice>
    <mc:Fallback xmlns="">
      <p:transition spd="slow" advTm="0">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88000"/>
            <a:lum/>
          </a:blip>
          <a:srcRect/>
          <a:stretch>
            <a:fillRect t="-2000" b="-2000"/>
          </a:stretch>
        </a:blipFill>
        <a:effectLst/>
      </p:bgPr>
    </p:bg>
    <p:spTree>
      <p:nvGrpSpPr>
        <p:cNvPr id="1" name=""/>
        <p:cNvGrpSpPr/>
        <p:nvPr/>
      </p:nvGrpSpPr>
      <p:grpSpPr>
        <a:xfrm>
          <a:off x="0" y="0"/>
          <a:ext cx="0" cy="0"/>
          <a:chOff x="0" y="0"/>
          <a:chExt cx="0" cy="0"/>
        </a:xfrm>
      </p:grpSpPr>
      <p:sp>
        <p:nvSpPr>
          <p:cNvPr id="3" name="矩形: 圆角 2">
            <a:extLst>
              <a:ext uri="{FF2B5EF4-FFF2-40B4-BE49-F238E27FC236}">
                <a16:creationId xmlns:a16="http://schemas.microsoft.com/office/drawing/2014/main" id="{61A3D8E1-D031-41DD-A703-8C64F340EC21}"/>
              </a:ext>
            </a:extLst>
          </p:cNvPr>
          <p:cNvSpPr/>
          <p:nvPr/>
        </p:nvSpPr>
        <p:spPr>
          <a:xfrm>
            <a:off x="870529" y="1636295"/>
            <a:ext cx="10450942" cy="4338463"/>
          </a:xfrm>
          <a:prstGeom prst="roundRect">
            <a:avLst>
              <a:gd name="adj" fmla="val 5212"/>
            </a:avLst>
          </a:prstGeom>
          <a:solidFill>
            <a:schemeClr val="accent5">
              <a:lumMod val="75000"/>
              <a:alpha val="68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sp>
        <p:nvSpPr>
          <p:cNvPr id="8" name="矩形: 剪去单角 7">
            <a:extLst>
              <a:ext uri="{FF2B5EF4-FFF2-40B4-BE49-F238E27FC236}">
                <a16:creationId xmlns:a16="http://schemas.microsoft.com/office/drawing/2014/main" id="{387352D4-BEE0-4815-B51B-449DAFEA85D1}"/>
              </a:ext>
            </a:extLst>
          </p:cNvPr>
          <p:cNvSpPr/>
          <p:nvPr/>
        </p:nvSpPr>
        <p:spPr>
          <a:xfrm>
            <a:off x="616600" y="561481"/>
            <a:ext cx="1629721" cy="321760"/>
          </a:xfrm>
          <a:prstGeom prst="snip1Rect">
            <a:avLst/>
          </a:prstGeom>
          <a:solidFill>
            <a:srgbClr val="0047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7"/>
          </a:p>
        </p:txBody>
      </p:sp>
      <p:sp>
        <p:nvSpPr>
          <p:cNvPr id="2" name="文本框 1">
            <a:extLst>
              <a:ext uri="{FF2B5EF4-FFF2-40B4-BE49-F238E27FC236}">
                <a16:creationId xmlns:a16="http://schemas.microsoft.com/office/drawing/2014/main" id="{EB177ECE-BF0D-4886-A128-E83ABB187276}"/>
              </a:ext>
            </a:extLst>
          </p:cNvPr>
          <p:cNvSpPr txBox="1"/>
          <p:nvPr/>
        </p:nvSpPr>
        <p:spPr>
          <a:xfrm>
            <a:off x="757383" y="567779"/>
            <a:ext cx="1320800" cy="355034"/>
          </a:xfrm>
          <a:prstGeom prst="rect">
            <a:avLst/>
          </a:prstGeom>
          <a:noFill/>
        </p:spPr>
        <p:txBody>
          <a:bodyPr wrap="square" rtlCol="0">
            <a:spAutoFit/>
          </a:bodyPr>
          <a:lstStyle/>
          <a:p>
            <a:pPr algn="ctr"/>
            <a:r>
              <a:rPr lang="zh-CN" altLang="en-US" sz="1707" dirty="0">
                <a:solidFill>
                  <a:schemeClr val="bg1"/>
                </a:solidFill>
                <a:latin typeface="微软雅黑" panose="020B0503020204020204" pitchFamily="34" charset="-122"/>
                <a:ea typeface="微软雅黑" panose="020B0503020204020204" pitchFamily="34" charset="-122"/>
              </a:rPr>
              <a:t>企业概述</a:t>
            </a:r>
          </a:p>
        </p:txBody>
      </p:sp>
      <p:sp>
        <p:nvSpPr>
          <p:cNvPr id="9" name="矩形 8">
            <a:extLst>
              <a:ext uri="{FF2B5EF4-FFF2-40B4-BE49-F238E27FC236}">
                <a16:creationId xmlns:a16="http://schemas.microsoft.com/office/drawing/2014/main" id="{E7389D41-A206-4B33-AE4D-2BB1B0552382}"/>
              </a:ext>
            </a:extLst>
          </p:cNvPr>
          <p:cNvSpPr/>
          <p:nvPr/>
        </p:nvSpPr>
        <p:spPr>
          <a:xfrm>
            <a:off x="616601" y="883242"/>
            <a:ext cx="10958799" cy="43348"/>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7"/>
          </a:p>
        </p:txBody>
      </p:sp>
      <p:pic>
        <p:nvPicPr>
          <p:cNvPr id="15" name="图片 14">
            <a:extLst>
              <a:ext uri="{FF2B5EF4-FFF2-40B4-BE49-F238E27FC236}">
                <a16:creationId xmlns:a16="http://schemas.microsoft.com/office/drawing/2014/main" id="{484BE6AF-EBD2-4102-94AB-618BC06714A5}"/>
              </a:ext>
            </a:extLst>
          </p:cNvPr>
          <p:cNvPicPr>
            <a:picLocks noChangeAspect="1"/>
          </p:cNvPicPr>
          <p:nvPr/>
        </p:nvPicPr>
        <p:blipFill>
          <a:blip r:embed="rId4" cstate="print">
            <a:extLst>
              <a:ext uri="{BEBA8EAE-BF5A-486C-A8C5-ECC9F3942E4B}">
                <a14:imgProps xmlns:a14="http://schemas.microsoft.com/office/drawing/2010/main">
                  <a14:imgLayer r:embed="rId5">
                    <a14:imgEffect>
                      <a14:sharpenSoften amount="10000"/>
                    </a14:imgEffect>
                  </a14:imgLayer>
                </a14:imgProps>
              </a:ext>
              <a:ext uri="{28A0092B-C50C-407E-A947-70E740481C1C}">
                <a14:useLocalDpi xmlns:a14="http://schemas.microsoft.com/office/drawing/2010/main" val="0"/>
              </a:ext>
            </a:extLst>
          </a:blip>
          <a:stretch>
            <a:fillRect/>
          </a:stretch>
        </p:blipFill>
        <p:spPr>
          <a:xfrm>
            <a:off x="9695678" y="1202662"/>
            <a:ext cx="2350089" cy="1842050"/>
          </a:xfrm>
          <a:prstGeom prst="rect">
            <a:avLst/>
          </a:prstGeom>
        </p:spPr>
      </p:pic>
      <p:pic>
        <p:nvPicPr>
          <p:cNvPr id="4" name="图片 3">
            <a:extLst>
              <a:ext uri="{FF2B5EF4-FFF2-40B4-BE49-F238E27FC236}">
                <a16:creationId xmlns:a16="http://schemas.microsoft.com/office/drawing/2014/main" id="{043E7B88-B0F5-43D3-83BB-EEF8D1F4F190}"/>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577382" y="591270"/>
            <a:ext cx="933137" cy="247511"/>
          </a:xfrm>
          <a:prstGeom prst="rect">
            <a:avLst/>
          </a:prstGeom>
        </p:spPr>
      </p:pic>
      <p:sp>
        <p:nvSpPr>
          <p:cNvPr id="57" name="文本框 66"/>
          <p:cNvSpPr txBox="1">
            <a:spLocks noChangeArrowheads="1"/>
          </p:cNvSpPr>
          <p:nvPr/>
        </p:nvSpPr>
        <p:spPr bwMode="auto">
          <a:xfrm>
            <a:off x="1287418" y="2160688"/>
            <a:ext cx="9464763" cy="3681264"/>
          </a:xfrm>
          <a:prstGeom prst="rect">
            <a:avLst/>
          </a:prstGeom>
        </p:spPr>
        <p:txBody>
          <a:bodyPr wrap="square">
            <a:spAutoFit/>
          </a:bodyPr>
          <a:lstStyle>
            <a:defPPr>
              <a:defRPr lang="zh-CN"/>
            </a:defPPr>
            <a:lvl1pPr indent="355600">
              <a:lnSpc>
                <a:spcPct val="150000"/>
              </a:lnSpc>
              <a:spcAft>
                <a:spcPts val="0"/>
              </a:spcAft>
              <a:defRPr sz="1500" b="1">
                <a:latin typeface="微软雅黑" panose="020B0503020204020204" pitchFamily="34" charset="-122"/>
                <a:ea typeface="微软雅黑" panose="020B0503020204020204" pitchFamily="34"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nSpc>
                <a:spcPct val="175000"/>
              </a:lnSpc>
            </a:pPr>
            <a:r>
              <a:rPr lang="en-US" altLang="zh-CN" sz="1400" dirty="0">
                <a:solidFill>
                  <a:schemeClr val="bg1"/>
                </a:solidFill>
              </a:rPr>
              <a:t> </a:t>
            </a:r>
            <a:r>
              <a:rPr lang="zh-CN" altLang="zh-CN" sz="1800" dirty="0">
                <a:solidFill>
                  <a:schemeClr val="bg1"/>
                </a:solidFill>
              </a:rPr>
              <a:t>广东国天时空科技有限公司位于广东省佛山市南海区瀚天科技园内，</a:t>
            </a:r>
            <a:r>
              <a:rPr lang="zh-CN" altLang="en-US" sz="1800" dirty="0">
                <a:solidFill>
                  <a:schemeClr val="bg1"/>
                </a:solidFill>
              </a:rPr>
              <a:t>为广东国防科技工业技术成果产业化应用推广中心入驻企业、广东省高新技术企业，是</a:t>
            </a:r>
            <a:r>
              <a:rPr lang="zh-CN" altLang="zh-CN" sz="1800" dirty="0">
                <a:solidFill>
                  <a:schemeClr val="bg1"/>
                </a:solidFill>
              </a:rPr>
              <a:t>一家</a:t>
            </a:r>
            <a:r>
              <a:rPr lang="zh-CN" altLang="en-US" sz="1800" dirty="0">
                <a:solidFill>
                  <a:schemeClr val="bg1"/>
                </a:solidFill>
              </a:rPr>
              <a:t>重点面向国防、交通、电网等行业用户，专注于</a:t>
            </a:r>
            <a:r>
              <a:rPr lang="zh-CN" altLang="en-US" sz="2400" dirty="0">
                <a:solidFill>
                  <a:srgbClr val="FFFF00"/>
                </a:solidFill>
              </a:rPr>
              <a:t>导航</a:t>
            </a:r>
            <a:r>
              <a:rPr lang="zh-CN" altLang="en-US" sz="1800" dirty="0">
                <a:solidFill>
                  <a:schemeClr val="bg1"/>
                </a:solidFill>
              </a:rPr>
              <a:t>、</a:t>
            </a:r>
            <a:r>
              <a:rPr lang="zh-CN" altLang="en-US" sz="2400" dirty="0">
                <a:solidFill>
                  <a:srgbClr val="FFFF00"/>
                </a:solidFill>
              </a:rPr>
              <a:t>时频</a:t>
            </a:r>
            <a:r>
              <a:rPr lang="zh-CN" altLang="en-US" sz="1800" dirty="0">
                <a:solidFill>
                  <a:schemeClr val="bg1"/>
                </a:solidFill>
              </a:rPr>
              <a:t>和</a:t>
            </a:r>
            <a:r>
              <a:rPr lang="zh-CN" altLang="en-US" sz="2400" dirty="0">
                <a:solidFill>
                  <a:srgbClr val="FFFF00"/>
                </a:solidFill>
              </a:rPr>
              <a:t>通信</a:t>
            </a:r>
            <a:r>
              <a:rPr lang="zh-CN" altLang="en-US" sz="1800" dirty="0">
                <a:solidFill>
                  <a:schemeClr val="bg1"/>
                </a:solidFill>
              </a:rPr>
              <a:t>领域的高科技企业</a:t>
            </a:r>
            <a:r>
              <a:rPr lang="zh-CN" altLang="zh-CN" sz="1800" dirty="0">
                <a:solidFill>
                  <a:schemeClr val="bg1"/>
                </a:solidFill>
              </a:rPr>
              <a:t>。</a:t>
            </a:r>
            <a:endParaRPr lang="en-US" altLang="zh-CN" sz="1800" dirty="0">
              <a:solidFill>
                <a:schemeClr val="bg1"/>
              </a:solidFill>
            </a:endParaRPr>
          </a:p>
          <a:p>
            <a:pPr>
              <a:lnSpc>
                <a:spcPct val="175000"/>
              </a:lnSpc>
            </a:pPr>
            <a:r>
              <a:rPr lang="en-US" altLang="zh-CN" sz="1800" dirty="0">
                <a:solidFill>
                  <a:schemeClr val="bg1"/>
                </a:solidFill>
              </a:rPr>
              <a:t> </a:t>
            </a:r>
            <a:r>
              <a:rPr lang="zh-CN" altLang="zh-CN" sz="1800" dirty="0">
                <a:solidFill>
                  <a:schemeClr val="bg1"/>
                </a:solidFill>
              </a:rPr>
              <a:t>公司</a:t>
            </a:r>
            <a:r>
              <a:rPr lang="zh-CN" altLang="en-US" sz="2000" dirty="0">
                <a:solidFill>
                  <a:srgbClr val="FFFF00"/>
                </a:solidFill>
              </a:rPr>
              <a:t>专业从事综合</a:t>
            </a:r>
            <a:r>
              <a:rPr lang="en-US" altLang="zh-CN" sz="2000" dirty="0">
                <a:solidFill>
                  <a:srgbClr val="FFFF00"/>
                </a:solidFill>
              </a:rPr>
              <a:t>PNT</a:t>
            </a:r>
            <a:r>
              <a:rPr lang="zh-CN" altLang="en-US" sz="2000" dirty="0">
                <a:solidFill>
                  <a:srgbClr val="FFFF00"/>
                </a:solidFill>
              </a:rPr>
              <a:t>（定位、导航和授时）体系</a:t>
            </a:r>
            <a:r>
              <a:rPr lang="zh-CN" altLang="en-US" sz="1800" dirty="0">
                <a:solidFill>
                  <a:schemeClr val="bg1"/>
                </a:solidFill>
              </a:rPr>
              <a:t>相关产品和技术的开发与应用，提供全面的解决方案。目前已形成综合导航和</a:t>
            </a:r>
            <a:r>
              <a:rPr lang="zh-CN" altLang="zh-CN" sz="1800" dirty="0">
                <a:solidFill>
                  <a:schemeClr val="bg1"/>
                </a:solidFill>
              </a:rPr>
              <a:t>高精度授时两大核心专业板块，</a:t>
            </a:r>
            <a:r>
              <a:rPr lang="zh-CN" altLang="en-US" sz="1800" dirty="0">
                <a:solidFill>
                  <a:schemeClr val="bg1"/>
                </a:solidFill>
              </a:rPr>
              <a:t>其中地基无线电导航和高精度地基授时系统技术实力处于国内领先地位。</a:t>
            </a:r>
            <a:endParaRPr lang="en-US" altLang="zh-CN" sz="1800" dirty="0">
              <a:solidFill>
                <a:schemeClr val="bg1"/>
              </a:solidFill>
            </a:endParaRPr>
          </a:p>
          <a:p>
            <a:pPr>
              <a:lnSpc>
                <a:spcPct val="175000"/>
              </a:lnSpc>
            </a:pPr>
            <a:r>
              <a:rPr lang="en-US" altLang="zh-CN" sz="2000" dirty="0">
                <a:solidFill>
                  <a:schemeClr val="bg1"/>
                </a:solidFill>
              </a:rPr>
              <a:t> </a:t>
            </a:r>
          </a:p>
        </p:txBody>
      </p:sp>
    </p:spTree>
    <p:extLst>
      <p:ext uri="{BB962C8B-B14F-4D97-AF65-F5344CB8AC3E}">
        <p14:creationId xmlns:p14="http://schemas.microsoft.com/office/powerpoint/2010/main" val="623058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4">
            <a:extLst>
              <a:ext uri="{FF2B5EF4-FFF2-40B4-BE49-F238E27FC236}">
                <a16:creationId xmlns:a16="http://schemas.microsoft.com/office/drawing/2014/main" id="{B6D41EDF-AD28-465F-850F-53E70B2AFC2A}"/>
              </a:ext>
            </a:extLst>
          </p:cNvPr>
          <p:cNvGrpSpPr>
            <a:grpSpLocks noChangeAspect="1"/>
          </p:cNvGrpSpPr>
          <p:nvPr/>
        </p:nvGrpSpPr>
        <p:grpSpPr bwMode="auto">
          <a:xfrm>
            <a:off x="548459" y="2409706"/>
            <a:ext cx="5547541" cy="4328560"/>
            <a:chOff x="-9" y="5"/>
            <a:chExt cx="5769" cy="4314"/>
          </a:xfrm>
          <a:solidFill>
            <a:schemeClr val="accent1">
              <a:lumMod val="20000"/>
              <a:lumOff val="80000"/>
            </a:schemeClr>
          </a:solidFill>
        </p:grpSpPr>
        <p:sp>
          <p:nvSpPr>
            <p:cNvPr id="8" name="Freeform 5">
              <a:extLst>
                <a:ext uri="{FF2B5EF4-FFF2-40B4-BE49-F238E27FC236}">
                  <a16:creationId xmlns:a16="http://schemas.microsoft.com/office/drawing/2014/main" id="{10E8A6F9-D9AB-4D90-926E-48EF0CE8AD51}"/>
                </a:ext>
              </a:extLst>
            </p:cNvPr>
            <p:cNvSpPr/>
            <p:nvPr/>
          </p:nvSpPr>
          <p:spPr bwMode="auto">
            <a:xfrm>
              <a:off x="3679" y="4064"/>
              <a:ext cx="312" cy="255"/>
            </a:xfrm>
            <a:custGeom>
              <a:avLst/>
              <a:gdLst>
                <a:gd name="T0" fmla="*/ 553 w 673"/>
                <a:gd name="T1" fmla="*/ 13 h 550"/>
                <a:gd name="T2" fmla="*/ 520 w 673"/>
                <a:gd name="T3" fmla="*/ 52 h 550"/>
                <a:gd name="T4" fmla="*/ 454 w 673"/>
                <a:gd name="T5" fmla="*/ 35 h 550"/>
                <a:gd name="T6" fmla="*/ 411 w 673"/>
                <a:gd name="T7" fmla="*/ 61 h 550"/>
                <a:gd name="T8" fmla="*/ 358 w 673"/>
                <a:gd name="T9" fmla="*/ 78 h 550"/>
                <a:gd name="T10" fmla="*/ 319 w 673"/>
                <a:gd name="T11" fmla="*/ 70 h 550"/>
                <a:gd name="T12" fmla="*/ 284 w 673"/>
                <a:gd name="T13" fmla="*/ 48 h 550"/>
                <a:gd name="T14" fmla="*/ 260 w 673"/>
                <a:gd name="T15" fmla="*/ 89 h 550"/>
                <a:gd name="T16" fmla="*/ 232 w 673"/>
                <a:gd name="T17" fmla="*/ 111 h 550"/>
                <a:gd name="T18" fmla="*/ 160 w 673"/>
                <a:gd name="T19" fmla="*/ 102 h 550"/>
                <a:gd name="T20" fmla="*/ 175 w 673"/>
                <a:gd name="T21" fmla="*/ 148 h 550"/>
                <a:gd name="T22" fmla="*/ 120 w 673"/>
                <a:gd name="T23" fmla="*/ 185 h 550"/>
                <a:gd name="T24" fmla="*/ 53 w 673"/>
                <a:gd name="T25" fmla="*/ 246 h 550"/>
                <a:gd name="T26" fmla="*/ 20 w 673"/>
                <a:gd name="T27" fmla="*/ 280 h 550"/>
                <a:gd name="T28" fmla="*/ 33 w 673"/>
                <a:gd name="T29" fmla="*/ 317 h 550"/>
                <a:gd name="T30" fmla="*/ 33 w 673"/>
                <a:gd name="T31" fmla="*/ 387 h 550"/>
                <a:gd name="T32" fmla="*/ 55 w 673"/>
                <a:gd name="T33" fmla="*/ 437 h 550"/>
                <a:gd name="T34" fmla="*/ 81 w 673"/>
                <a:gd name="T35" fmla="*/ 476 h 550"/>
                <a:gd name="T36" fmla="*/ 138 w 673"/>
                <a:gd name="T37" fmla="*/ 498 h 550"/>
                <a:gd name="T38" fmla="*/ 219 w 673"/>
                <a:gd name="T39" fmla="*/ 500 h 550"/>
                <a:gd name="T40" fmla="*/ 341 w 673"/>
                <a:gd name="T41" fmla="*/ 534 h 550"/>
                <a:gd name="T42" fmla="*/ 374 w 673"/>
                <a:gd name="T43" fmla="*/ 476 h 550"/>
                <a:gd name="T44" fmla="*/ 459 w 673"/>
                <a:gd name="T45" fmla="*/ 426 h 550"/>
                <a:gd name="T46" fmla="*/ 507 w 673"/>
                <a:gd name="T47" fmla="*/ 395 h 550"/>
                <a:gd name="T48" fmla="*/ 568 w 673"/>
                <a:gd name="T49" fmla="*/ 356 h 550"/>
                <a:gd name="T50" fmla="*/ 551 w 673"/>
                <a:gd name="T51" fmla="*/ 306 h 550"/>
                <a:gd name="T52" fmla="*/ 592 w 673"/>
                <a:gd name="T53" fmla="*/ 272 h 550"/>
                <a:gd name="T54" fmla="*/ 572 w 673"/>
                <a:gd name="T55" fmla="*/ 228 h 550"/>
                <a:gd name="T56" fmla="*/ 633 w 673"/>
                <a:gd name="T57" fmla="*/ 156 h 550"/>
                <a:gd name="T58" fmla="*/ 671 w 673"/>
                <a:gd name="T59" fmla="*/ 124 h 550"/>
                <a:gd name="T60" fmla="*/ 649 w 673"/>
                <a:gd name="T61" fmla="*/ 43 h 550"/>
                <a:gd name="T62" fmla="*/ 590 w 673"/>
                <a:gd name="T63" fmla="*/ 31 h 550"/>
                <a:gd name="T64" fmla="*/ 553 w 673"/>
                <a:gd name="T65" fmla="*/ 13 h 5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73" h="550">
                  <a:moveTo>
                    <a:pt x="553" y="13"/>
                  </a:moveTo>
                  <a:cubicBezTo>
                    <a:pt x="553" y="13"/>
                    <a:pt x="540" y="59"/>
                    <a:pt x="520" y="52"/>
                  </a:cubicBezTo>
                  <a:cubicBezTo>
                    <a:pt x="500" y="44"/>
                    <a:pt x="476" y="33"/>
                    <a:pt x="454" y="35"/>
                  </a:cubicBezTo>
                  <a:cubicBezTo>
                    <a:pt x="433" y="37"/>
                    <a:pt x="426" y="46"/>
                    <a:pt x="411" y="61"/>
                  </a:cubicBezTo>
                  <a:cubicBezTo>
                    <a:pt x="395" y="76"/>
                    <a:pt x="378" y="85"/>
                    <a:pt x="358" y="78"/>
                  </a:cubicBezTo>
                  <a:cubicBezTo>
                    <a:pt x="339" y="70"/>
                    <a:pt x="330" y="85"/>
                    <a:pt x="319" y="70"/>
                  </a:cubicBezTo>
                  <a:cubicBezTo>
                    <a:pt x="308" y="55"/>
                    <a:pt x="297" y="35"/>
                    <a:pt x="284" y="48"/>
                  </a:cubicBezTo>
                  <a:cubicBezTo>
                    <a:pt x="271" y="61"/>
                    <a:pt x="258" y="68"/>
                    <a:pt x="260" y="89"/>
                  </a:cubicBezTo>
                  <a:cubicBezTo>
                    <a:pt x="262" y="109"/>
                    <a:pt x="245" y="119"/>
                    <a:pt x="232" y="111"/>
                  </a:cubicBezTo>
                  <a:cubicBezTo>
                    <a:pt x="219" y="104"/>
                    <a:pt x="162" y="83"/>
                    <a:pt x="160" y="102"/>
                  </a:cubicBezTo>
                  <a:cubicBezTo>
                    <a:pt x="157" y="120"/>
                    <a:pt x="194" y="135"/>
                    <a:pt x="175" y="148"/>
                  </a:cubicBezTo>
                  <a:cubicBezTo>
                    <a:pt x="155" y="161"/>
                    <a:pt x="140" y="178"/>
                    <a:pt x="120" y="185"/>
                  </a:cubicBezTo>
                  <a:cubicBezTo>
                    <a:pt x="101" y="193"/>
                    <a:pt x="72" y="230"/>
                    <a:pt x="53" y="246"/>
                  </a:cubicBezTo>
                  <a:cubicBezTo>
                    <a:pt x="33" y="263"/>
                    <a:pt x="0" y="261"/>
                    <a:pt x="20" y="280"/>
                  </a:cubicBezTo>
                  <a:cubicBezTo>
                    <a:pt x="39" y="298"/>
                    <a:pt x="44" y="296"/>
                    <a:pt x="33" y="317"/>
                  </a:cubicBezTo>
                  <a:cubicBezTo>
                    <a:pt x="22" y="337"/>
                    <a:pt x="35" y="371"/>
                    <a:pt x="33" y="387"/>
                  </a:cubicBezTo>
                  <a:cubicBezTo>
                    <a:pt x="31" y="404"/>
                    <a:pt x="48" y="413"/>
                    <a:pt x="55" y="437"/>
                  </a:cubicBezTo>
                  <a:cubicBezTo>
                    <a:pt x="61" y="461"/>
                    <a:pt x="50" y="459"/>
                    <a:pt x="81" y="476"/>
                  </a:cubicBezTo>
                  <a:cubicBezTo>
                    <a:pt x="112" y="493"/>
                    <a:pt x="103" y="484"/>
                    <a:pt x="138" y="498"/>
                  </a:cubicBezTo>
                  <a:cubicBezTo>
                    <a:pt x="173" y="513"/>
                    <a:pt x="197" y="487"/>
                    <a:pt x="219" y="500"/>
                  </a:cubicBezTo>
                  <a:cubicBezTo>
                    <a:pt x="240" y="513"/>
                    <a:pt x="332" y="550"/>
                    <a:pt x="341" y="534"/>
                  </a:cubicBezTo>
                  <a:cubicBezTo>
                    <a:pt x="350" y="517"/>
                    <a:pt x="341" y="476"/>
                    <a:pt x="374" y="476"/>
                  </a:cubicBezTo>
                  <a:cubicBezTo>
                    <a:pt x="406" y="476"/>
                    <a:pt x="452" y="441"/>
                    <a:pt x="459" y="426"/>
                  </a:cubicBezTo>
                  <a:cubicBezTo>
                    <a:pt x="465" y="411"/>
                    <a:pt x="489" y="395"/>
                    <a:pt x="507" y="395"/>
                  </a:cubicBezTo>
                  <a:cubicBezTo>
                    <a:pt x="524" y="395"/>
                    <a:pt x="588" y="371"/>
                    <a:pt x="568" y="356"/>
                  </a:cubicBezTo>
                  <a:cubicBezTo>
                    <a:pt x="548" y="341"/>
                    <a:pt x="531" y="309"/>
                    <a:pt x="551" y="306"/>
                  </a:cubicBezTo>
                  <a:cubicBezTo>
                    <a:pt x="570" y="302"/>
                    <a:pt x="609" y="283"/>
                    <a:pt x="592" y="272"/>
                  </a:cubicBezTo>
                  <a:cubicBezTo>
                    <a:pt x="575" y="261"/>
                    <a:pt x="531" y="267"/>
                    <a:pt x="572" y="228"/>
                  </a:cubicBezTo>
                  <a:cubicBezTo>
                    <a:pt x="614" y="189"/>
                    <a:pt x="609" y="159"/>
                    <a:pt x="633" y="156"/>
                  </a:cubicBezTo>
                  <a:cubicBezTo>
                    <a:pt x="658" y="152"/>
                    <a:pt x="673" y="156"/>
                    <a:pt x="671" y="124"/>
                  </a:cubicBezTo>
                  <a:cubicBezTo>
                    <a:pt x="668" y="93"/>
                    <a:pt x="668" y="52"/>
                    <a:pt x="649" y="43"/>
                  </a:cubicBezTo>
                  <a:cubicBezTo>
                    <a:pt x="629" y="33"/>
                    <a:pt x="599" y="41"/>
                    <a:pt x="590" y="31"/>
                  </a:cubicBezTo>
                  <a:cubicBezTo>
                    <a:pt x="581" y="22"/>
                    <a:pt x="555" y="0"/>
                    <a:pt x="553" y="13"/>
                  </a:cubicBezTo>
                  <a:close/>
                </a:path>
              </a:pathLst>
            </a:custGeom>
            <a:grpFill/>
            <a:ln w="0" cap="rnd">
              <a:solidFill>
                <a:sysClr val="window" lastClr="FFFFFF"/>
              </a:solidFill>
              <a:prstDash val="solid"/>
              <a:round/>
            </a:ln>
          </p:spPr>
          <p:txBody>
            <a:bodyPr lIns="101600" tIns="50800" rIns="101600" bIns="5080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楷体_GB2312" panose="02010609030101010101" pitchFamily="49" charset="-122"/>
                <a:ea typeface="楷体_GB2312" panose="02010609030101010101" pitchFamily="49" charset="-122"/>
              </a:endParaRPr>
            </a:p>
          </p:txBody>
        </p:sp>
        <p:sp>
          <p:nvSpPr>
            <p:cNvPr id="9" name="Freeform 6">
              <a:extLst>
                <a:ext uri="{FF2B5EF4-FFF2-40B4-BE49-F238E27FC236}">
                  <a16:creationId xmlns:a16="http://schemas.microsoft.com/office/drawing/2014/main" id="{97EA6D31-5FFC-4178-96D1-50DCD5CD2083}"/>
                </a:ext>
              </a:extLst>
            </p:cNvPr>
            <p:cNvSpPr/>
            <p:nvPr/>
          </p:nvSpPr>
          <p:spPr bwMode="auto">
            <a:xfrm>
              <a:off x="-9" y="633"/>
              <a:ext cx="2307" cy="1593"/>
            </a:xfrm>
            <a:custGeom>
              <a:avLst/>
              <a:gdLst>
                <a:gd name="T0" fmla="*/ 4317 w 4981"/>
                <a:gd name="T1" fmla="*/ 2284 h 3440"/>
                <a:gd name="T2" fmla="*/ 4622 w 4981"/>
                <a:gd name="T3" fmla="*/ 2061 h 3440"/>
                <a:gd name="T4" fmla="*/ 4946 w 4981"/>
                <a:gd name="T5" fmla="*/ 1850 h 3440"/>
                <a:gd name="T6" fmla="*/ 4930 w 4981"/>
                <a:gd name="T7" fmla="*/ 1693 h 3440"/>
                <a:gd name="T8" fmla="*/ 4812 w 4981"/>
                <a:gd name="T9" fmla="*/ 1470 h 3440"/>
                <a:gd name="T10" fmla="*/ 4636 w 4981"/>
                <a:gd name="T11" fmla="*/ 1342 h 3440"/>
                <a:gd name="T12" fmla="*/ 4488 w 4981"/>
                <a:gd name="T13" fmla="*/ 1228 h 3440"/>
                <a:gd name="T14" fmla="*/ 4082 w 4981"/>
                <a:gd name="T15" fmla="*/ 1137 h 3440"/>
                <a:gd name="T16" fmla="*/ 3931 w 4981"/>
                <a:gd name="T17" fmla="*/ 906 h 3440"/>
                <a:gd name="T18" fmla="*/ 3984 w 4981"/>
                <a:gd name="T19" fmla="*/ 684 h 3440"/>
                <a:gd name="T20" fmla="*/ 3787 w 4981"/>
                <a:gd name="T21" fmla="*/ 408 h 3440"/>
                <a:gd name="T22" fmla="*/ 3607 w 4981"/>
                <a:gd name="T23" fmla="*/ 314 h 3440"/>
                <a:gd name="T24" fmla="*/ 3476 w 4981"/>
                <a:gd name="T25" fmla="*/ 141 h 3440"/>
                <a:gd name="T26" fmla="*/ 3472 w 4981"/>
                <a:gd name="T27" fmla="*/ 7 h 3440"/>
                <a:gd name="T28" fmla="*/ 3233 w 4981"/>
                <a:gd name="T29" fmla="*/ 27 h 3440"/>
                <a:gd name="T30" fmla="*/ 3096 w 4981"/>
                <a:gd name="T31" fmla="*/ 155 h 3440"/>
                <a:gd name="T32" fmla="*/ 2965 w 4981"/>
                <a:gd name="T33" fmla="*/ 333 h 3440"/>
                <a:gd name="T34" fmla="*/ 2876 w 4981"/>
                <a:gd name="T35" fmla="*/ 497 h 3440"/>
                <a:gd name="T36" fmla="*/ 2726 w 4981"/>
                <a:gd name="T37" fmla="*/ 478 h 3440"/>
                <a:gd name="T38" fmla="*/ 2359 w 4981"/>
                <a:gd name="T39" fmla="*/ 536 h 3440"/>
                <a:gd name="T40" fmla="*/ 2224 w 4981"/>
                <a:gd name="T41" fmla="*/ 781 h 3440"/>
                <a:gd name="T42" fmla="*/ 2175 w 4981"/>
                <a:gd name="T43" fmla="*/ 850 h 3440"/>
                <a:gd name="T44" fmla="*/ 2008 w 4981"/>
                <a:gd name="T45" fmla="*/ 809 h 3440"/>
                <a:gd name="T46" fmla="*/ 1710 w 4981"/>
                <a:gd name="T47" fmla="*/ 836 h 3440"/>
                <a:gd name="T48" fmla="*/ 1759 w 4981"/>
                <a:gd name="T49" fmla="*/ 1017 h 3440"/>
                <a:gd name="T50" fmla="*/ 1775 w 4981"/>
                <a:gd name="T51" fmla="*/ 1290 h 3440"/>
                <a:gd name="T52" fmla="*/ 1674 w 4981"/>
                <a:gd name="T53" fmla="*/ 1378 h 3440"/>
                <a:gd name="T54" fmla="*/ 1559 w 4981"/>
                <a:gd name="T55" fmla="*/ 1562 h 3440"/>
                <a:gd name="T56" fmla="*/ 1287 w 4981"/>
                <a:gd name="T57" fmla="*/ 1623 h 3440"/>
                <a:gd name="T58" fmla="*/ 1051 w 4981"/>
                <a:gd name="T59" fmla="*/ 1715 h 3440"/>
                <a:gd name="T60" fmla="*/ 760 w 4981"/>
                <a:gd name="T61" fmla="*/ 1768 h 3440"/>
                <a:gd name="T62" fmla="*/ 563 w 4981"/>
                <a:gd name="T63" fmla="*/ 1787 h 3440"/>
                <a:gd name="T64" fmla="*/ 370 w 4981"/>
                <a:gd name="T65" fmla="*/ 1723 h 3440"/>
                <a:gd name="T66" fmla="*/ 180 w 4981"/>
                <a:gd name="T67" fmla="*/ 1768 h 3440"/>
                <a:gd name="T68" fmla="*/ 42 w 4981"/>
                <a:gd name="T69" fmla="*/ 1934 h 3440"/>
                <a:gd name="T70" fmla="*/ 23 w 4981"/>
                <a:gd name="T71" fmla="*/ 2093 h 3440"/>
                <a:gd name="T72" fmla="*/ 232 w 4981"/>
                <a:gd name="T73" fmla="*/ 2199 h 3440"/>
                <a:gd name="T74" fmla="*/ 190 w 4981"/>
                <a:gd name="T75" fmla="*/ 2415 h 3440"/>
                <a:gd name="T76" fmla="*/ 105 w 4981"/>
                <a:gd name="T77" fmla="*/ 2454 h 3440"/>
                <a:gd name="T78" fmla="*/ 53 w 4981"/>
                <a:gd name="T79" fmla="*/ 2535 h 3440"/>
                <a:gd name="T80" fmla="*/ 219 w 4981"/>
                <a:gd name="T81" fmla="*/ 2595 h 3440"/>
                <a:gd name="T82" fmla="*/ 307 w 4981"/>
                <a:gd name="T83" fmla="*/ 2806 h 3440"/>
                <a:gd name="T84" fmla="*/ 442 w 4981"/>
                <a:gd name="T85" fmla="*/ 2962 h 3440"/>
                <a:gd name="T86" fmla="*/ 717 w 4981"/>
                <a:gd name="T87" fmla="*/ 3144 h 3440"/>
                <a:gd name="T88" fmla="*/ 861 w 4981"/>
                <a:gd name="T89" fmla="*/ 3385 h 3440"/>
                <a:gd name="T90" fmla="*/ 1054 w 4981"/>
                <a:gd name="T91" fmla="*/ 3422 h 3440"/>
                <a:gd name="T92" fmla="*/ 1241 w 4981"/>
                <a:gd name="T93" fmla="*/ 3196 h 3440"/>
                <a:gd name="T94" fmla="*/ 1547 w 4981"/>
                <a:gd name="T95" fmla="*/ 3325 h 3440"/>
                <a:gd name="T96" fmla="*/ 1779 w 4981"/>
                <a:gd name="T97" fmla="*/ 3247 h 3440"/>
                <a:gd name="T98" fmla="*/ 2063 w 4981"/>
                <a:gd name="T99" fmla="*/ 3348 h 3440"/>
                <a:gd name="T100" fmla="*/ 2355 w 4981"/>
                <a:gd name="T101" fmla="*/ 3325 h 3440"/>
                <a:gd name="T102" fmla="*/ 2823 w 4981"/>
                <a:gd name="T103" fmla="*/ 3221 h 3440"/>
                <a:gd name="T104" fmla="*/ 3303 w 4981"/>
                <a:gd name="T105" fmla="*/ 3314 h 3440"/>
                <a:gd name="T106" fmla="*/ 3657 w 4981"/>
                <a:gd name="T107" fmla="*/ 3310 h 3440"/>
                <a:gd name="T108" fmla="*/ 3683 w 4981"/>
                <a:gd name="T109" fmla="*/ 3162 h 3440"/>
                <a:gd name="T110" fmla="*/ 3640 w 4981"/>
                <a:gd name="T111" fmla="*/ 2988 h 3440"/>
                <a:gd name="T112" fmla="*/ 3701 w 4981"/>
                <a:gd name="T113" fmla="*/ 2721 h 3440"/>
                <a:gd name="T114" fmla="*/ 4129 w 4981"/>
                <a:gd name="T115" fmla="*/ 2651 h 3440"/>
                <a:gd name="T116" fmla="*/ 4380 w 4981"/>
                <a:gd name="T117" fmla="*/ 2630 h 3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981" h="3440">
                  <a:moveTo>
                    <a:pt x="4343" y="2565"/>
                  </a:moveTo>
                  <a:cubicBezTo>
                    <a:pt x="4365" y="2536"/>
                    <a:pt x="4347" y="2491"/>
                    <a:pt x="4343" y="2454"/>
                  </a:cubicBezTo>
                  <a:cubicBezTo>
                    <a:pt x="4339" y="2417"/>
                    <a:pt x="4317" y="2350"/>
                    <a:pt x="4317" y="2284"/>
                  </a:cubicBezTo>
                  <a:cubicBezTo>
                    <a:pt x="4317" y="2217"/>
                    <a:pt x="4391" y="2195"/>
                    <a:pt x="4430" y="2191"/>
                  </a:cubicBezTo>
                  <a:cubicBezTo>
                    <a:pt x="4470" y="2187"/>
                    <a:pt x="4500" y="2180"/>
                    <a:pt x="4513" y="2143"/>
                  </a:cubicBezTo>
                  <a:cubicBezTo>
                    <a:pt x="4526" y="2106"/>
                    <a:pt x="4592" y="2095"/>
                    <a:pt x="4622" y="2061"/>
                  </a:cubicBezTo>
                  <a:cubicBezTo>
                    <a:pt x="4653" y="2028"/>
                    <a:pt x="4701" y="2035"/>
                    <a:pt x="4745" y="2006"/>
                  </a:cubicBezTo>
                  <a:cubicBezTo>
                    <a:pt x="4788" y="1976"/>
                    <a:pt x="4841" y="1987"/>
                    <a:pt x="4911" y="1965"/>
                  </a:cubicBezTo>
                  <a:cubicBezTo>
                    <a:pt x="4981" y="1943"/>
                    <a:pt x="4933" y="1895"/>
                    <a:pt x="4946" y="1850"/>
                  </a:cubicBezTo>
                  <a:cubicBezTo>
                    <a:pt x="4951" y="1831"/>
                    <a:pt x="4965" y="1812"/>
                    <a:pt x="4978" y="1797"/>
                  </a:cubicBezTo>
                  <a:cubicBezTo>
                    <a:pt x="4972" y="1792"/>
                    <a:pt x="4980" y="1784"/>
                    <a:pt x="4976" y="1765"/>
                  </a:cubicBezTo>
                  <a:cubicBezTo>
                    <a:pt x="4970" y="1734"/>
                    <a:pt x="4947" y="1718"/>
                    <a:pt x="4930" y="1693"/>
                  </a:cubicBezTo>
                  <a:cubicBezTo>
                    <a:pt x="4914" y="1668"/>
                    <a:pt x="4891" y="1681"/>
                    <a:pt x="4885" y="1631"/>
                  </a:cubicBezTo>
                  <a:cubicBezTo>
                    <a:pt x="4878" y="1581"/>
                    <a:pt x="4852" y="1551"/>
                    <a:pt x="4845" y="1523"/>
                  </a:cubicBezTo>
                  <a:cubicBezTo>
                    <a:pt x="4839" y="1495"/>
                    <a:pt x="4852" y="1495"/>
                    <a:pt x="4812" y="1470"/>
                  </a:cubicBezTo>
                  <a:cubicBezTo>
                    <a:pt x="4773" y="1445"/>
                    <a:pt x="4803" y="1442"/>
                    <a:pt x="4796" y="1409"/>
                  </a:cubicBezTo>
                  <a:cubicBezTo>
                    <a:pt x="4790" y="1376"/>
                    <a:pt x="4757" y="1387"/>
                    <a:pt x="4721" y="1384"/>
                  </a:cubicBezTo>
                  <a:cubicBezTo>
                    <a:pt x="4685" y="1381"/>
                    <a:pt x="4675" y="1362"/>
                    <a:pt x="4636" y="1342"/>
                  </a:cubicBezTo>
                  <a:cubicBezTo>
                    <a:pt x="4596" y="1323"/>
                    <a:pt x="4629" y="1328"/>
                    <a:pt x="4596" y="1301"/>
                  </a:cubicBezTo>
                  <a:cubicBezTo>
                    <a:pt x="4563" y="1273"/>
                    <a:pt x="4560" y="1278"/>
                    <a:pt x="4524" y="1276"/>
                  </a:cubicBezTo>
                  <a:cubicBezTo>
                    <a:pt x="4488" y="1273"/>
                    <a:pt x="4495" y="1251"/>
                    <a:pt x="4488" y="1228"/>
                  </a:cubicBezTo>
                  <a:cubicBezTo>
                    <a:pt x="4482" y="1206"/>
                    <a:pt x="4452" y="1206"/>
                    <a:pt x="4416" y="1184"/>
                  </a:cubicBezTo>
                  <a:cubicBezTo>
                    <a:pt x="4380" y="1162"/>
                    <a:pt x="4252" y="1167"/>
                    <a:pt x="4210" y="1164"/>
                  </a:cubicBezTo>
                  <a:cubicBezTo>
                    <a:pt x="4167" y="1162"/>
                    <a:pt x="4147" y="1145"/>
                    <a:pt x="4082" y="1137"/>
                  </a:cubicBezTo>
                  <a:cubicBezTo>
                    <a:pt x="4016" y="1128"/>
                    <a:pt x="4056" y="1120"/>
                    <a:pt x="3957" y="1095"/>
                  </a:cubicBezTo>
                  <a:cubicBezTo>
                    <a:pt x="3859" y="1070"/>
                    <a:pt x="3885" y="1031"/>
                    <a:pt x="3879" y="1003"/>
                  </a:cubicBezTo>
                  <a:cubicBezTo>
                    <a:pt x="3872" y="975"/>
                    <a:pt x="3889" y="936"/>
                    <a:pt x="3931" y="906"/>
                  </a:cubicBezTo>
                  <a:cubicBezTo>
                    <a:pt x="3974" y="875"/>
                    <a:pt x="3974" y="850"/>
                    <a:pt x="3948" y="814"/>
                  </a:cubicBezTo>
                  <a:cubicBezTo>
                    <a:pt x="3921" y="778"/>
                    <a:pt x="3948" y="781"/>
                    <a:pt x="3977" y="753"/>
                  </a:cubicBezTo>
                  <a:cubicBezTo>
                    <a:pt x="4007" y="725"/>
                    <a:pt x="3990" y="714"/>
                    <a:pt x="3984" y="684"/>
                  </a:cubicBezTo>
                  <a:cubicBezTo>
                    <a:pt x="3977" y="653"/>
                    <a:pt x="3964" y="625"/>
                    <a:pt x="3928" y="595"/>
                  </a:cubicBezTo>
                  <a:cubicBezTo>
                    <a:pt x="3892" y="564"/>
                    <a:pt x="3885" y="481"/>
                    <a:pt x="3875" y="444"/>
                  </a:cubicBezTo>
                  <a:cubicBezTo>
                    <a:pt x="3866" y="408"/>
                    <a:pt x="3830" y="408"/>
                    <a:pt x="3787" y="408"/>
                  </a:cubicBezTo>
                  <a:cubicBezTo>
                    <a:pt x="3744" y="408"/>
                    <a:pt x="3751" y="369"/>
                    <a:pt x="3731" y="347"/>
                  </a:cubicBezTo>
                  <a:cubicBezTo>
                    <a:pt x="3712" y="325"/>
                    <a:pt x="3689" y="344"/>
                    <a:pt x="3653" y="364"/>
                  </a:cubicBezTo>
                  <a:cubicBezTo>
                    <a:pt x="3617" y="383"/>
                    <a:pt x="3626" y="358"/>
                    <a:pt x="3607" y="314"/>
                  </a:cubicBezTo>
                  <a:cubicBezTo>
                    <a:pt x="3587" y="269"/>
                    <a:pt x="3577" y="283"/>
                    <a:pt x="3564" y="239"/>
                  </a:cubicBezTo>
                  <a:cubicBezTo>
                    <a:pt x="3551" y="194"/>
                    <a:pt x="3499" y="203"/>
                    <a:pt x="3469" y="189"/>
                  </a:cubicBezTo>
                  <a:cubicBezTo>
                    <a:pt x="3440" y="175"/>
                    <a:pt x="3450" y="175"/>
                    <a:pt x="3476" y="141"/>
                  </a:cubicBezTo>
                  <a:cubicBezTo>
                    <a:pt x="3502" y="108"/>
                    <a:pt x="3450" y="108"/>
                    <a:pt x="3430" y="91"/>
                  </a:cubicBezTo>
                  <a:cubicBezTo>
                    <a:pt x="3410" y="75"/>
                    <a:pt x="3417" y="72"/>
                    <a:pt x="3453" y="50"/>
                  </a:cubicBezTo>
                  <a:cubicBezTo>
                    <a:pt x="3467" y="41"/>
                    <a:pt x="3471" y="24"/>
                    <a:pt x="3472" y="7"/>
                  </a:cubicBezTo>
                  <a:cubicBezTo>
                    <a:pt x="3467" y="9"/>
                    <a:pt x="3462" y="9"/>
                    <a:pt x="3436" y="11"/>
                  </a:cubicBezTo>
                  <a:cubicBezTo>
                    <a:pt x="3391" y="14"/>
                    <a:pt x="3351" y="25"/>
                    <a:pt x="3341" y="14"/>
                  </a:cubicBezTo>
                  <a:cubicBezTo>
                    <a:pt x="3332" y="2"/>
                    <a:pt x="3233" y="0"/>
                    <a:pt x="3233" y="27"/>
                  </a:cubicBezTo>
                  <a:cubicBezTo>
                    <a:pt x="3233" y="55"/>
                    <a:pt x="3256" y="58"/>
                    <a:pt x="3227" y="91"/>
                  </a:cubicBezTo>
                  <a:cubicBezTo>
                    <a:pt x="3197" y="125"/>
                    <a:pt x="3201" y="128"/>
                    <a:pt x="3171" y="139"/>
                  </a:cubicBezTo>
                  <a:cubicBezTo>
                    <a:pt x="3142" y="150"/>
                    <a:pt x="3125" y="158"/>
                    <a:pt x="3096" y="155"/>
                  </a:cubicBezTo>
                  <a:cubicBezTo>
                    <a:pt x="3066" y="153"/>
                    <a:pt x="3053" y="128"/>
                    <a:pt x="3027" y="158"/>
                  </a:cubicBezTo>
                  <a:cubicBezTo>
                    <a:pt x="3001" y="189"/>
                    <a:pt x="2965" y="236"/>
                    <a:pt x="2965" y="264"/>
                  </a:cubicBezTo>
                  <a:cubicBezTo>
                    <a:pt x="2965" y="292"/>
                    <a:pt x="2965" y="305"/>
                    <a:pt x="2965" y="333"/>
                  </a:cubicBezTo>
                  <a:cubicBezTo>
                    <a:pt x="2965" y="361"/>
                    <a:pt x="2955" y="367"/>
                    <a:pt x="2968" y="392"/>
                  </a:cubicBezTo>
                  <a:cubicBezTo>
                    <a:pt x="2981" y="417"/>
                    <a:pt x="2981" y="419"/>
                    <a:pt x="2965" y="442"/>
                  </a:cubicBezTo>
                  <a:cubicBezTo>
                    <a:pt x="2948" y="464"/>
                    <a:pt x="2893" y="494"/>
                    <a:pt x="2876" y="497"/>
                  </a:cubicBezTo>
                  <a:cubicBezTo>
                    <a:pt x="2860" y="500"/>
                    <a:pt x="2824" y="494"/>
                    <a:pt x="2814" y="511"/>
                  </a:cubicBezTo>
                  <a:cubicBezTo>
                    <a:pt x="2804" y="528"/>
                    <a:pt x="2778" y="517"/>
                    <a:pt x="2768" y="508"/>
                  </a:cubicBezTo>
                  <a:cubicBezTo>
                    <a:pt x="2758" y="500"/>
                    <a:pt x="2762" y="478"/>
                    <a:pt x="2726" y="478"/>
                  </a:cubicBezTo>
                  <a:cubicBezTo>
                    <a:pt x="2690" y="478"/>
                    <a:pt x="2621" y="489"/>
                    <a:pt x="2588" y="456"/>
                  </a:cubicBezTo>
                  <a:cubicBezTo>
                    <a:pt x="2555" y="422"/>
                    <a:pt x="2460" y="330"/>
                    <a:pt x="2444" y="400"/>
                  </a:cubicBezTo>
                  <a:cubicBezTo>
                    <a:pt x="2427" y="469"/>
                    <a:pt x="2382" y="503"/>
                    <a:pt x="2359" y="536"/>
                  </a:cubicBezTo>
                  <a:cubicBezTo>
                    <a:pt x="2336" y="570"/>
                    <a:pt x="2319" y="589"/>
                    <a:pt x="2293" y="631"/>
                  </a:cubicBezTo>
                  <a:cubicBezTo>
                    <a:pt x="2267" y="672"/>
                    <a:pt x="2290" y="689"/>
                    <a:pt x="2260" y="711"/>
                  </a:cubicBezTo>
                  <a:cubicBezTo>
                    <a:pt x="2231" y="734"/>
                    <a:pt x="2178" y="759"/>
                    <a:pt x="2224" y="781"/>
                  </a:cubicBezTo>
                  <a:cubicBezTo>
                    <a:pt x="2270" y="803"/>
                    <a:pt x="2293" y="823"/>
                    <a:pt x="2273" y="845"/>
                  </a:cubicBezTo>
                  <a:cubicBezTo>
                    <a:pt x="2254" y="867"/>
                    <a:pt x="2247" y="917"/>
                    <a:pt x="2224" y="884"/>
                  </a:cubicBezTo>
                  <a:cubicBezTo>
                    <a:pt x="2201" y="850"/>
                    <a:pt x="2205" y="842"/>
                    <a:pt x="2175" y="850"/>
                  </a:cubicBezTo>
                  <a:cubicBezTo>
                    <a:pt x="2146" y="859"/>
                    <a:pt x="2113" y="859"/>
                    <a:pt x="2106" y="836"/>
                  </a:cubicBezTo>
                  <a:cubicBezTo>
                    <a:pt x="2100" y="814"/>
                    <a:pt x="2113" y="784"/>
                    <a:pt x="2077" y="797"/>
                  </a:cubicBezTo>
                  <a:cubicBezTo>
                    <a:pt x="2041" y="811"/>
                    <a:pt x="2038" y="809"/>
                    <a:pt x="2008" y="809"/>
                  </a:cubicBezTo>
                  <a:cubicBezTo>
                    <a:pt x="1979" y="809"/>
                    <a:pt x="1949" y="836"/>
                    <a:pt x="1913" y="817"/>
                  </a:cubicBezTo>
                  <a:cubicBezTo>
                    <a:pt x="1877" y="797"/>
                    <a:pt x="1854" y="828"/>
                    <a:pt x="1825" y="828"/>
                  </a:cubicBezTo>
                  <a:cubicBezTo>
                    <a:pt x="1795" y="828"/>
                    <a:pt x="1713" y="814"/>
                    <a:pt x="1710" y="836"/>
                  </a:cubicBezTo>
                  <a:cubicBezTo>
                    <a:pt x="1707" y="859"/>
                    <a:pt x="1694" y="881"/>
                    <a:pt x="1733" y="886"/>
                  </a:cubicBezTo>
                  <a:cubicBezTo>
                    <a:pt x="1772" y="892"/>
                    <a:pt x="1821" y="895"/>
                    <a:pt x="1798" y="925"/>
                  </a:cubicBezTo>
                  <a:cubicBezTo>
                    <a:pt x="1775" y="956"/>
                    <a:pt x="1756" y="973"/>
                    <a:pt x="1759" y="1017"/>
                  </a:cubicBezTo>
                  <a:cubicBezTo>
                    <a:pt x="1762" y="1062"/>
                    <a:pt x="1746" y="1089"/>
                    <a:pt x="1766" y="1145"/>
                  </a:cubicBezTo>
                  <a:cubicBezTo>
                    <a:pt x="1785" y="1201"/>
                    <a:pt x="1782" y="1209"/>
                    <a:pt x="1782" y="1237"/>
                  </a:cubicBezTo>
                  <a:cubicBezTo>
                    <a:pt x="1782" y="1265"/>
                    <a:pt x="1759" y="1256"/>
                    <a:pt x="1775" y="1290"/>
                  </a:cubicBezTo>
                  <a:cubicBezTo>
                    <a:pt x="1792" y="1323"/>
                    <a:pt x="1779" y="1337"/>
                    <a:pt x="1759" y="1323"/>
                  </a:cubicBezTo>
                  <a:cubicBezTo>
                    <a:pt x="1739" y="1309"/>
                    <a:pt x="1716" y="1306"/>
                    <a:pt x="1707" y="1328"/>
                  </a:cubicBezTo>
                  <a:cubicBezTo>
                    <a:pt x="1697" y="1351"/>
                    <a:pt x="1707" y="1376"/>
                    <a:pt x="1674" y="1378"/>
                  </a:cubicBezTo>
                  <a:cubicBezTo>
                    <a:pt x="1641" y="1381"/>
                    <a:pt x="1621" y="1390"/>
                    <a:pt x="1625" y="1429"/>
                  </a:cubicBezTo>
                  <a:cubicBezTo>
                    <a:pt x="1628" y="1467"/>
                    <a:pt x="1648" y="1492"/>
                    <a:pt x="1625" y="1523"/>
                  </a:cubicBezTo>
                  <a:cubicBezTo>
                    <a:pt x="1602" y="1554"/>
                    <a:pt x="1602" y="1565"/>
                    <a:pt x="1559" y="1562"/>
                  </a:cubicBezTo>
                  <a:cubicBezTo>
                    <a:pt x="1517" y="1559"/>
                    <a:pt x="1513" y="1590"/>
                    <a:pt x="1481" y="1593"/>
                  </a:cubicBezTo>
                  <a:cubicBezTo>
                    <a:pt x="1448" y="1595"/>
                    <a:pt x="1395" y="1581"/>
                    <a:pt x="1369" y="1595"/>
                  </a:cubicBezTo>
                  <a:cubicBezTo>
                    <a:pt x="1343" y="1609"/>
                    <a:pt x="1323" y="1623"/>
                    <a:pt x="1287" y="1623"/>
                  </a:cubicBezTo>
                  <a:cubicBezTo>
                    <a:pt x="1251" y="1623"/>
                    <a:pt x="1241" y="1626"/>
                    <a:pt x="1209" y="1643"/>
                  </a:cubicBezTo>
                  <a:cubicBezTo>
                    <a:pt x="1176" y="1659"/>
                    <a:pt x="1150" y="1676"/>
                    <a:pt x="1124" y="1701"/>
                  </a:cubicBezTo>
                  <a:cubicBezTo>
                    <a:pt x="1097" y="1726"/>
                    <a:pt x="1074" y="1734"/>
                    <a:pt x="1051" y="1715"/>
                  </a:cubicBezTo>
                  <a:cubicBezTo>
                    <a:pt x="1028" y="1695"/>
                    <a:pt x="933" y="1732"/>
                    <a:pt x="920" y="1704"/>
                  </a:cubicBezTo>
                  <a:cubicBezTo>
                    <a:pt x="907" y="1676"/>
                    <a:pt x="868" y="1640"/>
                    <a:pt x="835" y="1676"/>
                  </a:cubicBezTo>
                  <a:cubicBezTo>
                    <a:pt x="802" y="1712"/>
                    <a:pt x="776" y="1737"/>
                    <a:pt x="760" y="1768"/>
                  </a:cubicBezTo>
                  <a:cubicBezTo>
                    <a:pt x="743" y="1798"/>
                    <a:pt x="691" y="1840"/>
                    <a:pt x="671" y="1812"/>
                  </a:cubicBezTo>
                  <a:cubicBezTo>
                    <a:pt x="652" y="1784"/>
                    <a:pt x="658" y="1782"/>
                    <a:pt x="632" y="1787"/>
                  </a:cubicBezTo>
                  <a:cubicBezTo>
                    <a:pt x="606" y="1793"/>
                    <a:pt x="573" y="1826"/>
                    <a:pt x="563" y="1787"/>
                  </a:cubicBezTo>
                  <a:cubicBezTo>
                    <a:pt x="553" y="1748"/>
                    <a:pt x="563" y="1709"/>
                    <a:pt x="537" y="1706"/>
                  </a:cubicBezTo>
                  <a:cubicBezTo>
                    <a:pt x="511" y="1704"/>
                    <a:pt x="475" y="1757"/>
                    <a:pt x="455" y="1734"/>
                  </a:cubicBezTo>
                  <a:cubicBezTo>
                    <a:pt x="436" y="1712"/>
                    <a:pt x="380" y="1698"/>
                    <a:pt x="370" y="1723"/>
                  </a:cubicBezTo>
                  <a:cubicBezTo>
                    <a:pt x="360" y="1748"/>
                    <a:pt x="344" y="1754"/>
                    <a:pt x="321" y="1754"/>
                  </a:cubicBezTo>
                  <a:cubicBezTo>
                    <a:pt x="298" y="1754"/>
                    <a:pt x="301" y="1784"/>
                    <a:pt x="268" y="1782"/>
                  </a:cubicBezTo>
                  <a:cubicBezTo>
                    <a:pt x="236" y="1779"/>
                    <a:pt x="213" y="1743"/>
                    <a:pt x="180" y="1768"/>
                  </a:cubicBezTo>
                  <a:cubicBezTo>
                    <a:pt x="147" y="1793"/>
                    <a:pt x="128" y="1793"/>
                    <a:pt x="128" y="1837"/>
                  </a:cubicBezTo>
                  <a:cubicBezTo>
                    <a:pt x="128" y="1882"/>
                    <a:pt x="147" y="1890"/>
                    <a:pt x="101" y="1896"/>
                  </a:cubicBezTo>
                  <a:cubicBezTo>
                    <a:pt x="55" y="1901"/>
                    <a:pt x="39" y="1904"/>
                    <a:pt x="42" y="1934"/>
                  </a:cubicBezTo>
                  <a:cubicBezTo>
                    <a:pt x="46" y="1965"/>
                    <a:pt x="0" y="1965"/>
                    <a:pt x="33" y="1987"/>
                  </a:cubicBezTo>
                  <a:cubicBezTo>
                    <a:pt x="65" y="2009"/>
                    <a:pt x="75" y="2015"/>
                    <a:pt x="49" y="2037"/>
                  </a:cubicBezTo>
                  <a:cubicBezTo>
                    <a:pt x="23" y="2060"/>
                    <a:pt x="19" y="2068"/>
                    <a:pt x="23" y="2093"/>
                  </a:cubicBezTo>
                  <a:cubicBezTo>
                    <a:pt x="26" y="2118"/>
                    <a:pt x="49" y="2165"/>
                    <a:pt x="72" y="2146"/>
                  </a:cubicBezTo>
                  <a:cubicBezTo>
                    <a:pt x="95" y="2126"/>
                    <a:pt x="88" y="2115"/>
                    <a:pt x="141" y="2132"/>
                  </a:cubicBezTo>
                  <a:cubicBezTo>
                    <a:pt x="193" y="2148"/>
                    <a:pt x="219" y="2168"/>
                    <a:pt x="232" y="2199"/>
                  </a:cubicBezTo>
                  <a:cubicBezTo>
                    <a:pt x="245" y="2229"/>
                    <a:pt x="203" y="2226"/>
                    <a:pt x="206" y="2265"/>
                  </a:cubicBezTo>
                  <a:cubicBezTo>
                    <a:pt x="209" y="2304"/>
                    <a:pt x="242" y="2335"/>
                    <a:pt x="216" y="2357"/>
                  </a:cubicBezTo>
                  <a:cubicBezTo>
                    <a:pt x="190" y="2379"/>
                    <a:pt x="180" y="2379"/>
                    <a:pt x="190" y="2415"/>
                  </a:cubicBezTo>
                  <a:cubicBezTo>
                    <a:pt x="200" y="2451"/>
                    <a:pt x="229" y="2479"/>
                    <a:pt x="196" y="2496"/>
                  </a:cubicBezTo>
                  <a:cubicBezTo>
                    <a:pt x="164" y="2513"/>
                    <a:pt x="150" y="2527"/>
                    <a:pt x="128" y="2499"/>
                  </a:cubicBezTo>
                  <a:cubicBezTo>
                    <a:pt x="114" y="2482"/>
                    <a:pt x="113" y="2466"/>
                    <a:pt x="105" y="2454"/>
                  </a:cubicBezTo>
                  <a:cubicBezTo>
                    <a:pt x="92" y="2456"/>
                    <a:pt x="80" y="2456"/>
                    <a:pt x="73" y="2456"/>
                  </a:cubicBezTo>
                  <a:cubicBezTo>
                    <a:pt x="55" y="2456"/>
                    <a:pt x="63" y="2479"/>
                    <a:pt x="52" y="2498"/>
                  </a:cubicBezTo>
                  <a:cubicBezTo>
                    <a:pt x="47" y="2506"/>
                    <a:pt x="49" y="2522"/>
                    <a:pt x="53" y="2535"/>
                  </a:cubicBezTo>
                  <a:cubicBezTo>
                    <a:pt x="56" y="2536"/>
                    <a:pt x="59" y="2536"/>
                    <a:pt x="62" y="2536"/>
                  </a:cubicBezTo>
                  <a:cubicBezTo>
                    <a:pt x="93" y="2536"/>
                    <a:pt x="106" y="2547"/>
                    <a:pt x="141" y="2565"/>
                  </a:cubicBezTo>
                  <a:cubicBezTo>
                    <a:pt x="176" y="2584"/>
                    <a:pt x="176" y="2580"/>
                    <a:pt x="219" y="2595"/>
                  </a:cubicBezTo>
                  <a:cubicBezTo>
                    <a:pt x="263" y="2610"/>
                    <a:pt x="245" y="2654"/>
                    <a:pt x="272" y="2658"/>
                  </a:cubicBezTo>
                  <a:cubicBezTo>
                    <a:pt x="298" y="2662"/>
                    <a:pt x="307" y="2677"/>
                    <a:pt x="333" y="2721"/>
                  </a:cubicBezTo>
                  <a:cubicBezTo>
                    <a:pt x="359" y="2766"/>
                    <a:pt x="328" y="2784"/>
                    <a:pt x="307" y="2806"/>
                  </a:cubicBezTo>
                  <a:cubicBezTo>
                    <a:pt x="285" y="2829"/>
                    <a:pt x="302" y="2836"/>
                    <a:pt x="320" y="2862"/>
                  </a:cubicBezTo>
                  <a:cubicBezTo>
                    <a:pt x="337" y="2888"/>
                    <a:pt x="337" y="2914"/>
                    <a:pt x="377" y="2914"/>
                  </a:cubicBezTo>
                  <a:cubicBezTo>
                    <a:pt x="416" y="2914"/>
                    <a:pt x="407" y="2918"/>
                    <a:pt x="442" y="2962"/>
                  </a:cubicBezTo>
                  <a:cubicBezTo>
                    <a:pt x="477" y="3007"/>
                    <a:pt x="538" y="3025"/>
                    <a:pt x="582" y="3055"/>
                  </a:cubicBezTo>
                  <a:cubicBezTo>
                    <a:pt x="626" y="3084"/>
                    <a:pt x="669" y="3073"/>
                    <a:pt x="722" y="3073"/>
                  </a:cubicBezTo>
                  <a:cubicBezTo>
                    <a:pt x="774" y="3073"/>
                    <a:pt x="713" y="3129"/>
                    <a:pt x="717" y="3144"/>
                  </a:cubicBezTo>
                  <a:cubicBezTo>
                    <a:pt x="722" y="3158"/>
                    <a:pt x="730" y="3214"/>
                    <a:pt x="726" y="3255"/>
                  </a:cubicBezTo>
                  <a:cubicBezTo>
                    <a:pt x="722" y="3296"/>
                    <a:pt x="752" y="3310"/>
                    <a:pt x="774" y="3333"/>
                  </a:cubicBezTo>
                  <a:cubicBezTo>
                    <a:pt x="796" y="3355"/>
                    <a:pt x="822" y="3362"/>
                    <a:pt x="861" y="3385"/>
                  </a:cubicBezTo>
                  <a:cubicBezTo>
                    <a:pt x="870" y="3389"/>
                    <a:pt x="874" y="3394"/>
                    <a:pt x="875" y="3399"/>
                  </a:cubicBezTo>
                  <a:cubicBezTo>
                    <a:pt x="901" y="3404"/>
                    <a:pt x="929" y="3410"/>
                    <a:pt x="949" y="3418"/>
                  </a:cubicBezTo>
                  <a:cubicBezTo>
                    <a:pt x="992" y="3436"/>
                    <a:pt x="1027" y="3440"/>
                    <a:pt x="1054" y="3422"/>
                  </a:cubicBezTo>
                  <a:cubicBezTo>
                    <a:pt x="1080" y="3403"/>
                    <a:pt x="1075" y="3396"/>
                    <a:pt x="1084" y="3366"/>
                  </a:cubicBezTo>
                  <a:cubicBezTo>
                    <a:pt x="1093" y="3336"/>
                    <a:pt x="1145" y="3303"/>
                    <a:pt x="1180" y="3270"/>
                  </a:cubicBezTo>
                  <a:cubicBezTo>
                    <a:pt x="1215" y="3236"/>
                    <a:pt x="1198" y="3155"/>
                    <a:pt x="1241" y="3196"/>
                  </a:cubicBezTo>
                  <a:cubicBezTo>
                    <a:pt x="1285" y="3236"/>
                    <a:pt x="1290" y="3251"/>
                    <a:pt x="1324" y="3255"/>
                  </a:cubicBezTo>
                  <a:cubicBezTo>
                    <a:pt x="1359" y="3259"/>
                    <a:pt x="1438" y="3247"/>
                    <a:pt x="1460" y="3281"/>
                  </a:cubicBezTo>
                  <a:cubicBezTo>
                    <a:pt x="1482" y="3314"/>
                    <a:pt x="1504" y="3351"/>
                    <a:pt x="1547" y="3325"/>
                  </a:cubicBezTo>
                  <a:cubicBezTo>
                    <a:pt x="1591" y="3299"/>
                    <a:pt x="1604" y="3247"/>
                    <a:pt x="1648" y="3244"/>
                  </a:cubicBezTo>
                  <a:cubicBezTo>
                    <a:pt x="1691" y="3240"/>
                    <a:pt x="1691" y="3210"/>
                    <a:pt x="1713" y="3236"/>
                  </a:cubicBezTo>
                  <a:cubicBezTo>
                    <a:pt x="1735" y="3262"/>
                    <a:pt x="1718" y="3240"/>
                    <a:pt x="1779" y="3247"/>
                  </a:cubicBezTo>
                  <a:cubicBezTo>
                    <a:pt x="1840" y="3255"/>
                    <a:pt x="1875" y="3255"/>
                    <a:pt x="1901" y="3273"/>
                  </a:cubicBezTo>
                  <a:cubicBezTo>
                    <a:pt x="1927" y="3292"/>
                    <a:pt x="1923" y="3325"/>
                    <a:pt x="1975" y="3333"/>
                  </a:cubicBezTo>
                  <a:cubicBezTo>
                    <a:pt x="2028" y="3340"/>
                    <a:pt x="2041" y="3325"/>
                    <a:pt x="2063" y="3348"/>
                  </a:cubicBezTo>
                  <a:cubicBezTo>
                    <a:pt x="2085" y="3370"/>
                    <a:pt x="2111" y="3381"/>
                    <a:pt x="2150" y="3351"/>
                  </a:cubicBezTo>
                  <a:cubicBezTo>
                    <a:pt x="2189" y="3322"/>
                    <a:pt x="2202" y="3322"/>
                    <a:pt x="2255" y="3322"/>
                  </a:cubicBezTo>
                  <a:cubicBezTo>
                    <a:pt x="2307" y="3322"/>
                    <a:pt x="2316" y="3318"/>
                    <a:pt x="2355" y="3325"/>
                  </a:cubicBezTo>
                  <a:cubicBezTo>
                    <a:pt x="2395" y="3333"/>
                    <a:pt x="2412" y="3336"/>
                    <a:pt x="2460" y="3307"/>
                  </a:cubicBezTo>
                  <a:cubicBezTo>
                    <a:pt x="2508" y="3277"/>
                    <a:pt x="2543" y="3233"/>
                    <a:pt x="2604" y="3236"/>
                  </a:cubicBezTo>
                  <a:cubicBezTo>
                    <a:pt x="2665" y="3240"/>
                    <a:pt x="2783" y="3247"/>
                    <a:pt x="2823" y="3221"/>
                  </a:cubicBezTo>
                  <a:cubicBezTo>
                    <a:pt x="2862" y="3196"/>
                    <a:pt x="2862" y="3181"/>
                    <a:pt x="2932" y="3192"/>
                  </a:cubicBezTo>
                  <a:cubicBezTo>
                    <a:pt x="3002" y="3203"/>
                    <a:pt x="3146" y="3247"/>
                    <a:pt x="3194" y="3273"/>
                  </a:cubicBezTo>
                  <a:cubicBezTo>
                    <a:pt x="3242" y="3299"/>
                    <a:pt x="3255" y="3322"/>
                    <a:pt x="3303" y="3314"/>
                  </a:cubicBezTo>
                  <a:cubicBezTo>
                    <a:pt x="3351" y="3307"/>
                    <a:pt x="3377" y="3292"/>
                    <a:pt x="3430" y="3314"/>
                  </a:cubicBezTo>
                  <a:cubicBezTo>
                    <a:pt x="3482" y="3336"/>
                    <a:pt x="3491" y="3362"/>
                    <a:pt x="3583" y="3340"/>
                  </a:cubicBezTo>
                  <a:cubicBezTo>
                    <a:pt x="3675" y="3318"/>
                    <a:pt x="3618" y="3310"/>
                    <a:pt x="3657" y="3310"/>
                  </a:cubicBezTo>
                  <a:cubicBezTo>
                    <a:pt x="3696" y="3310"/>
                    <a:pt x="3723" y="3292"/>
                    <a:pt x="3661" y="3277"/>
                  </a:cubicBezTo>
                  <a:cubicBezTo>
                    <a:pt x="3600" y="3262"/>
                    <a:pt x="3574" y="3244"/>
                    <a:pt x="3609" y="3207"/>
                  </a:cubicBezTo>
                  <a:cubicBezTo>
                    <a:pt x="3644" y="3170"/>
                    <a:pt x="3640" y="3181"/>
                    <a:pt x="3683" y="3162"/>
                  </a:cubicBezTo>
                  <a:cubicBezTo>
                    <a:pt x="3727" y="3144"/>
                    <a:pt x="3705" y="3129"/>
                    <a:pt x="3718" y="3110"/>
                  </a:cubicBezTo>
                  <a:cubicBezTo>
                    <a:pt x="3731" y="3092"/>
                    <a:pt x="3766" y="3084"/>
                    <a:pt x="3740" y="3051"/>
                  </a:cubicBezTo>
                  <a:cubicBezTo>
                    <a:pt x="3714" y="3018"/>
                    <a:pt x="3648" y="3018"/>
                    <a:pt x="3640" y="2988"/>
                  </a:cubicBezTo>
                  <a:cubicBezTo>
                    <a:pt x="3631" y="2958"/>
                    <a:pt x="3548" y="2969"/>
                    <a:pt x="3548" y="2921"/>
                  </a:cubicBezTo>
                  <a:cubicBezTo>
                    <a:pt x="3548" y="2873"/>
                    <a:pt x="3522" y="2814"/>
                    <a:pt x="3570" y="2784"/>
                  </a:cubicBezTo>
                  <a:cubicBezTo>
                    <a:pt x="3618" y="2754"/>
                    <a:pt x="3631" y="2714"/>
                    <a:pt x="3701" y="2721"/>
                  </a:cubicBezTo>
                  <a:cubicBezTo>
                    <a:pt x="3771" y="2729"/>
                    <a:pt x="3784" y="2717"/>
                    <a:pt x="3867" y="2714"/>
                  </a:cubicBezTo>
                  <a:cubicBezTo>
                    <a:pt x="3950" y="2710"/>
                    <a:pt x="3950" y="2677"/>
                    <a:pt x="4011" y="2673"/>
                  </a:cubicBezTo>
                  <a:cubicBezTo>
                    <a:pt x="4072" y="2669"/>
                    <a:pt x="4081" y="2647"/>
                    <a:pt x="4129" y="2651"/>
                  </a:cubicBezTo>
                  <a:cubicBezTo>
                    <a:pt x="4177" y="2654"/>
                    <a:pt x="4216" y="2677"/>
                    <a:pt x="4238" y="2647"/>
                  </a:cubicBezTo>
                  <a:cubicBezTo>
                    <a:pt x="4260" y="2617"/>
                    <a:pt x="4260" y="2588"/>
                    <a:pt x="4295" y="2617"/>
                  </a:cubicBezTo>
                  <a:cubicBezTo>
                    <a:pt x="4315" y="2634"/>
                    <a:pt x="4346" y="2633"/>
                    <a:pt x="4380" y="2630"/>
                  </a:cubicBezTo>
                  <a:cubicBezTo>
                    <a:pt x="4351" y="2567"/>
                    <a:pt x="4325" y="2590"/>
                    <a:pt x="4343" y="2565"/>
                  </a:cubicBezTo>
                  <a:close/>
                </a:path>
              </a:pathLst>
            </a:custGeom>
            <a:grpFill/>
            <a:ln w="0" cap="rnd">
              <a:solidFill>
                <a:sysClr val="window" lastClr="FFFFFF"/>
              </a:solidFill>
              <a:prstDash val="solid"/>
              <a:round/>
            </a:ln>
          </p:spPr>
          <p:txBody>
            <a:bodyPr lIns="101600" tIns="50800" rIns="101600" bIns="5080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楷体_GB2312" panose="02010609030101010101" pitchFamily="49" charset="-122"/>
                <a:ea typeface="楷体_GB2312" panose="02010609030101010101" pitchFamily="49" charset="-122"/>
              </a:endParaRPr>
            </a:p>
          </p:txBody>
        </p:sp>
        <p:sp>
          <p:nvSpPr>
            <p:cNvPr id="10" name="Freeform 7">
              <a:extLst>
                <a:ext uri="{FF2B5EF4-FFF2-40B4-BE49-F238E27FC236}">
                  <a16:creationId xmlns:a16="http://schemas.microsoft.com/office/drawing/2014/main" id="{40D4AEC4-ED94-47B1-9D5E-A3CE42A6CDFD}"/>
                </a:ext>
              </a:extLst>
            </p:cNvPr>
            <p:cNvSpPr/>
            <p:nvPr/>
          </p:nvSpPr>
          <p:spPr bwMode="auto">
            <a:xfrm>
              <a:off x="271" y="2094"/>
              <a:ext cx="2249" cy="1097"/>
            </a:xfrm>
            <a:custGeom>
              <a:avLst/>
              <a:gdLst>
                <a:gd name="T0" fmla="*/ 4405 w 4857"/>
                <a:gd name="T1" fmla="*/ 1256 h 2368"/>
                <a:gd name="T2" fmla="*/ 4222 w 4857"/>
                <a:gd name="T3" fmla="*/ 1404 h 2368"/>
                <a:gd name="T4" fmla="*/ 4032 w 4857"/>
                <a:gd name="T5" fmla="*/ 1381 h 2368"/>
                <a:gd name="T6" fmla="*/ 3838 w 4857"/>
                <a:gd name="T7" fmla="*/ 1190 h 2368"/>
                <a:gd name="T8" fmla="*/ 3484 w 4857"/>
                <a:gd name="T9" fmla="*/ 1142 h 2368"/>
                <a:gd name="T10" fmla="*/ 3239 w 4857"/>
                <a:gd name="T11" fmla="*/ 1084 h 2368"/>
                <a:gd name="T12" fmla="*/ 2996 w 4857"/>
                <a:gd name="T13" fmla="*/ 984 h 2368"/>
                <a:gd name="T14" fmla="*/ 2787 w 4857"/>
                <a:gd name="T15" fmla="*/ 856 h 2368"/>
                <a:gd name="T16" fmla="*/ 2665 w 4857"/>
                <a:gd name="T17" fmla="*/ 620 h 2368"/>
                <a:gd name="T18" fmla="*/ 2737 w 4857"/>
                <a:gd name="T19" fmla="*/ 514 h 2368"/>
                <a:gd name="T20" fmla="*/ 2764 w 4857"/>
                <a:gd name="T21" fmla="*/ 339 h 2368"/>
                <a:gd name="T22" fmla="*/ 2718 w 4857"/>
                <a:gd name="T23" fmla="*/ 225 h 2368"/>
                <a:gd name="T24" fmla="*/ 2699 w 4857"/>
                <a:gd name="T25" fmla="*/ 159 h 2368"/>
                <a:gd name="T26" fmla="*/ 2219 w 4857"/>
                <a:gd name="T27" fmla="*/ 66 h 2368"/>
                <a:gd name="T28" fmla="*/ 1751 w 4857"/>
                <a:gd name="T29" fmla="*/ 170 h 2368"/>
                <a:gd name="T30" fmla="*/ 1459 w 4857"/>
                <a:gd name="T31" fmla="*/ 193 h 2368"/>
                <a:gd name="T32" fmla="*/ 1175 w 4857"/>
                <a:gd name="T33" fmla="*/ 92 h 2368"/>
                <a:gd name="T34" fmla="*/ 943 w 4857"/>
                <a:gd name="T35" fmla="*/ 170 h 2368"/>
                <a:gd name="T36" fmla="*/ 637 w 4857"/>
                <a:gd name="T37" fmla="*/ 41 h 2368"/>
                <a:gd name="T38" fmla="*/ 450 w 4857"/>
                <a:gd name="T39" fmla="*/ 267 h 2368"/>
                <a:gd name="T40" fmla="*/ 201 w 4857"/>
                <a:gd name="T41" fmla="*/ 304 h 2368"/>
                <a:gd name="T42" fmla="*/ 205 w 4857"/>
                <a:gd name="T43" fmla="*/ 493 h 2368"/>
                <a:gd name="T44" fmla="*/ 275 w 4857"/>
                <a:gd name="T45" fmla="*/ 689 h 2368"/>
                <a:gd name="T46" fmla="*/ 96 w 4857"/>
                <a:gd name="T47" fmla="*/ 678 h 2368"/>
                <a:gd name="T48" fmla="*/ 52 w 4857"/>
                <a:gd name="T49" fmla="*/ 837 h 2368"/>
                <a:gd name="T50" fmla="*/ 78 w 4857"/>
                <a:gd name="T51" fmla="*/ 975 h 2368"/>
                <a:gd name="T52" fmla="*/ 205 w 4857"/>
                <a:gd name="T53" fmla="*/ 1097 h 2368"/>
                <a:gd name="T54" fmla="*/ 406 w 4857"/>
                <a:gd name="T55" fmla="*/ 1275 h 2368"/>
                <a:gd name="T56" fmla="*/ 550 w 4857"/>
                <a:gd name="T57" fmla="*/ 1379 h 2368"/>
                <a:gd name="T58" fmla="*/ 768 w 4857"/>
                <a:gd name="T59" fmla="*/ 1445 h 2368"/>
                <a:gd name="T60" fmla="*/ 1039 w 4857"/>
                <a:gd name="T61" fmla="*/ 1731 h 2368"/>
                <a:gd name="T62" fmla="*/ 1175 w 4857"/>
                <a:gd name="T63" fmla="*/ 1809 h 2368"/>
                <a:gd name="T64" fmla="*/ 1380 w 4857"/>
                <a:gd name="T65" fmla="*/ 1923 h 2368"/>
                <a:gd name="T66" fmla="*/ 1511 w 4857"/>
                <a:gd name="T67" fmla="*/ 2012 h 2368"/>
                <a:gd name="T68" fmla="*/ 1651 w 4857"/>
                <a:gd name="T69" fmla="*/ 2105 h 2368"/>
                <a:gd name="T70" fmla="*/ 1856 w 4857"/>
                <a:gd name="T71" fmla="*/ 2164 h 2368"/>
                <a:gd name="T72" fmla="*/ 2131 w 4857"/>
                <a:gd name="T73" fmla="*/ 2172 h 2368"/>
                <a:gd name="T74" fmla="*/ 2245 w 4857"/>
                <a:gd name="T75" fmla="*/ 2316 h 2368"/>
                <a:gd name="T76" fmla="*/ 2586 w 4857"/>
                <a:gd name="T77" fmla="*/ 2127 h 2368"/>
                <a:gd name="T78" fmla="*/ 2795 w 4857"/>
                <a:gd name="T79" fmla="*/ 2227 h 2368"/>
                <a:gd name="T80" fmla="*/ 2983 w 4857"/>
                <a:gd name="T81" fmla="*/ 2309 h 2368"/>
                <a:gd name="T82" fmla="*/ 3241 w 4857"/>
                <a:gd name="T83" fmla="*/ 2268 h 2368"/>
                <a:gd name="T84" fmla="*/ 3538 w 4857"/>
                <a:gd name="T85" fmla="*/ 2101 h 2368"/>
                <a:gd name="T86" fmla="*/ 3914 w 4857"/>
                <a:gd name="T87" fmla="*/ 2057 h 2368"/>
                <a:gd name="T88" fmla="*/ 4154 w 4857"/>
                <a:gd name="T89" fmla="*/ 2001 h 2368"/>
                <a:gd name="T90" fmla="*/ 4211 w 4857"/>
                <a:gd name="T91" fmla="*/ 2094 h 2368"/>
                <a:gd name="T92" fmla="*/ 4246 w 4857"/>
                <a:gd name="T93" fmla="*/ 2220 h 2368"/>
                <a:gd name="T94" fmla="*/ 4447 w 4857"/>
                <a:gd name="T95" fmla="*/ 2220 h 2368"/>
                <a:gd name="T96" fmla="*/ 4594 w 4857"/>
                <a:gd name="T97" fmla="*/ 2315 h 2368"/>
                <a:gd name="T98" fmla="*/ 4722 w 4857"/>
                <a:gd name="T99" fmla="*/ 2268 h 2368"/>
                <a:gd name="T100" fmla="*/ 4770 w 4857"/>
                <a:gd name="T101" fmla="*/ 2072 h 2368"/>
                <a:gd name="T102" fmla="*/ 4822 w 4857"/>
                <a:gd name="T103" fmla="*/ 1820 h 2368"/>
                <a:gd name="T104" fmla="*/ 4730 w 4857"/>
                <a:gd name="T105" fmla="*/ 1564 h 2368"/>
                <a:gd name="T106" fmla="*/ 4704 w 4857"/>
                <a:gd name="T107" fmla="*/ 1367 h 2368"/>
                <a:gd name="T108" fmla="*/ 4481 w 4857"/>
                <a:gd name="T109" fmla="*/ 1186 h 2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857" h="2368">
                  <a:moveTo>
                    <a:pt x="4418" y="1148"/>
                  </a:moveTo>
                  <a:cubicBezTo>
                    <a:pt x="4385" y="1153"/>
                    <a:pt x="4402" y="1187"/>
                    <a:pt x="4415" y="1198"/>
                  </a:cubicBezTo>
                  <a:cubicBezTo>
                    <a:pt x="4428" y="1209"/>
                    <a:pt x="4418" y="1226"/>
                    <a:pt x="4405" y="1256"/>
                  </a:cubicBezTo>
                  <a:cubicBezTo>
                    <a:pt x="4392" y="1287"/>
                    <a:pt x="4392" y="1306"/>
                    <a:pt x="4366" y="1323"/>
                  </a:cubicBezTo>
                  <a:cubicBezTo>
                    <a:pt x="4339" y="1340"/>
                    <a:pt x="4343" y="1340"/>
                    <a:pt x="4303" y="1395"/>
                  </a:cubicBezTo>
                  <a:cubicBezTo>
                    <a:pt x="4264" y="1451"/>
                    <a:pt x="4244" y="1417"/>
                    <a:pt x="4222" y="1404"/>
                  </a:cubicBezTo>
                  <a:cubicBezTo>
                    <a:pt x="4199" y="1390"/>
                    <a:pt x="4199" y="1387"/>
                    <a:pt x="4166" y="1409"/>
                  </a:cubicBezTo>
                  <a:cubicBezTo>
                    <a:pt x="4133" y="1431"/>
                    <a:pt x="4127" y="1420"/>
                    <a:pt x="4104" y="1404"/>
                  </a:cubicBezTo>
                  <a:cubicBezTo>
                    <a:pt x="4081" y="1387"/>
                    <a:pt x="4068" y="1384"/>
                    <a:pt x="4032" y="1381"/>
                  </a:cubicBezTo>
                  <a:cubicBezTo>
                    <a:pt x="3995" y="1379"/>
                    <a:pt x="4012" y="1359"/>
                    <a:pt x="4002" y="1315"/>
                  </a:cubicBezTo>
                  <a:cubicBezTo>
                    <a:pt x="3992" y="1270"/>
                    <a:pt x="3943" y="1276"/>
                    <a:pt x="3920" y="1262"/>
                  </a:cubicBezTo>
                  <a:cubicBezTo>
                    <a:pt x="3897" y="1248"/>
                    <a:pt x="3881" y="1226"/>
                    <a:pt x="3838" y="1190"/>
                  </a:cubicBezTo>
                  <a:cubicBezTo>
                    <a:pt x="3796" y="1153"/>
                    <a:pt x="3740" y="1173"/>
                    <a:pt x="3701" y="1165"/>
                  </a:cubicBezTo>
                  <a:cubicBezTo>
                    <a:pt x="3661" y="1156"/>
                    <a:pt x="3648" y="1153"/>
                    <a:pt x="3609" y="1156"/>
                  </a:cubicBezTo>
                  <a:cubicBezTo>
                    <a:pt x="3570" y="1159"/>
                    <a:pt x="3537" y="1151"/>
                    <a:pt x="3484" y="1142"/>
                  </a:cubicBezTo>
                  <a:cubicBezTo>
                    <a:pt x="3432" y="1134"/>
                    <a:pt x="3435" y="1139"/>
                    <a:pt x="3393" y="1106"/>
                  </a:cubicBezTo>
                  <a:cubicBezTo>
                    <a:pt x="3350" y="1073"/>
                    <a:pt x="3344" y="1109"/>
                    <a:pt x="3301" y="1120"/>
                  </a:cubicBezTo>
                  <a:cubicBezTo>
                    <a:pt x="3258" y="1131"/>
                    <a:pt x="3258" y="1106"/>
                    <a:pt x="3239" y="1084"/>
                  </a:cubicBezTo>
                  <a:cubicBezTo>
                    <a:pt x="3219" y="1062"/>
                    <a:pt x="3193" y="1053"/>
                    <a:pt x="3173" y="1031"/>
                  </a:cubicBezTo>
                  <a:cubicBezTo>
                    <a:pt x="3154" y="1009"/>
                    <a:pt x="3111" y="1020"/>
                    <a:pt x="3078" y="1012"/>
                  </a:cubicBezTo>
                  <a:cubicBezTo>
                    <a:pt x="3045" y="1003"/>
                    <a:pt x="3016" y="1003"/>
                    <a:pt x="2996" y="984"/>
                  </a:cubicBezTo>
                  <a:cubicBezTo>
                    <a:pt x="2977" y="964"/>
                    <a:pt x="2914" y="975"/>
                    <a:pt x="2862" y="967"/>
                  </a:cubicBezTo>
                  <a:cubicBezTo>
                    <a:pt x="2810" y="959"/>
                    <a:pt x="2819" y="934"/>
                    <a:pt x="2816" y="906"/>
                  </a:cubicBezTo>
                  <a:cubicBezTo>
                    <a:pt x="2813" y="878"/>
                    <a:pt x="2806" y="875"/>
                    <a:pt x="2787" y="856"/>
                  </a:cubicBezTo>
                  <a:cubicBezTo>
                    <a:pt x="2767" y="836"/>
                    <a:pt x="2754" y="800"/>
                    <a:pt x="2747" y="773"/>
                  </a:cubicBezTo>
                  <a:cubicBezTo>
                    <a:pt x="2741" y="745"/>
                    <a:pt x="2711" y="709"/>
                    <a:pt x="2678" y="684"/>
                  </a:cubicBezTo>
                  <a:cubicBezTo>
                    <a:pt x="2646" y="659"/>
                    <a:pt x="2662" y="645"/>
                    <a:pt x="2665" y="620"/>
                  </a:cubicBezTo>
                  <a:cubicBezTo>
                    <a:pt x="2669" y="595"/>
                    <a:pt x="2656" y="564"/>
                    <a:pt x="2656" y="542"/>
                  </a:cubicBezTo>
                  <a:cubicBezTo>
                    <a:pt x="2656" y="520"/>
                    <a:pt x="2685" y="525"/>
                    <a:pt x="2708" y="533"/>
                  </a:cubicBezTo>
                  <a:cubicBezTo>
                    <a:pt x="2731" y="542"/>
                    <a:pt x="2737" y="531"/>
                    <a:pt x="2737" y="514"/>
                  </a:cubicBezTo>
                  <a:cubicBezTo>
                    <a:pt x="2737" y="497"/>
                    <a:pt x="2734" y="481"/>
                    <a:pt x="2721" y="456"/>
                  </a:cubicBezTo>
                  <a:cubicBezTo>
                    <a:pt x="2708" y="431"/>
                    <a:pt x="2734" y="420"/>
                    <a:pt x="2751" y="389"/>
                  </a:cubicBezTo>
                  <a:cubicBezTo>
                    <a:pt x="2767" y="358"/>
                    <a:pt x="2741" y="358"/>
                    <a:pt x="2764" y="339"/>
                  </a:cubicBezTo>
                  <a:cubicBezTo>
                    <a:pt x="2787" y="319"/>
                    <a:pt x="2793" y="303"/>
                    <a:pt x="2793" y="283"/>
                  </a:cubicBezTo>
                  <a:cubicBezTo>
                    <a:pt x="2793" y="264"/>
                    <a:pt x="2783" y="256"/>
                    <a:pt x="2760" y="247"/>
                  </a:cubicBezTo>
                  <a:cubicBezTo>
                    <a:pt x="2737" y="239"/>
                    <a:pt x="2728" y="247"/>
                    <a:pt x="2718" y="225"/>
                  </a:cubicBezTo>
                  <a:cubicBezTo>
                    <a:pt x="2708" y="203"/>
                    <a:pt x="2767" y="214"/>
                    <a:pt x="2787" y="186"/>
                  </a:cubicBezTo>
                  <a:cubicBezTo>
                    <a:pt x="2794" y="176"/>
                    <a:pt x="2794" y="162"/>
                    <a:pt x="2792" y="149"/>
                  </a:cubicBezTo>
                  <a:cubicBezTo>
                    <a:pt x="2760" y="144"/>
                    <a:pt x="2736" y="154"/>
                    <a:pt x="2699" y="159"/>
                  </a:cubicBezTo>
                  <a:cubicBezTo>
                    <a:pt x="2651" y="167"/>
                    <a:pt x="2638" y="144"/>
                    <a:pt x="2590" y="118"/>
                  </a:cubicBezTo>
                  <a:cubicBezTo>
                    <a:pt x="2542" y="92"/>
                    <a:pt x="2398" y="48"/>
                    <a:pt x="2328" y="37"/>
                  </a:cubicBezTo>
                  <a:cubicBezTo>
                    <a:pt x="2258" y="26"/>
                    <a:pt x="2258" y="41"/>
                    <a:pt x="2219" y="66"/>
                  </a:cubicBezTo>
                  <a:cubicBezTo>
                    <a:pt x="2179" y="92"/>
                    <a:pt x="2061" y="85"/>
                    <a:pt x="2000" y="81"/>
                  </a:cubicBezTo>
                  <a:cubicBezTo>
                    <a:pt x="1939" y="78"/>
                    <a:pt x="1904" y="122"/>
                    <a:pt x="1856" y="152"/>
                  </a:cubicBezTo>
                  <a:cubicBezTo>
                    <a:pt x="1808" y="181"/>
                    <a:pt x="1791" y="178"/>
                    <a:pt x="1751" y="170"/>
                  </a:cubicBezTo>
                  <a:cubicBezTo>
                    <a:pt x="1712" y="163"/>
                    <a:pt x="1703" y="167"/>
                    <a:pt x="1651" y="167"/>
                  </a:cubicBezTo>
                  <a:cubicBezTo>
                    <a:pt x="1598" y="167"/>
                    <a:pt x="1585" y="167"/>
                    <a:pt x="1546" y="196"/>
                  </a:cubicBezTo>
                  <a:cubicBezTo>
                    <a:pt x="1507" y="226"/>
                    <a:pt x="1481" y="215"/>
                    <a:pt x="1459" y="193"/>
                  </a:cubicBezTo>
                  <a:cubicBezTo>
                    <a:pt x="1437" y="170"/>
                    <a:pt x="1424" y="185"/>
                    <a:pt x="1371" y="178"/>
                  </a:cubicBezTo>
                  <a:cubicBezTo>
                    <a:pt x="1319" y="170"/>
                    <a:pt x="1323" y="137"/>
                    <a:pt x="1297" y="118"/>
                  </a:cubicBezTo>
                  <a:cubicBezTo>
                    <a:pt x="1271" y="100"/>
                    <a:pt x="1236" y="100"/>
                    <a:pt x="1175" y="92"/>
                  </a:cubicBezTo>
                  <a:cubicBezTo>
                    <a:pt x="1114" y="85"/>
                    <a:pt x="1131" y="107"/>
                    <a:pt x="1109" y="81"/>
                  </a:cubicBezTo>
                  <a:cubicBezTo>
                    <a:pt x="1087" y="55"/>
                    <a:pt x="1087" y="85"/>
                    <a:pt x="1044" y="89"/>
                  </a:cubicBezTo>
                  <a:cubicBezTo>
                    <a:pt x="1000" y="92"/>
                    <a:pt x="987" y="144"/>
                    <a:pt x="943" y="170"/>
                  </a:cubicBezTo>
                  <a:cubicBezTo>
                    <a:pt x="900" y="196"/>
                    <a:pt x="878" y="159"/>
                    <a:pt x="856" y="126"/>
                  </a:cubicBezTo>
                  <a:cubicBezTo>
                    <a:pt x="834" y="92"/>
                    <a:pt x="755" y="104"/>
                    <a:pt x="720" y="100"/>
                  </a:cubicBezTo>
                  <a:cubicBezTo>
                    <a:pt x="686" y="96"/>
                    <a:pt x="681" y="81"/>
                    <a:pt x="637" y="41"/>
                  </a:cubicBezTo>
                  <a:cubicBezTo>
                    <a:pt x="594" y="0"/>
                    <a:pt x="611" y="81"/>
                    <a:pt x="576" y="115"/>
                  </a:cubicBezTo>
                  <a:cubicBezTo>
                    <a:pt x="541" y="148"/>
                    <a:pt x="489" y="181"/>
                    <a:pt x="480" y="211"/>
                  </a:cubicBezTo>
                  <a:cubicBezTo>
                    <a:pt x="471" y="241"/>
                    <a:pt x="476" y="248"/>
                    <a:pt x="450" y="267"/>
                  </a:cubicBezTo>
                  <a:cubicBezTo>
                    <a:pt x="423" y="285"/>
                    <a:pt x="388" y="281"/>
                    <a:pt x="345" y="263"/>
                  </a:cubicBezTo>
                  <a:cubicBezTo>
                    <a:pt x="325" y="255"/>
                    <a:pt x="297" y="249"/>
                    <a:pt x="271" y="244"/>
                  </a:cubicBezTo>
                  <a:cubicBezTo>
                    <a:pt x="276" y="263"/>
                    <a:pt x="238" y="283"/>
                    <a:pt x="201" y="304"/>
                  </a:cubicBezTo>
                  <a:cubicBezTo>
                    <a:pt x="153" y="330"/>
                    <a:pt x="214" y="352"/>
                    <a:pt x="236" y="374"/>
                  </a:cubicBezTo>
                  <a:cubicBezTo>
                    <a:pt x="257" y="396"/>
                    <a:pt x="236" y="411"/>
                    <a:pt x="201" y="422"/>
                  </a:cubicBezTo>
                  <a:cubicBezTo>
                    <a:pt x="166" y="433"/>
                    <a:pt x="170" y="467"/>
                    <a:pt x="205" y="493"/>
                  </a:cubicBezTo>
                  <a:cubicBezTo>
                    <a:pt x="240" y="519"/>
                    <a:pt x="231" y="530"/>
                    <a:pt x="262" y="545"/>
                  </a:cubicBezTo>
                  <a:cubicBezTo>
                    <a:pt x="292" y="559"/>
                    <a:pt x="284" y="578"/>
                    <a:pt x="262" y="597"/>
                  </a:cubicBezTo>
                  <a:cubicBezTo>
                    <a:pt x="240" y="615"/>
                    <a:pt x="275" y="641"/>
                    <a:pt x="275" y="689"/>
                  </a:cubicBezTo>
                  <a:cubicBezTo>
                    <a:pt x="275" y="737"/>
                    <a:pt x="227" y="715"/>
                    <a:pt x="205" y="708"/>
                  </a:cubicBezTo>
                  <a:cubicBezTo>
                    <a:pt x="183" y="700"/>
                    <a:pt x="174" y="723"/>
                    <a:pt x="144" y="730"/>
                  </a:cubicBezTo>
                  <a:cubicBezTo>
                    <a:pt x="113" y="737"/>
                    <a:pt x="105" y="708"/>
                    <a:pt x="96" y="678"/>
                  </a:cubicBezTo>
                  <a:cubicBezTo>
                    <a:pt x="87" y="648"/>
                    <a:pt x="43" y="652"/>
                    <a:pt x="22" y="671"/>
                  </a:cubicBezTo>
                  <a:cubicBezTo>
                    <a:pt x="0" y="689"/>
                    <a:pt x="13" y="730"/>
                    <a:pt x="26" y="756"/>
                  </a:cubicBezTo>
                  <a:cubicBezTo>
                    <a:pt x="39" y="782"/>
                    <a:pt x="65" y="811"/>
                    <a:pt x="52" y="837"/>
                  </a:cubicBezTo>
                  <a:cubicBezTo>
                    <a:pt x="39" y="863"/>
                    <a:pt x="30" y="867"/>
                    <a:pt x="52" y="900"/>
                  </a:cubicBezTo>
                  <a:cubicBezTo>
                    <a:pt x="74" y="934"/>
                    <a:pt x="35" y="938"/>
                    <a:pt x="39" y="960"/>
                  </a:cubicBezTo>
                  <a:cubicBezTo>
                    <a:pt x="43" y="982"/>
                    <a:pt x="70" y="989"/>
                    <a:pt x="78" y="975"/>
                  </a:cubicBezTo>
                  <a:cubicBezTo>
                    <a:pt x="87" y="960"/>
                    <a:pt x="109" y="967"/>
                    <a:pt x="122" y="978"/>
                  </a:cubicBezTo>
                  <a:cubicBezTo>
                    <a:pt x="135" y="989"/>
                    <a:pt x="148" y="1049"/>
                    <a:pt x="153" y="1071"/>
                  </a:cubicBezTo>
                  <a:cubicBezTo>
                    <a:pt x="157" y="1093"/>
                    <a:pt x="188" y="1112"/>
                    <a:pt x="205" y="1097"/>
                  </a:cubicBezTo>
                  <a:cubicBezTo>
                    <a:pt x="222" y="1082"/>
                    <a:pt x="244" y="1112"/>
                    <a:pt x="266" y="1138"/>
                  </a:cubicBezTo>
                  <a:cubicBezTo>
                    <a:pt x="288" y="1164"/>
                    <a:pt x="327" y="1201"/>
                    <a:pt x="340" y="1230"/>
                  </a:cubicBezTo>
                  <a:cubicBezTo>
                    <a:pt x="354" y="1260"/>
                    <a:pt x="406" y="1264"/>
                    <a:pt x="406" y="1275"/>
                  </a:cubicBezTo>
                  <a:cubicBezTo>
                    <a:pt x="406" y="1286"/>
                    <a:pt x="445" y="1304"/>
                    <a:pt x="467" y="1327"/>
                  </a:cubicBezTo>
                  <a:cubicBezTo>
                    <a:pt x="489" y="1349"/>
                    <a:pt x="493" y="1342"/>
                    <a:pt x="493" y="1390"/>
                  </a:cubicBezTo>
                  <a:cubicBezTo>
                    <a:pt x="493" y="1438"/>
                    <a:pt x="541" y="1397"/>
                    <a:pt x="550" y="1379"/>
                  </a:cubicBezTo>
                  <a:cubicBezTo>
                    <a:pt x="559" y="1360"/>
                    <a:pt x="611" y="1345"/>
                    <a:pt x="637" y="1319"/>
                  </a:cubicBezTo>
                  <a:cubicBezTo>
                    <a:pt x="664" y="1293"/>
                    <a:pt x="672" y="1356"/>
                    <a:pt x="694" y="1390"/>
                  </a:cubicBezTo>
                  <a:cubicBezTo>
                    <a:pt x="716" y="1423"/>
                    <a:pt x="729" y="1397"/>
                    <a:pt x="768" y="1445"/>
                  </a:cubicBezTo>
                  <a:cubicBezTo>
                    <a:pt x="808" y="1493"/>
                    <a:pt x="812" y="1464"/>
                    <a:pt x="856" y="1505"/>
                  </a:cubicBezTo>
                  <a:cubicBezTo>
                    <a:pt x="900" y="1545"/>
                    <a:pt x="939" y="1564"/>
                    <a:pt x="974" y="1582"/>
                  </a:cubicBezTo>
                  <a:cubicBezTo>
                    <a:pt x="1009" y="1601"/>
                    <a:pt x="1017" y="1694"/>
                    <a:pt x="1039" y="1731"/>
                  </a:cubicBezTo>
                  <a:cubicBezTo>
                    <a:pt x="1061" y="1768"/>
                    <a:pt x="1109" y="1723"/>
                    <a:pt x="1135" y="1690"/>
                  </a:cubicBezTo>
                  <a:cubicBezTo>
                    <a:pt x="1162" y="1657"/>
                    <a:pt x="1170" y="1712"/>
                    <a:pt x="1170" y="1723"/>
                  </a:cubicBezTo>
                  <a:cubicBezTo>
                    <a:pt x="1170" y="1734"/>
                    <a:pt x="1175" y="1783"/>
                    <a:pt x="1175" y="1809"/>
                  </a:cubicBezTo>
                  <a:cubicBezTo>
                    <a:pt x="1175" y="1834"/>
                    <a:pt x="1236" y="1849"/>
                    <a:pt x="1271" y="1860"/>
                  </a:cubicBezTo>
                  <a:cubicBezTo>
                    <a:pt x="1306" y="1872"/>
                    <a:pt x="1310" y="1905"/>
                    <a:pt x="1358" y="1901"/>
                  </a:cubicBezTo>
                  <a:cubicBezTo>
                    <a:pt x="1406" y="1897"/>
                    <a:pt x="1389" y="1912"/>
                    <a:pt x="1380" y="1923"/>
                  </a:cubicBezTo>
                  <a:cubicBezTo>
                    <a:pt x="1371" y="1935"/>
                    <a:pt x="1398" y="1957"/>
                    <a:pt x="1398" y="1972"/>
                  </a:cubicBezTo>
                  <a:cubicBezTo>
                    <a:pt x="1398" y="1986"/>
                    <a:pt x="1441" y="2001"/>
                    <a:pt x="1459" y="1990"/>
                  </a:cubicBezTo>
                  <a:cubicBezTo>
                    <a:pt x="1476" y="1979"/>
                    <a:pt x="1494" y="1998"/>
                    <a:pt x="1511" y="2012"/>
                  </a:cubicBezTo>
                  <a:cubicBezTo>
                    <a:pt x="1529" y="2027"/>
                    <a:pt x="1559" y="2023"/>
                    <a:pt x="1555" y="2061"/>
                  </a:cubicBezTo>
                  <a:cubicBezTo>
                    <a:pt x="1594" y="2142"/>
                    <a:pt x="1598" y="2094"/>
                    <a:pt x="1612" y="2072"/>
                  </a:cubicBezTo>
                  <a:cubicBezTo>
                    <a:pt x="1625" y="2049"/>
                    <a:pt x="1633" y="2075"/>
                    <a:pt x="1651" y="2105"/>
                  </a:cubicBezTo>
                  <a:cubicBezTo>
                    <a:pt x="1668" y="2135"/>
                    <a:pt x="1725" y="2094"/>
                    <a:pt x="1747" y="2079"/>
                  </a:cubicBezTo>
                  <a:cubicBezTo>
                    <a:pt x="1769" y="2064"/>
                    <a:pt x="1782" y="2101"/>
                    <a:pt x="1786" y="2116"/>
                  </a:cubicBezTo>
                  <a:cubicBezTo>
                    <a:pt x="1791" y="2131"/>
                    <a:pt x="1843" y="2142"/>
                    <a:pt x="1856" y="2164"/>
                  </a:cubicBezTo>
                  <a:cubicBezTo>
                    <a:pt x="1869" y="2187"/>
                    <a:pt x="1895" y="2187"/>
                    <a:pt x="1948" y="2172"/>
                  </a:cubicBezTo>
                  <a:cubicBezTo>
                    <a:pt x="2000" y="2157"/>
                    <a:pt x="1992" y="2190"/>
                    <a:pt x="2040" y="2194"/>
                  </a:cubicBezTo>
                  <a:cubicBezTo>
                    <a:pt x="2088" y="2198"/>
                    <a:pt x="2079" y="2172"/>
                    <a:pt x="2131" y="2172"/>
                  </a:cubicBezTo>
                  <a:cubicBezTo>
                    <a:pt x="2184" y="2172"/>
                    <a:pt x="2179" y="2172"/>
                    <a:pt x="2214" y="2146"/>
                  </a:cubicBezTo>
                  <a:cubicBezTo>
                    <a:pt x="2249" y="2120"/>
                    <a:pt x="2267" y="2168"/>
                    <a:pt x="2284" y="2205"/>
                  </a:cubicBezTo>
                  <a:cubicBezTo>
                    <a:pt x="2302" y="2242"/>
                    <a:pt x="2241" y="2264"/>
                    <a:pt x="2245" y="2316"/>
                  </a:cubicBezTo>
                  <a:cubicBezTo>
                    <a:pt x="2249" y="2368"/>
                    <a:pt x="2337" y="2283"/>
                    <a:pt x="2350" y="2264"/>
                  </a:cubicBezTo>
                  <a:cubicBezTo>
                    <a:pt x="2363" y="2246"/>
                    <a:pt x="2420" y="2194"/>
                    <a:pt x="2446" y="2164"/>
                  </a:cubicBezTo>
                  <a:cubicBezTo>
                    <a:pt x="2472" y="2135"/>
                    <a:pt x="2542" y="2142"/>
                    <a:pt x="2586" y="2127"/>
                  </a:cubicBezTo>
                  <a:cubicBezTo>
                    <a:pt x="2629" y="2112"/>
                    <a:pt x="2647" y="2153"/>
                    <a:pt x="2660" y="2175"/>
                  </a:cubicBezTo>
                  <a:cubicBezTo>
                    <a:pt x="2673" y="2198"/>
                    <a:pt x="2664" y="2198"/>
                    <a:pt x="2704" y="2198"/>
                  </a:cubicBezTo>
                  <a:cubicBezTo>
                    <a:pt x="2743" y="2198"/>
                    <a:pt x="2773" y="2205"/>
                    <a:pt x="2795" y="2227"/>
                  </a:cubicBezTo>
                  <a:cubicBezTo>
                    <a:pt x="2817" y="2250"/>
                    <a:pt x="2861" y="2246"/>
                    <a:pt x="2874" y="2224"/>
                  </a:cubicBezTo>
                  <a:cubicBezTo>
                    <a:pt x="2887" y="2201"/>
                    <a:pt x="2922" y="2227"/>
                    <a:pt x="2966" y="2253"/>
                  </a:cubicBezTo>
                  <a:cubicBezTo>
                    <a:pt x="3009" y="2279"/>
                    <a:pt x="2974" y="2287"/>
                    <a:pt x="2983" y="2309"/>
                  </a:cubicBezTo>
                  <a:cubicBezTo>
                    <a:pt x="2992" y="2331"/>
                    <a:pt x="3057" y="2339"/>
                    <a:pt x="3071" y="2316"/>
                  </a:cubicBezTo>
                  <a:cubicBezTo>
                    <a:pt x="3084" y="2294"/>
                    <a:pt x="3114" y="2305"/>
                    <a:pt x="3140" y="2320"/>
                  </a:cubicBezTo>
                  <a:cubicBezTo>
                    <a:pt x="3167" y="2335"/>
                    <a:pt x="3223" y="2305"/>
                    <a:pt x="3241" y="2268"/>
                  </a:cubicBezTo>
                  <a:cubicBezTo>
                    <a:pt x="3258" y="2231"/>
                    <a:pt x="3237" y="2227"/>
                    <a:pt x="3285" y="2220"/>
                  </a:cubicBezTo>
                  <a:cubicBezTo>
                    <a:pt x="3333" y="2213"/>
                    <a:pt x="3341" y="2179"/>
                    <a:pt x="3376" y="2138"/>
                  </a:cubicBezTo>
                  <a:cubicBezTo>
                    <a:pt x="3411" y="2098"/>
                    <a:pt x="3481" y="2112"/>
                    <a:pt x="3538" y="2101"/>
                  </a:cubicBezTo>
                  <a:cubicBezTo>
                    <a:pt x="3595" y="2090"/>
                    <a:pt x="3630" y="2038"/>
                    <a:pt x="3700" y="1990"/>
                  </a:cubicBezTo>
                  <a:cubicBezTo>
                    <a:pt x="3769" y="1942"/>
                    <a:pt x="3796" y="2005"/>
                    <a:pt x="3813" y="2016"/>
                  </a:cubicBezTo>
                  <a:cubicBezTo>
                    <a:pt x="3831" y="2027"/>
                    <a:pt x="3887" y="2031"/>
                    <a:pt x="3914" y="2057"/>
                  </a:cubicBezTo>
                  <a:cubicBezTo>
                    <a:pt x="3940" y="2083"/>
                    <a:pt x="3949" y="2035"/>
                    <a:pt x="3975" y="2009"/>
                  </a:cubicBezTo>
                  <a:cubicBezTo>
                    <a:pt x="4001" y="1983"/>
                    <a:pt x="4023" y="1975"/>
                    <a:pt x="4058" y="1960"/>
                  </a:cubicBezTo>
                  <a:cubicBezTo>
                    <a:pt x="4093" y="1946"/>
                    <a:pt x="4132" y="1975"/>
                    <a:pt x="4154" y="2001"/>
                  </a:cubicBezTo>
                  <a:cubicBezTo>
                    <a:pt x="4176" y="2027"/>
                    <a:pt x="4132" y="2027"/>
                    <a:pt x="4119" y="2061"/>
                  </a:cubicBezTo>
                  <a:cubicBezTo>
                    <a:pt x="4106" y="2094"/>
                    <a:pt x="4154" y="2086"/>
                    <a:pt x="4167" y="2064"/>
                  </a:cubicBezTo>
                  <a:cubicBezTo>
                    <a:pt x="4180" y="2042"/>
                    <a:pt x="4202" y="2064"/>
                    <a:pt x="4211" y="2094"/>
                  </a:cubicBezTo>
                  <a:cubicBezTo>
                    <a:pt x="4219" y="2124"/>
                    <a:pt x="4228" y="2127"/>
                    <a:pt x="4206" y="2150"/>
                  </a:cubicBezTo>
                  <a:cubicBezTo>
                    <a:pt x="4184" y="2172"/>
                    <a:pt x="4167" y="2168"/>
                    <a:pt x="4158" y="2205"/>
                  </a:cubicBezTo>
                  <a:cubicBezTo>
                    <a:pt x="4149" y="2242"/>
                    <a:pt x="4228" y="2205"/>
                    <a:pt x="4246" y="2220"/>
                  </a:cubicBezTo>
                  <a:cubicBezTo>
                    <a:pt x="4263" y="2235"/>
                    <a:pt x="4285" y="2253"/>
                    <a:pt x="4320" y="2250"/>
                  </a:cubicBezTo>
                  <a:cubicBezTo>
                    <a:pt x="4355" y="2246"/>
                    <a:pt x="4346" y="2242"/>
                    <a:pt x="4385" y="2268"/>
                  </a:cubicBezTo>
                  <a:cubicBezTo>
                    <a:pt x="4425" y="2294"/>
                    <a:pt x="4425" y="2246"/>
                    <a:pt x="4447" y="2220"/>
                  </a:cubicBezTo>
                  <a:cubicBezTo>
                    <a:pt x="4468" y="2194"/>
                    <a:pt x="4495" y="2209"/>
                    <a:pt x="4508" y="2235"/>
                  </a:cubicBezTo>
                  <a:cubicBezTo>
                    <a:pt x="4521" y="2261"/>
                    <a:pt x="4530" y="2250"/>
                    <a:pt x="4564" y="2272"/>
                  </a:cubicBezTo>
                  <a:cubicBezTo>
                    <a:pt x="4585" y="2285"/>
                    <a:pt x="4590" y="2296"/>
                    <a:pt x="4594" y="2315"/>
                  </a:cubicBezTo>
                  <a:cubicBezTo>
                    <a:pt x="4599" y="2309"/>
                    <a:pt x="4605" y="2302"/>
                    <a:pt x="4613" y="2294"/>
                  </a:cubicBezTo>
                  <a:cubicBezTo>
                    <a:pt x="4656" y="2246"/>
                    <a:pt x="4639" y="2290"/>
                    <a:pt x="4674" y="2305"/>
                  </a:cubicBezTo>
                  <a:cubicBezTo>
                    <a:pt x="4709" y="2320"/>
                    <a:pt x="4717" y="2301"/>
                    <a:pt x="4722" y="2268"/>
                  </a:cubicBezTo>
                  <a:cubicBezTo>
                    <a:pt x="4726" y="2235"/>
                    <a:pt x="4713" y="2183"/>
                    <a:pt x="4713" y="2142"/>
                  </a:cubicBezTo>
                  <a:cubicBezTo>
                    <a:pt x="4713" y="2101"/>
                    <a:pt x="4726" y="2124"/>
                    <a:pt x="4770" y="2112"/>
                  </a:cubicBezTo>
                  <a:cubicBezTo>
                    <a:pt x="4813" y="2101"/>
                    <a:pt x="4770" y="2112"/>
                    <a:pt x="4770" y="2072"/>
                  </a:cubicBezTo>
                  <a:cubicBezTo>
                    <a:pt x="4770" y="2031"/>
                    <a:pt x="4796" y="2053"/>
                    <a:pt x="4827" y="2035"/>
                  </a:cubicBezTo>
                  <a:cubicBezTo>
                    <a:pt x="4857" y="2016"/>
                    <a:pt x="4827" y="2001"/>
                    <a:pt x="4818" y="1968"/>
                  </a:cubicBezTo>
                  <a:cubicBezTo>
                    <a:pt x="4809" y="1935"/>
                    <a:pt x="4827" y="1857"/>
                    <a:pt x="4822" y="1820"/>
                  </a:cubicBezTo>
                  <a:cubicBezTo>
                    <a:pt x="4818" y="1783"/>
                    <a:pt x="4822" y="1771"/>
                    <a:pt x="4818" y="1731"/>
                  </a:cubicBezTo>
                  <a:cubicBezTo>
                    <a:pt x="4813" y="1690"/>
                    <a:pt x="4796" y="1660"/>
                    <a:pt x="4792" y="1631"/>
                  </a:cubicBezTo>
                  <a:cubicBezTo>
                    <a:pt x="4787" y="1601"/>
                    <a:pt x="4752" y="1594"/>
                    <a:pt x="4730" y="1564"/>
                  </a:cubicBezTo>
                  <a:cubicBezTo>
                    <a:pt x="4709" y="1534"/>
                    <a:pt x="4744" y="1542"/>
                    <a:pt x="4792" y="1531"/>
                  </a:cubicBezTo>
                  <a:cubicBezTo>
                    <a:pt x="4840" y="1519"/>
                    <a:pt x="4774" y="1475"/>
                    <a:pt x="4744" y="1449"/>
                  </a:cubicBezTo>
                  <a:cubicBezTo>
                    <a:pt x="4713" y="1423"/>
                    <a:pt x="4709" y="1408"/>
                    <a:pt x="4704" y="1367"/>
                  </a:cubicBezTo>
                  <a:cubicBezTo>
                    <a:pt x="4700" y="1327"/>
                    <a:pt x="4656" y="1312"/>
                    <a:pt x="4647" y="1264"/>
                  </a:cubicBezTo>
                  <a:cubicBezTo>
                    <a:pt x="4639" y="1215"/>
                    <a:pt x="4608" y="1230"/>
                    <a:pt x="4582" y="1227"/>
                  </a:cubicBezTo>
                  <a:cubicBezTo>
                    <a:pt x="4556" y="1223"/>
                    <a:pt x="4516" y="1193"/>
                    <a:pt x="4481" y="1186"/>
                  </a:cubicBezTo>
                  <a:cubicBezTo>
                    <a:pt x="4454" y="1180"/>
                    <a:pt x="4462" y="1168"/>
                    <a:pt x="4478" y="1157"/>
                  </a:cubicBezTo>
                  <a:cubicBezTo>
                    <a:pt x="4460" y="1150"/>
                    <a:pt x="4440" y="1144"/>
                    <a:pt x="4418" y="1148"/>
                  </a:cubicBezTo>
                  <a:close/>
                </a:path>
              </a:pathLst>
            </a:custGeom>
            <a:grpFill/>
            <a:ln w="0" cap="rnd">
              <a:solidFill>
                <a:sysClr val="window" lastClr="FFFFFF"/>
              </a:solidFill>
              <a:prstDash val="solid"/>
              <a:round/>
            </a:ln>
          </p:spPr>
          <p:txBody>
            <a:bodyPr lIns="101600" tIns="50800" rIns="101600" bIns="5080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楷体_GB2312" panose="02010609030101010101" pitchFamily="49" charset="-122"/>
                <a:ea typeface="楷体_GB2312" panose="02010609030101010101" pitchFamily="49" charset="-122"/>
              </a:endParaRPr>
            </a:p>
          </p:txBody>
        </p:sp>
        <p:sp>
          <p:nvSpPr>
            <p:cNvPr id="11" name="Freeform 8">
              <a:extLst>
                <a:ext uri="{FF2B5EF4-FFF2-40B4-BE49-F238E27FC236}">
                  <a16:creationId xmlns:a16="http://schemas.microsoft.com/office/drawing/2014/main" id="{584065D0-30AC-4E49-82AC-C210AF2D7809}"/>
                </a:ext>
              </a:extLst>
            </p:cNvPr>
            <p:cNvSpPr/>
            <p:nvPr/>
          </p:nvSpPr>
          <p:spPr bwMode="auto">
            <a:xfrm>
              <a:off x="1496" y="1832"/>
              <a:ext cx="1455" cy="934"/>
            </a:xfrm>
            <a:custGeom>
              <a:avLst/>
              <a:gdLst>
                <a:gd name="T0" fmla="*/ 3054 w 3142"/>
                <a:gd name="T1" fmla="*/ 771 h 2018"/>
                <a:gd name="T2" fmla="*/ 2993 w 3142"/>
                <a:gd name="T3" fmla="*/ 656 h 2018"/>
                <a:gd name="T4" fmla="*/ 2875 w 3142"/>
                <a:gd name="T5" fmla="*/ 478 h 2018"/>
                <a:gd name="T6" fmla="*/ 2652 w 3142"/>
                <a:gd name="T7" fmla="*/ 396 h 2018"/>
                <a:gd name="T8" fmla="*/ 2460 w 3142"/>
                <a:gd name="T9" fmla="*/ 204 h 2018"/>
                <a:gd name="T10" fmla="*/ 2298 w 3142"/>
                <a:gd name="T11" fmla="*/ 200 h 2018"/>
                <a:gd name="T12" fmla="*/ 2023 w 3142"/>
                <a:gd name="T13" fmla="*/ 152 h 2018"/>
                <a:gd name="T14" fmla="*/ 1700 w 3142"/>
                <a:gd name="T15" fmla="*/ 185 h 2018"/>
                <a:gd name="T16" fmla="*/ 1482 w 3142"/>
                <a:gd name="T17" fmla="*/ 118 h 2018"/>
                <a:gd name="T18" fmla="*/ 1206 w 3142"/>
                <a:gd name="T19" fmla="*/ 40 h 2018"/>
                <a:gd name="T20" fmla="*/ 988 w 3142"/>
                <a:gd name="T21" fmla="*/ 59 h 2018"/>
                <a:gd name="T22" fmla="*/ 761 w 3142"/>
                <a:gd name="T23" fmla="*/ 85 h 2018"/>
                <a:gd name="T24" fmla="*/ 451 w 3142"/>
                <a:gd name="T25" fmla="*/ 133 h 2018"/>
                <a:gd name="T26" fmla="*/ 298 w 3142"/>
                <a:gd name="T27" fmla="*/ 333 h 2018"/>
                <a:gd name="T28" fmla="*/ 490 w 3142"/>
                <a:gd name="T29" fmla="*/ 463 h 2018"/>
                <a:gd name="T30" fmla="*/ 433 w 3142"/>
                <a:gd name="T31" fmla="*/ 574 h 2018"/>
                <a:gd name="T32" fmla="*/ 411 w 3142"/>
                <a:gd name="T33" fmla="*/ 689 h 2018"/>
                <a:gd name="T34" fmla="*/ 333 w 3142"/>
                <a:gd name="T35" fmla="*/ 752 h 2018"/>
                <a:gd name="T36" fmla="*/ 146 w 3142"/>
                <a:gd name="T37" fmla="*/ 716 h 2018"/>
                <a:gd name="T38" fmla="*/ 72 w 3142"/>
                <a:gd name="T39" fmla="*/ 792 h 2018"/>
                <a:gd name="T40" fmla="*/ 147 w 3142"/>
                <a:gd name="T41" fmla="*/ 850 h 2018"/>
                <a:gd name="T42" fmla="*/ 105 w 3142"/>
                <a:gd name="T43" fmla="*/ 956 h 2018"/>
                <a:gd name="T44" fmla="*/ 91 w 3142"/>
                <a:gd name="T45" fmla="*/ 1081 h 2018"/>
                <a:gd name="T46" fmla="*/ 10 w 3142"/>
                <a:gd name="T47" fmla="*/ 1109 h 2018"/>
                <a:gd name="T48" fmla="*/ 32 w 3142"/>
                <a:gd name="T49" fmla="*/ 1251 h 2018"/>
                <a:gd name="T50" fmla="*/ 141 w 3142"/>
                <a:gd name="T51" fmla="*/ 1423 h 2018"/>
                <a:gd name="T52" fmla="*/ 216 w 3142"/>
                <a:gd name="T53" fmla="*/ 1534 h 2018"/>
                <a:gd name="T54" fmla="*/ 432 w 3142"/>
                <a:gd name="T55" fmla="*/ 1579 h 2018"/>
                <a:gd name="T56" fmla="*/ 593 w 3142"/>
                <a:gd name="T57" fmla="*/ 1651 h 2018"/>
                <a:gd name="T58" fmla="*/ 747 w 3142"/>
                <a:gd name="T59" fmla="*/ 1673 h 2018"/>
                <a:gd name="T60" fmla="*/ 963 w 3142"/>
                <a:gd name="T61" fmla="*/ 1723 h 2018"/>
                <a:gd name="T62" fmla="*/ 1192 w 3142"/>
                <a:gd name="T63" fmla="*/ 1757 h 2018"/>
                <a:gd name="T64" fmla="*/ 1356 w 3142"/>
                <a:gd name="T65" fmla="*/ 1882 h 2018"/>
                <a:gd name="T66" fmla="*/ 1458 w 3142"/>
                <a:gd name="T67" fmla="*/ 1971 h 2018"/>
                <a:gd name="T68" fmla="*/ 1576 w 3142"/>
                <a:gd name="T69" fmla="*/ 1971 h 2018"/>
                <a:gd name="T70" fmla="*/ 1720 w 3142"/>
                <a:gd name="T71" fmla="*/ 1890 h 2018"/>
                <a:gd name="T72" fmla="*/ 1769 w 3142"/>
                <a:gd name="T73" fmla="*/ 1765 h 2018"/>
                <a:gd name="T74" fmla="*/ 1832 w 3142"/>
                <a:gd name="T75" fmla="*/ 1724 h 2018"/>
                <a:gd name="T76" fmla="*/ 1853 w 3142"/>
                <a:gd name="T77" fmla="*/ 1631 h 2018"/>
                <a:gd name="T78" fmla="*/ 2036 w 3142"/>
                <a:gd name="T79" fmla="*/ 1586 h 2018"/>
                <a:gd name="T80" fmla="*/ 2189 w 3142"/>
                <a:gd name="T81" fmla="*/ 1597 h 2018"/>
                <a:gd name="T82" fmla="*/ 2347 w 3142"/>
                <a:gd name="T83" fmla="*/ 1597 h 2018"/>
                <a:gd name="T84" fmla="*/ 2499 w 3142"/>
                <a:gd name="T85" fmla="*/ 1738 h 2018"/>
                <a:gd name="T86" fmla="*/ 2661 w 3142"/>
                <a:gd name="T87" fmla="*/ 1686 h 2018"/>
                <a:gd name="T88" fmla="*/ 2805 w 3142"/>
                <a:gd name="T89" fmla="*/ 1649 h 2018"/>
                <a:gd name="T90" fmla="*/ 2949 w 3142"/>
                <a:gd name="T91" fmla="*/ 1656 h 2018"/>
                <a:gd name="T92" fmla="*/ 3011 w 3142"/>
                <a:gd name="T93" fmla="*/ 1530 h 2018"/>
                <a:gd name="T94" fmla="*/ 2831 w 3142"/>
                <a:gd name="T95" fmla="*/ 1441 h 2018"/>
                <a:gd name="T96" fmla="*/ 2661 w 3142"/>
                <a:gd name="T97" fmla="*/ 1323 h 2018"/>
                <a:gd name="T98" fmla="*/ 2818 w 3142"/>
                <a:gd name="T99" fmla="*/ 1382 h 2018"/>
                <a:gd name="T100" fmla="*/ 2884 w 3142"/>
                <a:gd name="T101" fmla="*/ 1234 h 2018"/>
                <a:gd name="T102" fmla="*/ 2976 w 3142"/>
                <a:gd name="T103" fmla="*/ 1115 h 2018"/>
                <a:gd name="T104" fmla="*/ 3032 w 3142"/>
                <a:gd name="T105" fmla="*/ 1026 h 2018"/>
                <a:gd name="T106" fmla="*/ 3089 w 3142"/>
                <a:gd name="T107" fmla="*/ 997 h 2018"/>
                <a:gd name="T108" fmla="*/ 3085 w 3142"/>
                <a:gd name="T109" fmla="*/ 823 h 20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142" h="2018">
                  <a:moveTo>
                    <a:pt x="3085" y="823"/>
                  </a:moveTo>
                  <a:cubicBezTo>
                    <a:pt x="3054" y="797"/>
                    <a:pt x="3054" y="789"/>
                    <a:pt x="3054" y="771"/>
                  </a:cubicBezTo>
                  <a:cubicBezTo>
                    <a:pt x="3054" y="752"/>
                    <a:pt x="3063" y="726"/>
                    <a:pt x="3032" y="708"/>
                  </a:cubicBezTo>
                  <a:cubicBezTo>
                    <a:pt x="2962" y="682"/>
                    <a:pt x="2976" y="678"/>
                    <a:pt x="2993" y="656"/>
                  </a:cubicBezTo>
                  <a:cubicBezTo>
                    <a:pt x="3011" y="633"/>
                    <a:pt x="2980" y="604"/>
                    <a:pt x="2971" y="574"/>
                  </a:cubicBezTo>
                  <a:cubicBezTo>
                    <a:pt x="2962" y="545"/>
                    <a:pt x="2901" y="530"/>
                    <a:pt x="2875" y="478"/>
                  </a:cubicBezTo>
                  <a:cubicBezTo>
                    <a:pt x="2849" y="426"/>
                    <a:pt x="2796" y="489"/>
                    <a:pt x="2762" y="496"/>
                  </a:cubicBezTo>
                  <a:cubicBezTo>
                    <a:pt x="2727" y="504"/>
                    <a:pt x="2679" y="426"/>
                    <a:pt x="2652" y="396"/>
                  </a:cubicBezTo>
                  <a:cubicBezTo>
                    <a:pt x="2626" y="367"/>
                    <a:pt x="2547" y="348"/>
                    <a:pt x="2499" y="330"/>
                  </a:cubicBezTo>
                  <a:cubicBezTo>
                    <a:pt x="2451" y="311"/>
                    <a:pt x="2464" y="244"/>
                    <a:pt x="2460" y="204"/>
                  </a:cubicBezTo>
                  <a:cubicBezTo>
                    <a:pt x="2456" y="163"/>
                    <a:pt x="2403" y="207"/>
                    <a:pt x="2360" y="226"/>
                  </a:cubicBezTo>
                  <a:cubicBezTo>
                    <a:pt x="2316" y="244"/>
                    <a:pt x="2303" y="229"/>
                    <a:pt x="2298" y="200"/>
                  </a:cubicBezTo>
                  <a:cubicBezTo>
                    <a:pt x="2294" y="170"/>
                    <a:pt x="2224" y="170"/>
                    <a:pt x="2141" y="126"/>
                  </a:cubicBezTo>
                  <a:cubicBezTo>
                    <a:pt x="2058" y="81"/>
                    <a:pt x="2050" y="122"/>
                    <a:pt x="2023" y="152"/>
                  </a:cubicBezTo>
                  <a:cubicBezTo>
                    <a:pt x="1997" y="181"/>
                    <a:pt x="1910" y="144"/>
                    <a:pt x="1844" y="133"/>
                  </a:cubicBezTo>
                  <a:cubicBezTo>
                    <a:pt x="1779" y="122"/>
                    <a:pt x="1770" y="159"/>
                    <a:pt x="1700" y="185"/>
                  </a:cubicBezTo>
                  <a:cubicBezTo>
                    <a:pt x="1630" y="211"/>
                    <a:pt x="1639" y="215"/>
                    <a:pt x="1595" y="207"/>
                  </a:cubicBezTo>
                  <a:cubicBezTo>
                    <a:pt x="1552" y="200"/>
                    <a:pt x="1517" y="166"/>
                    <a:pt x="1482" y="118"/>
                  </a:cubicBezTo>
                  <a:cubicBezTo>
                    <a:pt x="1447" y="70"/>
                    <a:pt x="1420" y="96"/>
                    <a:pt x="1368" y="92"/>
                  </a:cubicBezTo>
                  <a:cubicBezTo>
                    <a:pt x="1316" y="89"/>
                    <a:pt x="1263" y="48"/>
                    <a:pt x="1206" y="40"/>
                  </a:cubicBezTo>
                  <a:cubicBezTo>
                    <a:pt x="1150" y="33"/>
                    <a:pt x="1080" y="59"/>
                    <a:pt x="1045" y="29"/>
                  </a:cubicBezTo>
                  <a:cubicBezTo>
                    <a:pt x="1010" y="0"/>
                    <a:pt x="1010" y="29"/>
                    <a:pt x="988" y="59"/>
                  </a:cubicBezTo>
                  <a:cubicBezTo>
                    <a:pt x="966" y="89"/>
                    <a:pt x="927" y="66"/>
                    <a:pt x="879" y="63"/>
                  </a:cubicBezTo>
                  <a:cubicBezTo>
                    <a:pt x="831" y="59"/>
                    <a:pt x="822" y="81"/>
                    <a:pt x="761" y="85"/>
                  </a:cubicBezTo>
                  <a:cubicBezTo>
                    <a:pt x="700" y="89"/>
                    <a:pt x="700" y="122"/>
                    <a:pt x="617" y="126"/>
                  </a:cubicBezTo>
                  <a:cubicBezTo>
                    <a:pt x="534" y="129"/>
                    <a:pt x="521" y="141"/>
                    <a:pt x="451" y="133"/>
                  </a:cubicBezTo>
                  <a:cubicBezTo>
                    <a:pt x="381" y="126"/>
                    <a:pt x="368" y="166"/>
                    <a:pt x="320" y="196"/>
                  </a:cubicBezTo>
                  <a:cubicBezTo>
                    <a:pt x="272" y="226"/>
                    <a:pt x="298" y="285"/>
                    <a:pt x="298" y="333"/>
                  </a:cubicBezTo>
                  <a:cubicBezTo>
                    <a:pt x="298" y="381"/>
                    <a:pt x="381" y="370"/>
                    <a:pt x="390" y="400"/>
                  </a:cubicBezTo>
                  <a:cubicBezTo>
                    <a:pt x="398" y="430"/>
                    <a:pt x="464" y="430"/>
                    <a:pt x="490" y="463"/>
                  </a:cubicBezTo>
                  <a:cubicBezTo>
                    <a:pt x="516" y="496"/>
                    <a:pt x="481" y="504"/>
                    <a:pt x="468" y="522"/>
                  </a:cubicBezTo>
                  <a:cubicBezTo>
                    <a:pt x="455" y="541"/>
                    <a:pt x="477" y="556"/>
                    <a:pt x="433" y="574"/>
                  </a:cubicBezTo>
                  <a:cubicBezTo>
                    <a:pt x="390" y="593"/>
                    <a:pt x="394" y="582"/>
                    <a:pt x="359" y="619"/>
                  </a:cubicBezTo>
                  <a:cubicBezTo>
                    <a:pt x="324" y="656"/>
                    <a:pt x="350" y="674"/>
                    <a:pt x="411" y="689"/>
                  </a:cubicBezTo>
                  <a:cubicBezTo>
                    <a:pt x="473" y="704"/>
                    <a:pt x="446" y="722"/>
                    <a:pt x="407" y="722"/>
                  </a:cubicBezTo>
                  <a:cubicBezTo>
                    <a:pt x="368" y="722"/>
                    <a:pt x="425" y="730"/>
                    <a:pt x="333" y="752"/>
                  </a:cubicBezTo>
                  <a:cubicBezTo>
                    <a:pt x="241" y="774"/>
                    <a:pt x="232" y="748"/>
                    <a:pt x="180" y="726"/>
                  </a:cubicBezTo>
                  <a:cubicBezTo>
                    <a:pt x="167" y="721"/>
                    <a:pt x="156" y="718"/>
                    <a:pt x="146" y="716"/>
                  </a:cubicBezTo>
                  <a:cubicBezTo>
                    <a:pt x="148" y="729"/>
                    <a:pt x="148" y="743"/>
                    <a:pt x="141" y="753"/>
                  </a:cubicBezTo>
                  <a:cubicBezTo>
                    <a:pt x="121" y="781"/>
                    <a:pt x="62" y="770"/>
                    <a:pt x="72" y="792"/>
                  </a:cubicBezTo>
                  <a:cubicBezTo>
                    <a:pt x="82" y="814"/>
                    <a:pt x="91" y="806"/>
                    <a:pt x="114" y="814"/>
                  </a:cubicBezTo>
                  <a:cubicBezTo>
                    <a:pt x="137" y="823"/>
                    <a:pt x="147" y="831"/>
                    <a:pt x="147" y="850"/>
                  </a:cubicBezTo>
                  <a:cubicBezTo>
                    <a:pt x="147" y="870"/>
                    <a:pt x="141" y="886"/>
                    <a:pt x="118" y="906"/>
                  </a:cubicBezTo>
                  <a:cubicBezTo>
                    <a:pt x="95" y="925"/>
                    <a:pt x="121" y="925"/>
                    <a:pt x="105" y="956"/>
                  </a:cubicBezTo>
                  <a:cubicBezTo>
                    <a:pt x="88" y="987"/>
                    <a:pt x="62" y="998"/>
                    <a:pt x="75" y="1023"/>
                  </a:cubicBezTo>
                  <a:cubicBezTo>
                    <a:pt x="88" y="1048"/>
                    <a:pt x="91" y="1064"/>
                    <a:pt x="91" y="1081"/>
                  </a:cubicBezTo>
                  <a:cubicBezTo>
                    <a:pt x="91" y="1098"/>
                    <a:pt x="85" y="1109"/>
                    <a:pt x="62" y="1100"/>
                  </a:cubicBezTo>
                  <a:cubicBezTo>
                    <a:pt x="39" y="1092"/>
                    <a:pt x="10" y="1087"/>
                    <a:pt x="10" y="1109"/>
                  </a:cubicBezTo>
                  <a:cubicBezTo>
                    <a:pt x="10" y="1131"/>
                    <a:pt x="23" y="1162"/>
                    <a:pt x="19" y="1187"/>
                  </a:cubicBezTo>
                  <a:cubicBezTo>
                    <a:pt x="16" y="1212"/>
                    <a:pt x="0" y="1226"/>
                    <a:pt x="32" y="1251"/>
                  </a:cubicBezTo>
                  <a:cubicBezTo>
                    <a:pt x="65" y="1276"/>
                    <a:pt x="95" y="1312"/>
                    <a:pt x="101" y="1340"/>
                  </a:cubicBezTo>
                  <a:cubicBezTo>
                    <a:pt x="108" y="1367"/>
                    <a:pt x="121" y="1403"/>
                    <a:pt x="141" y="1423"/>
                  </a:cubicBezTo>
                  <a:cubicBezTo>
                    <a:pt x="160" y="1442"/>
                    <a:pt x="167" y="1445"/>
                    <a:pt x="170" y="1473"/>
                  </a:cubicBezTo>
                  <a:cubicBezTo>
                    <a:pt x="173" y="1501"/>
                    <a:pt x="164" y="1526"/>
                    <a:pt x="216" y="1534"/>
                  </a:cubicBezTo>
                  <a:cubicBezTo>
                    <a:pt x="268" y="1542"/>
                    <a:pt x="331" y="1531"/>
                    <a:pt x="350" y="1551"/>
                  </a:cubicBezTo>
                  <a:cubicBezTo>
                    <a:pt x="370" y="1570"/>
                    <a:pt x="399" y="1570"/>
                    <a:pt x="432" y="1579"/>
                  </a:cubicBezTo>
                  <a:cubicBezTo>
                    <a:pt x="465" y="1587"/>
                    <a:pt x="508" y="1576"/>
                    <a:pt x="527" y="1598"/>
                  </a:cubicBezTo>
                  <a:cubicBezTo>
                    <a:pt x="547" y="1620"/>
                    <a:pt x="573" y="1629"/>
                    <a:pt x="593" y="1651"/>
                  </a:cubicBezTo>
                  <a:cubicBezTo>
                    <a:pt x="612" y="1673"/>
                    <a:pt x="612" y="1698"/>
                    <a:pt x="655" y="1687"/>
                  </a:cubicBezTo>
                  <a:cubicBezTo>
                    <a:pt x="698" y="1676"/>
                    <a:pt x="704" y="1640"/>
                    <a:pt x="747" y="1673"/>
                  </a:cubicBezTo>
                  <a:cubicBezTo>
                    <a:pt x="789" y="1706"/>
                    <a:pt x="786" y="1701"/>
                    <a:pt x="838" y="1709"/>
                  </a:cubicBezTo>
                  <a:cubicBezTo>
                    <a:pt x="891" y="1718"/>
                    <a:pt x="924" y="1726"/>
                    <a:pt x="963" y="1723"/>
                  </a:cubicBezTo>
                  <a:cubicBezTo>
                    <a:pt x="1002" y="1720"/>
                    <a:pt x="1015" y="1723"/>
                    <a:pt x="1055" y="1732"/>
                  </a:cubicBezTo>
                  <a:cubicBezTo>
                    <a:pt x="1094" y="1740"/>
                    <a:pt x="1150" y="1720"/>
                    <a:pt x="1192" y="1757"/>
                  </a:cubicBezTo>
                  <a:cubicBezTo>
                    <a:pt x="1235" y="1793"/>
                    <a:pt x="1251" y="1815"/>
                    <a:pt x="1274" y="1829"/>
                  </a:cubicBezTo>
                  <a:cubicBezTo>
                    <a:pt x="1297" y="1843"/>
                    <a:pt x="1346" y="1837"/>
                    <a:pt x="1356" y="1882"/>
                  </a:cubicBezTo>
                  <a:cubicBezTo>
                    <a:pt x="1366" y="1926"/>
                    <a:pt x="1349" y="1946"/>
                    <a:pt x="1386" y="1948"/>
                  </a:cubicBezTo>
                  <a:cubicBezTo>
                    <a:pt x="1422" y="1951"/>
                    <a:pt x="1435" y="1954"/>
                    <a:pt x="1458" y="1971"/>
                  </a:cubicBezTo>
                  <a:cubicBezTo>
                    <a:pt x="1481" y="1987"/>
                    <a:pt x="1487" y="1998"/>
                    <a:pt x="1520" y="1976"/>
                  </a:cubicBezTo>
                  <a:cubicBezTo>
                    <a:pt x="1553" y="1954"/>
                    <a:pt x="1553" y="1957"/>
                    <a:pt x="1576" y="1971"/>
                  </a:cubicBezTo>
                  <a:cubicBezTo>
                    <a:pt x="1598" y="1984"/>
                    <a:pt x="1618" y="2018"/>
                    <a:pt x="1657" y="1962"/>
                  </a:cubicBezTo>
                  <a:cubicBezTo>
                    <a:pt x="1697" y="1907"/>
                    <a:pt x="1693" y="1907"/>
                    <a:pt x="1720" y="1890"/>
                  </a:cubicBezTo>
                  <a:cubicBezTo>
                    <a:pt x="1746" y="1873"/>
                    <a:pt x="1746" y="1854"/>
                    <a:pt x="1759" y="1823"/>
                  </a:cubicBezTo>
                  <a:cubicBezTo>
                    <a:pt x="1772" y="1793"/>
                    <a:pt x="1782" y="1776"/>
                    <a:pt x="1769" y="1765"/>
                  </a:cubicBezTo>
                  <a:cubicBezTo>
                    <a:pt x="1756" y="1754"/>
                    <a:pt x="1739" y="1720"/>
                    <a:pt x="1772" y="1715"/>
                  </a:cubicBezTo>
                  <a:cubicBezTo>
                    <a:pt x="1794" y="1711"/>
                    <a:pt x="1814" y="1717"/>
                    <a:pt x="1832" y="1724"/>
                  </a:cubicBezTo>
                  <a:cubicBezTo>
                    <a:pt x="1837" y="1721"/>
                    <a:pt x="1843" y="1718"/>
                    <a:pt x="1849" y="1716"/>
                  </a:cubicBezTo>
                  <a:cubicBezTo>
                    <a:pt x="1875" y="1705"/>
                    <a:pt x="1840" y="1645"/>
                    <a:pt x="1853" y="1631"/>
                  </a:cubicBezTo>
                  <a:cubicBezTo>
                    <a:pt x="1866" y="1616"/>
                    <a:pt x="1879" y="1605"/>
                    <a:pt x="1918" y="1586"/>
                  </a:cubicBezTo>
                  <a:cubicBezTo>
                    <a:pt x="1958" y="1568"/>
                    <a:pt x="2015" y="1586"/>
                    <a:pt x="2036" y="1586"/>
                  </a:cubicBezTo>
                  <a:cubicBezTo>
                    <a:pt x="2058" y="1586"/>
                    <a:pt x="2102" y="1590"/>
                    <a:pt x="2124" y="1571"/>
                  </a:cubicBezTo>
                  <a:cubicBezTo>
                    <a:pt x="2146" y="1553"/>
                    <a:pt x="2163" y="1571"/>
                    <a:pt x="2189" y="1597"/>
                  </a:cubicBezTo>
                  <a:cubicBezTo>
                    <a:pt x="2215" y="1623"/>
                    <a:pt x="2233" y="1605"/>
                    <a:pt x="2264" y="1631"/>
                  </a:cubicBezTo>
                  <a:cubicBezTo>
                    <a:pt x="2294" y="1656"/>
                    <a:pt x="2316" y="1616"/>
                    <a:pt x="2347" y="1597"/>
                  </a:cubicBezTo>
                  <a:cubicBezTo>
                    <a:pt x="2377" y="1579"/>
                    <a:pt x="2399" y="1608"/>
                    <a:pt x="2412" y="1638"/>
                  </a:cubicBezTo>
                  <a:cubicBezTo>
                    <a:pt x="2425" y="1668"/>
                    <a:pt x="2469" y="1705"/>
                    <a:pt x="2499" y="1738"/>
                  </a:cubicBezTo>
                  <a:cubicBezTo>
                    <a:pt x="2530" y="1771"/>
                    <a:pt x="2574" y="1768"/>
                    <a:pt x="2626" y="1768"/>
                  </a:cubicBezTo>
                  <a:cubicBezTo>
                    <a:pt x="2679" y="1768"/>
                    <a:pt x="2661" y="1716"/>
                    <a:pt x="2661" y="1686"/>
                  </a:cubicBezTo>
                  <a:cubicBezTo>
                    <a:pt x="2661" y="1656"/>
                    <a:pt x="2705" y="1631"/>
                    <a:pt x="2735" y="1608"/>
                  </a:cubicBezTo>
                  <a:cubicBezTo>
                    <a:pt x="2766" y="1586"/>
                    <a:pt x="2779" y="1616"/>
                    <a:pt x="2805" y="1649"/>
                  </a:cubicBezTo>
                  <a:cubicBezTo>
                    <a:pt x="2831" y="1682"/>
                    <a:pt x="2862" y="1656"/>
                    <a:pt x="2888" y="1627"/>
                  </a:cubicBezTo>
                  <a:cubicBezTo>
                    <a:pt x="2914" y="1597"/>
                    <a:pt x="2932" y="1631"/>
                    <a:pt x="2949" y="1656"/>
                  </a:cubicBezTo>
                  <a:cubicBezTo>
                    <a:pt x="2967" y="1682"/>
                    <a:pt x="2997" y="1649"/>
                    <a:pt x="2997" y="1619"/>
                  </a:cubicBezTo>
                  <a:cubicBezTo>
                    <a:pt x="2997" y="1590"/>
                    <a:pt x="3015" y="1575"/>
                    <a:pt x="3011" y="1530"/>
                  </a:cubicBezTo>
                  <a:cubicBezTo>
                    <a:pt x="3006" y="1486"/>
                    <a:pt x="2971" y="1504"/>
                    <a:pt x="2928" y="1501"/>
                  </a:cubicBezTo>
                  <a:cubicBezTo>
                    <a:pt x="2884" y="1497"/>
                    <a:pt x="2853" y="1475"/>
                    <a:pt x="2831" y="1441"/>
                  </a:cubicBezTo>
                  <a:cubicBezTo>
                    <a:pt x="2810" y="1408"/>
                    <a:pt x="2753" y="1423"/>
                    <a:pt x="2696" y="1416"/>
                  </a:cubicBezTo>
                  <a:cubicBezTo>
                    <a:pt x="2639" y="1408"/>
                    <a:pt x="2644" y="1367"/>
                    <a:pt x="2661" y="1323"/>
                  </a:cubicBezTo>
                  <a:cubicBezTo>
                    <a:pt x="2679" y="1278"/>
                    <a:pt x="2692" y="1319"/>
                    <a:pt x="2722" y="1353"/>
                  </a:cubicBezTo>
                  <a:cubicBezTo>
                    <a:pt x="2753" y="1386"/>
                    <a:pt x="2779" y="1371"/>
                    <a:pt x="2818" y="1382"/>
                  </a:cubicBezTo>
                  <a:cubicBezTo>
                    <a:pt x="2858" y="1393"/>
                    <a:pt x="2866" y="1375"/>
                    <a:pt x="2875" y="1341"/>
                  </a:cubicBezTo>
                  <a:cubicBezTo>
                    <a:pt x="2884" y="1308"/>
                    <a:pt x="2888" y="1282"/>
                    <a:pt x="2884" y="1234"/>
                  </a:cubicBezTo>
                  <a:cubicBezTo>
                    <a:pt x="2879" y="1186"/>
                    <a:pt x="2932" y="1208"/>
                    <a:pt x="2958" y="1182"/>
                  </a:cubicBezTo>
                  <a:cubicBezTo>
                    <a:pt x="2984" y="1156"/>
                    <a:pt x="2997" y="1134"/>
                    <a:pt x="2976" y="1115"/>
                  </a:cubicBezTo>
                  <a:cubicBezTo>
                    <a:pt x="2954" y="1097"/>
                    <a:pt x="2976" y="1063"/>
                    <a:pt x="2993" y="1067"/>
                  </a:cubicBezTo>
                  <a:cubicBezTo>
                    <a:pt x="3011" y="1071"/>
                    <a:pt x="3024" y="1060"/>
                    <a:pt x="3032" y="1026"/>
                  </a:cubicBezTo>
                  <a:cubicBezTo>
                    <a:pt x="3041" y="993"/>
                    <a:pt x="3032" y="1026"/>
                    <a:pt x="3059" y="1045"/>
                  </a:cubicBezTo>
                  <a:cubicBezTo>
                    <a:pt x="3085" y="1063"/>
                    <a:pt x="3089" y="1012"/>
                    <a:pt x="3089" y="997"/>
                  </a:cubicBezTo>
                  <a:cubicBezTo>
                    <a:pt x="3089" y="982"/>
                    <a:pt x="3107" y="967"/>
                    <a:pt x="3124" y="926"/>
                  </a:cubicBezTo>
                  <a:cubicBezTo>
                    <a:pt x="3142" y="886"/>
                    <a:pt x="3115" y="848"/>
                    <a:pt x="3085" y="823"/>
                  </a:cubicBezTo>
                  <a:close/>
                </a:path>
              </a:pathLst>
            </a:custGeom>
            <a:grpFill/>
            <a:ln w="0" cap="rnd">
              <a:solidFill>
                <a:sysClr val="window" lastClr="FFFFFF"/>
              </a:solidFill>
              <a:prstDash val="solid"/>
              <a:round/>
            </a:ln>
          </p:spPr>
          <p:txBody>
            <a:bodyPr lIns="101600" tIns="50800" rIns="101600" bIns="5080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楷体_GB2312" panose="02010609030101010101" pitchFamily="49" charset="-122"/>
                <a:ea typeface="楷体_GB2312" panose="02010609030101010101" pitchFamily="49" charset="-122"/>
              </a:endParaRPr>
            </a:p>
          </p:txBody>
        </p:sp>
        <p:sp>
          <p:nvSpPr>
            <p:cNvPr id="12" name="Freeform 9">
              <a:extLst>
                <a:ext uri="{FF2B5EF4-FFF2-40B4-BE49-F238E27FC236}">
                  <a16:creationId xmlns:a16="http://schemas.microsoft.com/office/drawing/2014/main" id="{7EB6FE16-4DE5-4211-B8EB-8B2E99FABD5A}"/>
                </a:ext>
              </a:extLst>
            </p:cNvPr>
            <p:cNvSpPr/>
            <p:nvPr/>
          </p:nvSpPr>
          <p:spPr bwMode="auto">
            <a:xfrm>
              <a:off x="4417" y="5"/>
              <a:ext cx="1343" cy="1064"/>
            </a:xfrm>
            <a:custGeom>
              <a:avLst/>
              <a:gdLst>
                <a:gd name="T0" fmla="*/ 2816 w 2901"/>
                <a:gd name="T1" fmla="*/ 823 h 2299"/>
                <a:gd name="T2" fmla="*/ 2595 w 2901"/>
                <a:gd name="T3" fmla="*/ 966 h 2299"/>
                <a:gd name="T4" fmla="*/ 2459 w 2901"/>
                <a:gd name="T5" fmla="*/ 1101 h 2299"/>
                <a:gd name="T6" fmla="*/ 2172 w 2901"/>
                <a:gd name="T7" fmla="*/ 1175 h 2299"/>
                <a:gd name="T8" fmla="*/ 2095 w 2901"/>
                <a:gd name="T9" fmla="*/ 1030 h 2299"/>
                <a:gd name="T10" fmla="*/ 1971 w 2901"/>
                <a:gd name="T11" fmla="*/ 915 h 2299"/>
                <a:gd name="T12" fmla="*/ 1823 w 2901"/>
                <a:gd name="T13" fmla="*/ 855 h 2299"/>
                <a:gd name="T14" fmla="*/ 1589 w 2901"/>
                <a:gd name="T15" fmla="*/ 817 h 2299"/>
                <a:gd name="T16" fmla="*/ 1344 w 2901"/>
                <a:gd name="T17" fmla="*/ 713 h 2299"/>
                <a:gd name="T18" fmla="*/ 1154 w 2901"/>
                <a:gd name="T19" fmla="*/ 491 h 2299"/>
                <a:gd name="T20" fmla="*/ 1073 w 2901"/>
                <a:gd name="T21" fmla="*/ 352 h 2299"/>
                <a:gd name="T22" fmla="*/ 954 w 2901"/>
                <a:gd name="T23" fmla="*/ 188 h 2299"/>
                <a:gd name="T24" fmla="*/ 814 w 2901"/>
                <a:gd name="T25" fmla="*/ 82 h 2299"/>
                <a:gd name="T26" fmla="*/ 641 w 2901"/>
                <a:gd name="T27" fmla="*/ 75 h 2299"/>
                <a:gd name="T28" fmla="*/ 330 w 2901"/>
                <a:gd name="T29" fmla="*/ 32 h 2299"/>
                <a:gd name="T30" fmla="*/ 64 w 2901"/>
                <a:gd name="T31" fmla="*/ 131 h 2299"/>
                <a:gd name="T32" fmla="*/ 99 w 2901"/>
                <a:gd name="T33" fmla="*/ 248 h 2299"/>
                <a:gd name="T34" fmla="*/ 210 w 2901"/>
                <a:gd name="T35" fmla="*/ 370 h 2299"/>
                <a:gd name="T36" fmla="*/ 348 w 2901"/>
                <a:gd name="T37" fmla="*/ 403 h 2299"/>
                <a:gd name="T38" fmla="*/ 623 w 2901"/>
                <a:gd name="T39" fmla="*/ 576 h 2299"/>
                <a:gd name="T40" fmla="*/ 920 w 2901"/>
                <a:gd name="T41" fmla="*/ 505 h 2299"/>
                <a:gd name="T42" fmla="*/ 970 w 2901"/>
                <a:gd name="T43" fmla="*/ 724 h 2299"/>
                <a:gd name="T44" fmla="*/ 961 w 2901"/>
                <a:gd name="T45" fmla="*/ 1069 h 2299"/>
                <a:gd name="T46" fmla="*/ 911 w 2901"/>
                <a:gd name="T47" fmla="*/ 1289 h 2299"/>
                <a:gd name="T48" fmla="*/ 835 w 2901"/>
                <a:gd name="T49" fmla="*/ 1269 h 2299"/>
                <a:gd name="T50" fmla="*/ 605 w 2901"/>
                <a:gd name="T51" fmla="*/ 1563 h 2299"/>
                <a:gd name="T52" fmla="*/ 721 w 2901"/>
                <a:gd name="T53" fmla="*/ 1730 h 2299"/>
                <a:gd name="T54" fmla="*/ 813 w 2901"/>
                <a:gd name="T55" fmla="*/ 1775 h 2299"/>
                <a:gd name="T56" fmla="*/ 766 w 2901"/>
                <a:gd name="T57" fmla="*/ 1889 h 2299"/>
                <a:gd name="T58" fmla="*/ 934 w 2901"/>
                <a:gd name="T59" fmla="*/ 1865 h 2299"/>
                <a:gd name="T60" fmla="*/ 1114 w 2901"/>
                <a:gd name="T61" fmla="*/ 2027 h 2299"/>
                <a:gd name="T62" fmla="*/ 1330 w 2901"/>
                <a:gd name="T63" fmla="*/ 1982 h 2299"/>
                <a:gd name="T64" fmla="*/ 1520 w 2901"/>
                <a:gd name="T65" fmla="*/ 1990 h 2299"/>
                <a:gd name="T66" fmla="*/ 1651 w 2901"/>
                <a:gd name="T67" fmla="*/ 2118 h 2299"/>
                <a:gd name="T68" fmla="*/ 1868 w 2901"/>
                <a:gd name="T69" fmla="*/ 2210 h 2299"/>
                <a:gd name="T70" fmla="*/ 1914 w 2901"/>
                <a:gd name="T71" fmla="*/ 2071 h 2299"/>
                <a:gd name="T72" fmla="*/ 1976 w 2901"/>
                <a:gd name="T73" fmla="*/ 2205 h 2299"/>
                <a:gd name="T74" fmla="*/ 2156 w 2901"/>
                <a:gd name="T75" fmla="*/ 2255 h 2299"/>
                <a:gd name="T76" fmla="*/ 2284 w 2901"/>
                <a:gd name="T77" fmla="*/ 2138 h 2299"/>
                <a:gd name="T78" fmla="*/ 2431 w 2901"/>
                <a:gd name="T79" fmla="*/ 2205 h 2299"/>
                <a:gd name="T80" fmla="*/ 2507 w 2901"/>
                <a:gd name="T81" fmla="*/ 1988 h 2299"/>
                <a:gd name="T82" fmla="*/ 2515 w 2901"/>
                <a:gd name="T83" fmla="*/ 1808 h 2299"/>
                <a:gd name="T84" fmla="*/ 2733 w 2901"/>
                <a:gd name="T85" fmla="*/ 1728 h 2299"/>
                <a:gd name="T86" fmla="*/ 2800 w 2901"/>
                <a:gd name="T87" fmla="*/ 1657 h 2299"/>
                <a:gd name="T88" fmla="*/ 2824 w 2901"/>
                <a:gd name="T89" fmla="*/ 1501 h 2299"/>
                <a:gd name="T90" fmla="*/ 2857 w 2901"/>
                <a:gd name="T91" fmla="*/ 1357 h 2299"/>
                <a:gd name="T92" fmla="*/ 2834 w 2901"/>
                <a:gd name="T93" fmla="*/ 1193 h 2299"/>
                <a:gd name="T94" fmla="*/ 2870 w 2901"/>
                <a:gd name="T95" fmla="*/ 1063 h 2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901" h="2299">
                  <a:moveTo>
                    <a:pt x="2867" y="958"/>
                  </a:moveTo>
                  <a:cubicBezTo>
                    <a:pt x="2834" y="938"/>
                    <a:pt x="2815" y="941"/>
                    <a:pt x="2819" y="905"/>
                  </a:cubicBezTo>
                  <a:cubicBezTo>
                    <a:pt x="2824" y="869"/>
                    <a:pt x="2841" y="823"/>
                    <a:pt x="2816" y="823"/>
                  </a:cubicBezTo>
                  <a:cubicBezTo>
                    <a:pt x="2792" y="823"/>
                    <a:pt x="2754" y="840"/>
                    <a:pt x="2728" y="859"/>
                  </a:cubicBezTo>
                  <a:cubicBezTo>
                    <a:pt x="2701" y="879"/>
                    <a:pt x="2665" y="895"/>
                    <a:pt x="2647" y="919"/>
                  </a:cubicBezTo>
                  <a:cubicBezTo>
                    <a:pt x="2629" y="942"/>
                    <a:pt x="2624" y="966"/>
                    <a:pt x="2595" y="966"/>
                  </a:cubicBezTo>
                  <a:cubicBezTo>
                    <a:pt x="2566" y="966"/>
                    <a:pt x="2538" y="976"/>
                    <a:pt x="2525" y="998"/>
                  </a:cubicBezTo>
                  <a:cubicBezTo>
                    <a:pt x="2511" y="1020"/>
                    <a:pt x="2475" y="1056"/>
                    <a:pt x="2479" y="1077"/>
                  </a:cubicBezTo>
                  <a:cubicBezTo>
                    <a:pt x="2482" y="1098"/>
                    <a:pt x="2485" y="1091"/>
                    <a:pt x="2459" y="1101"/>
                  </a:cubicBezTo>
                  <a:cubicBezTo>
                    <a:pt x="2433" y="1111"/>
                    <a:pt x="2377" y="1127"/>
                    <a:pt x="2351" y="1140"/>
                  </a:cubicBezTo>
                  <a:cubicBezTo>
                    <a:pt x="2325" y="1152"/>
                    <a:pt x="2258" y="1138"/>
                    <a:pt x="2238" y="1163"/>
                  </a:cubicBezTo>
                  <a:cubicBezTo>
                    <a:pt x="2218" y="1189"/>
                    <a:pt x="2194" y="1200"/>
                    <a:pt x="2172" y="1175"/>
                  </a:cubicBezTo>
                  <a:cubicBezTo>
                    <a:pt x="2151" y="1150"/>
                    <a:pt x="2140" y="1122"/>
                    <a:pt x="2113" y="1109"/>
                  </a:cubicBezTo>
                  <a:cubicBezTo>
                    <a:pt x="2087" y="1097"/>
                    <a:pt x="2076" y="1098"/>
                    <a:pt x="2090" y="1080"/>
                  </a:cubicBezTo>
                  <a:cubicBezTo>
                    <a:pt x="2105" y="1062"/>
                    <a:pt x="2113" y="1047"/>
                    <a:pt x="2095" y="1030"/>
                  </a:cubicBezTo>
                  <a:cubicBezTo>
                    <a:pt x="2077" y="1013"/>
                    <a:pt x="2035" y="1002"/>
                    <a:pt x="2035" y="977"/>
                  </a:cubicBezTo>
                  <a:cubicBezTo>
                    <a:pt x="2035" y="952"/>
                    <a:pt x="2036" y="926"/>
                    <a:pt x="2022" y="916"/>
                  </a:cubicBezTo>
                  <a:cubicBezTo>
                    <a:pt x="2007" y="906"/>
                    <a:pt x="1979" y="895"/>
                    <a:pt x="1971" y="915"/>
                  </a:cubicBezTo>
                  <a:cubicBezTo>
                    <a:pt x="1963" y="934"/>
                    <a:pt x="1964" y="934"/>
                    <a:pt x="1928" y="919"/>
                  </a:cubicBezTo>
                  <a:cubicBezTo>
                    <a:pt x="1892" y="904"/>
                    <a:pt x="1874" y="898"/>
                    <a:pt x="1863" y="888"/>
                  </a:cubicBezTo>
                  <a:cubicBezTo>
                    <a:pt x="1851" y="879"/>
                    <a:pt x="1828" y="865"/>
                    <a:pt x="1823" y="855"/>
                  </a:cubicBezTo>
                  <a:cubicBezTo>
                    <a:pt x="1819" y="845"/>
                    <a:pt x="1786" y="812"/>
                    <a:pt x="1763" y="829"/>
                  </a:cubicBezTo>
                  <a:cubicBezTo>
                    <a:pt x="1740" y="845"/>
                    <a:pt x="1715" y="863"/>
                    <a:pt x="1684" y="851"/>
                  </a:cubicBezTo>
                  <a:cubicBezTo>
                    <a:pt x="1653" y="838"/>
                    <a:pt x="1612" y="802"/>
                    <a:pt x="1589" y="817"/>
                  </a:cubicBezTo>
                  <a:cubicBezTo>
                    <a:pt x="1566" y="833"/>
                    <a:pt x="1479" y="873"/>
                    <a:pt x="1452" y="852"/>
                  </a:cubicBezTo>
                  <a:cubicBezTo>
                    <a:pt x="1424" y="831"/>
                    <a:pt x="1362" y="833"/>
                    <a:pt x="1362" y="792"/>
                  </a:cubicBezTo>
                  <a:cubicBezTo>
                    <a:pt x="1362" y="752"/>
                    <a:pt x="1378" y="733"/>
                    <a:pt x="1344" y="713"/>
                  </a:cubicBezTo>
                  <a:cubicBezTo>
                    <a:pt x="1309" y="694"/>
                    <a:pt x="1293" y="677"/>
                    <a:pt x="1291" y="655"/>
                  </a:cubicBezTo>
                  <a:cubicBezTo>
                    <a:pt x="1289" y="633"/>
                    <a:pt x="1276" y="596"/>
                    <a:pt x="1258" y="584"/>
                  </a:cubicBezTo>
                  <a:cubicBezTo>
                    <a:pt x="1240" y="571"/>
                    <a:pt x="1149" y="507"/>
                    <a:pt x="1154" y="491"/>
                  </a:cubicBezTo>
                  <a:cubicBezTo>
                    <a:pt x="1158" y="474"/>
                    <a:pt x="1176" y="462"/>
                    <a:pt x="1152" y="444"/>
                  </a:cubicBezTo>
                  <a:cubicBezTo>
                    <a:pt x="1127" y="425"/>
                    <a:pt x="1093" y="417"/>
                    <a:pt x="1093" y="399"/>
                  </a:cubicBezTo>
                  <a:cubicBezTo>
                    <a:pt x="1093" y="381"/>
                    <a:pt x="1103" y="366"/>
                    <a:pt x="1073" y="352"/>
                  </a:cubicBezTo>
                  <a:cubicBezTo>
                    <a:pt x="1044" y="338"/>
                    <a:pt x="1029" y="328"/>
                    <a:pt x="1029" y="298"/>
                  </a:cubicBezTo>
                  <a:cubicBezTo>
                    <a:pt x="1029" y="267"/>
                    <a:pt x="1004" y="256"/>
                    <a:pt x="991" y="245"/>
                  </a:cubicBezTo>
                  <a:cubicBezTo>
                    <a:pt x="978" y="234"/>
                    <a:pt x="985" y="204"/>
                    <a:pt x="954" y="188"/>
                  </a:cubicBezTo>
                  <a:cubicBezTo>
                    <a:pt x="923" y="171"/>
                    <a:pt x="896" y="181"/>
                    <a:pt x="896" y="159"/>
                  </a:cubicBezTo>
                  <a:cubicBezTo>
                    <a:pt x="896" y="136"/>
                    <a:pt x="900" y="121"/>
                    <a:pt x="870" y="111"/>
                  </a:cubicBezTo>
                  <a:cubicBezTo>
                    <a:pt x="841" y="102"/>
                    <a:pt x="826" y="97"/>
                    <a:pt x="814" y="82"/>
                  </a:cubicBezTo>
                  <a:cubicBezTo>
                    <a:pt x="803" y="67"/>
                    <a:pt x="773" y="56"/>
                    <a:pt x="759" y="49"/>
                  </a:cubicBezTo>
                  <a:cubicBezTo>
                    <a:pt x="744" y="42"/>
                    <a:pt x="724" y="32"/>
                    <a:pt x="711" y="39"/>
                  </a:cubicBezTo>
                  <a:cubicBezTo>
                    <a:pt x="698" y="46"/>
                    <a:pt x="669" y="72"/>
                    <a:pt x="641" y="75"/>
                  </a:cubicBezTo>
                  <a:cubicBezTo>
                    <a:pt x="613" y="78"/>
                    <a:pt x="569" y="56"/>
                    <a:pt x="539" y="42"/>
                  </a:cubicBezTo>
                  <a:cubicBezTo>
                    <a:pt x="510" y="28"/>
                    <a:pt x="447" y="0"/>
                    <a:pt x="426" y="6"/>
                  </a:cubicBezTo>
                  <a:cubicBezTo>
                    <a:pt x="405" y="11"/>
                    <a:pt x="344" y="17"/>
                    <a:pt x="330" y="32"/>
                  </a:cubicBezTo>
                  <a:cubicBezTo>
                    <a:pt x="315" y="47"/>
                    <a:pt x="285" y="67"/>
                    <a:pt x="246" y="68"/>
                  </a:cubicBezTo>
                  <a:cubicBezTo>
                    <a:pt x="207" y="70"/>
                    <a:pt x="164" y="68"/>
                    <a:pt x="138" y="88"/>
                  </a:cubicBezTo>
                  <a:cubicBezTo>
                    <a:pt x="112" y="107"/>
                    <a:pt x="97" y="120"/>
                    <a:pt x="64" y="131"/>
                  </a:cubicBezTo>
                  <a:cubicBezTo>
                    <a:pt x="56" y="134"/>
                    <a:pt x="46" y="136"/>
                    <a:pt x="36" y="137"/>
                  </a:cubicBezTo>
                  <a:cubicBezTo>
                    <a:pt x="45" y="150"/>
                    <a:pt x="55" y="162"/>
                    <a:pt x="66" y="170"/>
                  </a:cubicBezTo>
                  <a:cubicBezTo>
                    <a:pt x="105" y="198"/>
                    <a:pt x="131" y="209"/>
                    <a:pt x="99" y="248"/>
                  </a:cubicBezTo>
                  <a:cubicBezTo>
                    <a:pt x="66" y="286"/>
                    <a:pt x="0" y="342"/>
                    <a:pt x="66" y="353"/>
                  </a:cubicBezTo>
                  <a:cubicBezTo>
                    <a:pt x="131" y="364"/>
                    <a:pt x="138" y="353"/>
                    <a:pt x="164" y="387"/>
                  </a:cubicBezTo>
                  <a:cubicBezTo>
                    <a:pt x="190" y="420"/>
                    <a:pt x="210" y="403"/>
                    <a:pt x="210" y="370"/>
                  </a:cubicBezTo>
                  <a:cubicBezTo>
                    <a:pt x="210" y="336"/>
                    <a:pt x="236" y="309"/>
                    <a:pt x="256" y="336"/>
                  </a:cubicBezTo>
                  <a:cubicBezTo>
                    <a:pt x="275" y="364"/>
                    <a:pt x="282" y="375"/>
                    <a:pt x="308" y="375"/>
                  </a:cubicBezTo>
                  <a:cubicBezTo>
                    <a:pt x="334" y="375"/>
                    <a:pt x="348" y="353"/>
                    <a:pt x="348" y="403"/>
                  </a:cubicBezTo>
                  <a:cubicBezTo>
                    <a:pt x="348" y="453"/>
                    <a:pt x="361" y="492"/>
                    <a:pt x="367" y="526"/>
                  </a:cubicBezTo>
                  <a:cubicBezTo>
                    <a:pt x="374" y="559"/>
                    <a:pt x="400" y="598"/>
                    <a:pt x="452" y="603"/>
                  </a:cubicBezTo>
                  <a:cubicBezTo>
                    <a:pt x="505" y="609"/>
                    <a:pt x="570" y="587"/>
                    <a:pt x="623" y="576"/>
                  </a:cubicBezTo>
                  <a:cubicBezTo>
                    <a:pt x="675" y="564"/>
                    <a:pt x="701" y="581"/>
                    <a:pt x="741" y="542"/>
                  </a:cubicBezTo>
                  <a:cubicBezTo>
                    <a:pt x="780" y="503"/>
                    <a:pt x="773" y="448"/>
                    <a:pt x="839" y="453"/>
                  </a:cubicBezTo>
                  <a:cubicBezTo>
                    <a:pt x="905" y="459"/>
                    <a:pt x="878" y="474"/>
                    <a:pt x="920" y="505"/>
                  </a:cubicBezTo>
                  <a:cubicBezTo>
                    <a:pt x="961" y="537"/>
                    <a:pt x="1007" y="546"/>
                    <a:pt x="1009" y="574"/>
                  </a:cubicBezTo>
                  <a:cubicBezTo>
                    <a:pt x="1012" y="602"/>
                    <a:pt x="963" y="620"/>
                    <a:pt x="981" y="648"/>
                  </a:cubicBezTo>
                  <a:cubicBezTo>
                    <a:pt x="998" y="676"/>
                    <a:pt x="983" y="705"/>
                    <a:pt x="970" y="724"/>
                  </a:cubicBezTo>
                  <a:cubicBezTo>
                    <a:pt x="957" y="742"/>
                    <a:pt x="933" y="789"/>
                    <a:pt x="937" y="831"/>
                  </a:cubicBezTo>
                  <a:cubicBezTo>
                    <a:pt x="942" y="874"/>
                    <a:pt x="931" y="920"/>
                    <a:pt x="955" y="948"/>
                  </a:cubicBezTo>
                  <a:cubicBezTo>
                    <a:pt x="979" y="976"/>
                    <a:pt x="990" y="1050"/>
                    <a:pt x="961" y="1069"/>
                  </a:cubicBezTo>
                  <a:cubicBezTo>
                    <a:pt x="933" y="1087"/>
                    <a:pt x="911" y="1094"/>
                    <a:pt x="911" y="1119"/>
                  </a:cubicBezTo>
                  <a:cubicBezTo>
                    <a:pt x="911" y="1143"/>
                    <a:pt x="891" y="1174"/>
                    <a:pt x="896" y="1204"/>
                  </a:cubicBezTo>
                  <a:cubicBezTo>
                    <a:pt x="900" y="1233"/>
                    <a:pt x="896" y="1269"/>
                    <a:pt x="911" y="1289"/>
                  </a:cubicBezTo>
                  <a:cubicBezTo>
                    <a:pt x="926" y="1309"/>
                    <a:pt x="933" y="1367"/>
                    <a:pt x="911" y="1356"/>
                  </a:cubicBezTo>
                  <a:cubicBezTo>
                    <a:pt x="889" y="1345"/>
                    <a:pt x="867" y="1335"/>
                    <a:pt x="861" y="1309"/>
                  </a:cubicBezTo>
                  <a:cubicBezTo>
                    <a:pt x="854" y="1283"/>
                    <a:pt x="861" y="1239"/>
                    <a:pt x="835" y="1269"/>
                  </a:cubicBezTo>
                  <a:cubicBezTo>
                    <a:pt x="808" y="1298"/>
                    <a:pt x="806" y="1326"/>
                    <a:pt x="771" y="1365"/>
                  </a:cubicBezTo>
                  <a:cubicBezTo>
                    <a:pt x="736" y="1404"/>
                    <a:pt x="686" y="1452"/>
                    <a:pt x="666" y="1484"/>
                  </a:cubicBezTo>
                  <a:cubicBezTo>
                    <a:pt x="647" y="1515"/>
                    <a:pt x="629" y="1545"/>
                    <a:pt x="605" y="1563"/>
                  </a:cubicBezTo>
                  <a:cubicBezTo>
                    <a:pt x="581" y="1582"/>
                    <a:pt x="562" y="1624"/>
                    <a:pt x="579" y="1645"/>
                  </a:cubicBezTo>
                  <a:cubicBezTo>
                    <a:pt x="597" y="1665"/>
                    <a:pt x="640" y="1684"/>
                    <a:pt x="658" y="1699"/>
                  </a:cubicBezTo>
                  <a:cubicBezTo>
                    <a:pt x="675" y="1713"/>
                    <a:pt x="673" y="1721"/>
                    <a:pt x="721" y="1730"/>
                  </a:cubicBezTo>
                  <a:cubicBezTo>
                    <a:pt x="769" y="1739"/>
                    <a:pt x="776" y="1750"/>
                    <a:pt x="806" y="1732"/>
                  </a:cubicBezTo>
                  <a:cubicBezTo>
                    <a:pt x="837" y="1713"/>
                    <a:pt x="843" y="1712"/>
                    <a:pt x="843" y="1728"/>
                  </a:cubicBezTo>
                  <a:cubicBezTo>
                    <a:pt x="843" y="1745"/>
                    <a:pt x="835" y="1767"/>
                    <a:pt x="813" y="1775"/>
                  </a:cubicBezTo>
                  <a:cubicBezTo>
                    <a:pt x="791" y="1782"/>
                    <a:pt x="736" y="1776"/>
                    <a:pt x="730" y="1799"/>
                  </a:cubicBezTo>
                  <a:cubicBezTo>
                    <a:pt x="723" y="1821"/>
                    <a:pt x="712" y="1849"/>
                    <a:pt x="728" y="1864"/>
                  </a:cubicBezTo>
                  <a:cubicBezTo>
                    <a:pt x="739" y="1875"/>
                    <a:pt x="763" y="1878"/>
                    <a:pt x="766" y="1889"/>
                  </a:cubicBezTo>
                  <a:cubicBezTo>
                    <a:pt x="776" y="1887"/>
                    <a:pt x="789" y="1883"/>
                    <a:pt x="806" y="1879"/>
                  </a:cubicBezTo>
                  <a:cubicBezTo>
                    <a:pt x="852" y="1868"/>
                    <a:pt x="849" y="1854"/>
                    <a:pt x="878" y="1854"/>
                  </a:cubicBezTo>
                  <a:cubicBezTo>
                    <a:pt x="908" y="1854"/>
                    <a:pt x="918" y="1838"/>
                    <a:pt x="934" y="1865"/>
                  </a:cubicBezTo>
                  <a:cubicBezTo>
                    <a:pt x="950" y="1893"/>
                    <a:pt x="937" y="1932"/>
                    <a:pt x="970" y="1949"/>
                  </a:cubicBezTo>
                  <a:cubicBezTo>
                    <a:pt x="1003" y="1965"/>
                    <a:pt x="1000" y="1979"/>
                    <a:pt x="1039" y="2007"/>
                  </a:cubicBezTo>
                  <a:cubicBezTo>
                    <a:pt x="1078" y="2035"/>
                    <a:pt x="1085" y="2041"/>
                    <a:pt x="1114" y="2027"/>
                  </a:cubicBezTo>
                  <a:cubicBezTo>
                    <a:pt x="1144" y="2013"/>
                    <a:pt x="1144" y="1988"/>
                    <a:pt x="1176" y="1999"/>
                  </a:cubicBezTo>
                  <a:cubicBezTo>
                    <a:pt x="1209" y="2010"/>
                    <a:pt x="1212" y="2021"/>
                    <a:pt x="1242" y="2004"/>
                  </a:cubicBezTo>
                  <a:cubicBezTo>
                    <a:pt x="1271" y="1988"/>
                    <a:pt x="1304" y="1952"/>
                    <a:pt x="1330" y="1982"/>
                  </a:cubicBezTo>
                  <a:cubicBezTo>
                    <a:pt x="1357" y="2013"/>
                    <a:pt x="1334" y="2021"/>
                    <a:pt x="1383" y="2024"/>
                  </a:cubicBezTo>
                  <a:cubicBezTo>
                    <a:pt x="1432" y="2027"/>
                    <a:pt x="1435" y="2038"/>
                    <a:pt x="1455" y="2018"/>
                  </a:cubicBezTo>
                  <a:cubicBezTo>
                    <a:pt x="1475" y="1999"/>
                    <a:pt x="1475" y="1985"/>
                    <a:pt x="1520" y="1990"/>
                  </a:cubicBezTo>
                  <a:cubicBezTo>
                    <a:pt x="1566" y="1996"/>
                    <a:pt x="1609" y="2013"/>
                    <a:pt x="1625" y="2027"/>
                  </a:cubicBezTo>
                  <a:cubicBezTo>
                    <a:pt x="1642" y="2041"/>
                    <a:pt x="1632" y="2054"/>
                    <a:pt x="1619" y="2077"/>
                  </a:cubicBezTo>
                  <a:cubicBezTo>
                    <a:pt x="1606" y="2099"/>
                    <a:pt x="1619" y="2116"/>
                    <a:pt x="1651" y="2118"/>
                  </a:cubicBezTo>
                  <a:cubicBezTo>
                    <a:pt x="1684" y="2121"/>
                    <a:pt x="1737" y="2077"/>
                    <a:pt x="1746" y="2107"/>
                  </a:cubicBezTo>
                  <a:cubicBezTo>
                    <a:pt x="1756" y="2138"/>
                    <a:pt x="1766" y="2166"/>
                    <a:pt x="1796" y="2188"/>
                  </a:cubicBezTo>
                  <a:cubicBezTo>
                    <a:pt x="1825" y="2210"/>
                    <a:pt x="1851" y="2210"/>
                    <a:pt x="1868" y="2210"/>
                  </a:cubicBezTo>
                  <a:cubicBezTo>
                    <a:pt x="1884" y="2210"/>
                    <a:pt x="1907" y="2199"/>
                    <a:pt x="1891" y="2180"/>
                  </a:cubicBezTo>
                  <a:cubicBezTo>
                    <a:pt x="1874" y="2160"/>
                    <a:pt x="1851" y="2149"/>
                    <a:pt x="1855" y="2118"/>
                  </a:cubicBezTo>
                  <a:cubicBezTo>
                    <a:pt x="1858" y="2088"/>
                    <a:pt x="1874" y="2068"/>
                    <a:pt x="1914" y="2071"/>
                  </a:cubicBezTo>
                  <a:cubicBezTo>
                    <a:pt x="1953" y="2074"/>
                    <a:pt x="1943" y="2082"/>
                    <a:pt x="1943" y="2107"/>
                  </a:cubicBezTo>
                  <a:cubicBezTo>
                    <a:pt x="1943" y="2132"/>
                    <a:pt x="1923" y="2149"/>
                    <a:pt x="1946" y="2166"/>
                  </a:cubicBezTo>
                  <a:cubicBezTo>
                    <a:pt x="1969" y="2182"/>
                    <a:pt x="1976" y="2185"/>
                    <a:pt x="1976" y="2205"/>
                  </a:cubicBezTo>
                  <a:cubicBezTo>
                    <a:pt x="1976" y="2224"/>
                    <a:pt x="2041" y="2221"/>
                    <a:pt x="2054" y="2252"/>
                  </a:cubicBezTo>
                  <a:cubicBezTo>
                    <a:pt x="2068" y="2282"/>
                    <a:pt x="2081" y="2299"/>
                    <a:pt x="2110" y="2296"/>
                  </a:cubicBezTo>
                  <a:cubicBezTo>
                    <a:pt x="2140" y="2293"/>
                    <a:pt x="2159" y="2288"/>
                    <a:pt x="2156" y="2255"/>
                  </a:cubicBezTo>
                  <a:cubicBezTo>
                    <a:pt x="2153" y="2221"/>
                    <a:pt x="2136" y="2207"/>
                    <a:pt x="2169" y="2199"/>
                  </a:cubicBezTo>
                  <a:cubicBezTo>
                    <a:pt x="2202" y="2191"/>
                    <a:pt x="2228" y="2196"/>
                    <a:pt x="2241" y="2168"/>
                  </a:cubicBezTo>
                  <a:cubicBezTo>
                    <a:pt x="2254" y="2141"/>
                    <a:pt x="2274" y="2110"/>
                    <a:pt x="2284" y="2138"/>
                  </a:cubicBezTo>
                  <a:cubicBezTo>
                    <a:pt x="2294" y="2166"/>
                    <a:pt x="2297" y="2177"/>
                    <a:pt x="2330" y="2152"/>
                  </a:cubicBezTo>
                  <a:cubicBezTo>
                    <a:pt x="2362" y="2127"/>
                    <a:pt x="2336" y="2096"/>
                    <a:pt x="2376" y="2152"/>
                  </a:cubicBezTo>
                  <a:cubicBezTo>
                    <a:pt x="2415" y="2207"/>
                    <a:pt x="2395" y="2202"/>
                    <a:pt x="2431" y="2205"/>
                  </a:cubicBezTo>
                  <a:cubicBezTo>
                    <a:pt x="2460" y="2207"/>
                    <a:pt x="2517" y="2214"/>
                    <a:pt x="2587" y="2205"/>
                  </a:cubicBezTo>
                  <a:cubicBezTo>
                    <a:pt x="2577" y="2174"/>
                    <a:pt x="2552" y="2158"/>
                    <a:pt x="2552" y="2128"/>
                  </a:cubicBezTo>
                  <a:cubicBezTo>
                    <a:pt x="2552" y="2095"/>
                    <a:pt x="2539" y="2018"/>
                    <a:pt x="2507" y="1988"/>
                  </a:cubicBezTo>
                  <a:cubicBezTo>
                    <a:pt x="2474" y="1957"/>
                    <a:pt x="2457" y="1927"/>
                    <a:pt x="2438" y="1908"/>
                  </a:cubicBezTo>
                  <a:cubicBezTo>
                    <a:pt x="2418" y="1890"/>
                    <a:pt x="2405" y="1863"/>
                    <a:pt x="2436" y="1854"/>
                  </a:cubicBezTo>
                  <a:cubicBezTo>
                    <a:pt x="2467" y="1846"/>
                    <a:pt x="2510" y="1835"/>
                    <a:pt x="2515" y="1808"/>
                  </a:cubicBezTo>
                  <a:cubicBezTo>
                    <a:pt x="2520" y="1782"/>
                    <a:pt x="2533" y="1715"/>
                    <a:pt x="2559" y="1718"/>
                  </a:cubicBezTo>
                  <a:cubicBezTo>
                    <a:pt x="2585" y="1721"/>
                    <a:pt x="2621" y="1736"/>
                    <a:pt x="2661" y="1735"/>
                  </a:cubicBezTo>
                  <a:cubicBezTo>
                    <a:pt x="2700" y="1733"/>
                    <a:pt x="2718" y="1738"/>
                    <a:pt x="2733" y="1728"/>
                  </a:cubicBezTo>
                  <a:cubicBezTo>
                    <a:pt x="2747" y="1718"/>
                    <a:pt x="2751" y="1722"/>
                    <a:pt x="2760" y="1726"/>
                  </a:cubicBezTo>
                  <a:cubicBezTo>
                    <a:pt x="2770" y="1731"/>
                    <a:pt x="2806" y="1735"/>
                    <a:pt x="2810" y="1722"/>
                  </a:cubicBezTo>
                  <a:cubicBezTo>
                    <a:pt x="2813" y="1710"/>
                    <a:pt x="2811" y="1672"/>
                    <a:pt x="2800" y="1657"/>
                  </a:cubicBezTo>
                  <a:cubicBezTo>
                    <a:pt x="2788" y="1642"/>
                    <a:pt x="2775" y="1617"/>
                    <a:pt x="2795" y="1603"/>
                  </a:cubicBezTo>
                  <a:cubicBezTo>
                    <a:pt x="2815" y="1589"/>
                    <a:pt x="2847" y="1560"/>
                    <a:pt x="2831" y="1542"/>
                  </a:cubicBezTo>
                  <a:cubicBezTo>
                    <a:pt x="2815" y="1523"/>
                    <a:pt x="2805" y="1512"/>
                    <a:pt x="2824" y="1501"/>
                  </a:cubicBezTo>
                  <a:cubicBezTo>
                    <a:pt x="2844" y="1490"/>
                    <a:pt x="2857" y="1482"/>
                    <a:pt x="2851" y="1465"/>
                  </a:cubicBezTo>
                  <a:cubicBezTo>
                    <a:pt x="2844" y="1448"/>
                    <a:pt x="2813" y="1430"/>
                    <a:pt x="2839" y="1415"/>
                  </a:cubicBezTo>
                  <a:cubicBezTo>
                    <a:pt x="2865" y="1400"/>
                    <a:pt x="2877" y="1380"/>
                    <a:pt x="2857" y="1357"/>
                  </a:cubicBezTo>
                  <a:cubicBezTo>
                    <a:pt x="2837" y="1333"/>
                    <a:pt x="2811" y="1326"/>
                    <a:pt x="2836" y="1308"/>
                  </a:cubicBezTo>
                  <a:cubicBezTo>
                    <a:pt x="2860" y="1290"/>
                    <a:pt x="2851" y="1266"/>
                    <a:pt x="2836" y="1247"/>
                  </a:cubicBezTo>
                  <a:cubicBezTo>
                    <a:pt x="2821" y="1227"/>
                    <a:pt x="2826" y="1211"/>
                    <a:pt x="2834" y="1193"/>
                  </a:cubicBezTo>
                  <a:cubicBezTo>
                    <a:pt x="2842" y="1175"/>
                    <a:pt x="2859" y="1163"/>
                    <a:pt x="2841" y="1148"/>
                  </a:cubicBezTo>
                  <a:cubicBezTo>
                    <a:pt x="2823" y="1133"/>
                    <a:pt x="2810" y="1104"/>
                    <a:pt x="2828" y="1088"/>
                  </a:cubicBezTo>
                  <a:cubicBezTo>
                    <a:pt x="2846" y="1073"/>
                    <a:pt x="2854" y="1065"/>
                    <a:pt x="2870" y="1063"/>
                  </a:cubicBezTo>
                  <a:cubicBezTo>
                    <a:pt x="2887" y="1062"/>
                    <a:pt x="2901" y="1036"/>
                    <a:pt x="2901" y="1013"/>
                  </a:cubicBezTo>
                  <a:cubicBezTo>
                    <a:pt x="2901" y="991"/>
                    <a:pt x="2900" y="977"/>
                    <a:pt x="2867" y="958"/>
                  </a:cubicBezTo>
                  <a:close/>
                </a:path>
              </a:pathLst>
            </a:custGeom>
            <a:grpFill/>
            <a:ln w="0" cap="rnd">
              <a:solidFill>
                <a:sysClr val="window" lastClr="FFFFFF"/>
              </a:solidFill>
              <a:prstDash val="solid"/>
              <a:round/>
            </a:ln>
          </p:spPr>
          <p:txBody>
            <a:bodyPr lIns="101600" tIns="50800" rIns="101600" bIns="5080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楷体_GB2312" panose="02010609030101010101" pitchFamily="49" charset="-122"/>
                <a:ea typeface="楷体_GB2312" panose="02010609030101010101" pitchFamily="49" charset="-122"/>
              </a:endParaRPr>
            </a:p>
          </p:txBody>
        </p:sp>
        <p:sp>
          <p:nvSpPr>
            <p:cNvPr id="13" name="Freeform 10">
              <a:extLst>
                <a:ext uri="{FF2B5EF4-FFF2-40B4-BE49-F238E27FC236}">
                  <a16:creationId xmlns:a16="http://schemas.microsoft.com/office/drawing/2014/main" id="{45D59F88-70A2-4F8C-88E9-8D30FB510D65}"/>
                </a:ext>
              </a:extLst>
            </p:cNvPr>
            <p:cNvSpPr/>
            <p:nvPr/>
          </p:nvSpPr>
          <p:spPr bwMode="auto">
            <a:xfrm>
              <a:off x="4491" y="1174"/>
              <a:ext cx="677" cy="606"/>
            </a:xfrm>
            <a:custGeom>
              <a:avLst/>
              <a:gdLst>
                <a:gd name="T0" fmla="*/ 1410 w 1462"/>
                <a:gd name="T1" fmla="*/ 456 h 1310"/>
                <a:gd name="T2" fmla="*/ 1321 w 1462"/>
                <a:gd name="T3" fmla="*/ 328 h 1310"/>
                <a:gd name="T4" fmla="*/ 1288 w 1462"/>
                <a:gd name="T5" fmla="*/ 242 h 1310"/>
                <a:gd name="T6" fmla="*/ 1187 w 1462"/>
                <a:gd name="T7" fmla="*/ 148 h 1310"/>
                <a:gd name="T8" fmla="*/ 1125 w 1462"/>
                <a:gd name="T9" fmla="*/ 78 h 1310"/>
                <a:gd name="T10" fmla="*/ 1056 w 1462"/>
                <a:gd name="T11" fmla="*/ 117 h 1310"/>
                <a:gd name="T12" fmla="*/ 1013 w 1462"/>
                <a:gd name="T13" fmla="*/ 61 h 1310"/>
                <a:gd name="T14" fmla="*/ 935 w 1462"/>
                <a:gd name="T15" fmla="*/ 31 h 1310"/>
                <a:gd name="T16" fmla="*/ 895 w 1462"/>
                <a:gd name="T17" fmla="*/ 22 h 1310"/>
                <a:gd name="T18" fmla="*/ 886 w 1462"/>
                <a:gd name="T19" fmla="*/ 47 h 1310"/>
                <a:gd name="T20" fmla="*/ 891 w 1462"/>
                <a:gd name="T21" fmla="*/ 57 h 1310"/>
                <a:gd name="T22" fmla="*/ 873 w 1462"/>
                <a:gd name="T23" fmla="*/ 127 h 1310"/>
                <a:gd name="T24" fmla="*/ 817 w 1462"/>
                <a:gd name="T25" fmla="*/ 172 h 1310"/>
                <a:gd name="T26" fmla="*/ 775 w 1462"/>
                <a:gd name="T27" fmla="*/ 227 h 1310"/>
                <a:gd name="T28" fmla="*/ 718 w 1462"/>
                <a:gd name="T29" fmla="*/ 236 h 1310"/>
                <a:gd name="T30" fmla="*/ 668 w 1462"/>
                <a:gd name="T31" fmla="*/ 227 h 1310"/>
                <a:gd name="T32" fmla="*/ 640 w 1462"/>
                <a:gd name="T33" fmla="*/ 327 h 1310"/>
                <a:gd name="T34" fmla="*/ 557 w 1462"/>
                <a:gd name="T35" fmla="*/ 316 h 1310"/>
                <a:gd name="T36" fmla="*/ 493 w 1462"/>
                <a:gd name="T37" fmla="*/ 338 h 1310"/>
                <a:gd name="T38" fmla="*/ 454 w 1462"/>
                <a:gd name="T39" fmla="*/ 355 h 1310"/>
                <a:gd name="T40" fmla="*/ 413 w 1462"/>
                <a:gd name="T41" fmla="*/ 414 h 1310"/>
                <a:gd name="T42" fmla="*/ 356 w 1462"/>
                <a:gd name="T43" fmla="*/ 444 h 1310"/>
                <a:gd name="T44" fmla="*/ 290 w 1462"/>
                <a:gd name="T45" fmla="*/ 520 h 1310"/>
                <a:gd name="T46" fmla="*/ 233 w 1462"/>
                <a:gd name="T47" fmla="*/ 583 h 1310"/>
                <a:gd name="T48" fmla="*/ 179 w 1462"/>
                <a:gd name="T49" fmla="*/ 505 h 1310"/>
                <a:gd name="T50" fmla="*/ 107 w 1462"/>
                <a:gd name="T51" fmla="*/ 461 h 1310"/>
                <a:gd name="T52" fmla="*/ 65 w 1462"/>
                <a:gd name="T53" fmla="*/ 468 h 1310"/>
                <a:gd name="T54" fmla="*/ 61 w 1462"/>
                <a:gd name="T55" fmla="*/ 516 h 1310"/>
                <a:gd name="T56" fmla="*/ 78 w 1462"/>
                <a:gd name="T57" fmla="*/ 555 h 1310"/>
                <a:gd name="T58" fmla="*/ 94 w 1462"/>
                <a:gd name="T59" fmla="*/ 633 h 1310"/>
                <a:gd name="T60" fmla="*/ 107 w 1462"/>
                <a:gd name="T61" fmla="*/ 705 h 1310"/>
                <a:gd name="T62" fmla="*/ 54 w 1462"/>
                <a:gd name="T63" fmla="*/ 791 h 1310"/>
                <a:gd name="T64" fmla="*/ 24 w 1462"/>
                <a:gd name="T65" fmla="*/ 854 h 1310"/>
                <a:gd name="T66" fmla="*/ 94 w 1462"/>
                <a:gd name="T67" fmla="*/ 894 h 1310"/>
                <a:gd name="T68" fmla="*/ 198 w 1462"/>
                <a:gd name="T69" fmla="*/ 930 h 1310"/>
                <a:gd name="T70" fmla="*/ 295 w 1462"/>
                <a:gd name="T71" fmla="*/ 1052 h 1310"/>
                <a:gd name="T72" fmla="*/ 415 w 1462"/>
                <a:gd name="T73" fmla="*/ 928 h 1310"/>
                <a:gd name="T74" fmla="*/ 550 w 1462"/>
                <a:gd name="T75" fmla="*/ 757 h 1310"/>
                <a:gd name="T76" fmla="*/ 716 w 1462"/>
                <a:gd name="T77" fmla="*/ 791 h 1310"/>
                <a:gd name="T78" fmla="*/ 764 w 1462"/>
                <a:gd name="T79" fmla="*/ 872 h 1310"/>
                <a:gd name="T80" fmla="*/ 672 w 1462"/>
                <a:gd name="T81" fmla="*/ 991 h 1310"/>
                <a:gd name="T82" fmla="*/ 633 w 1462"/>
                <a:gd name="T83" fmla="*/ 1091 h 1310"/>
                <a:gd name="T84" fmla="*/ 699 w 1462"/>
                <a:gd name="T85" fmla="*/ 1139 h 1310"/>
                <a:gd name="T86" fmla="*/ 725 w 1462"/>
                <a:gd name="T87" fmla="*/ 1161 h 1310"/>
                <a:gd name="T88" fmla="*/ 664 w 1462"/>
                <a:gd name="T89" fmla="*/ 1228 h 1310"/>
                <a:gd name="T90" fmla="*/ 620 w 1462"/>
                <a:gd name="T91" fmla="*/ 1284 h 1310"/>
                <a:gd name="T92" fmla="*/ 712 w 1462"/>
                <a:gd name="T93" fmla="*/ 1269 h 1310"/>
                <a:gd name="T94" fmla="*/ 830 w 1462"/>
                <a:gd name="T95" fmla="*/ 1161 h 1310"/>
                <a:gd name="T96" fmla="*/ 956 w 1462"/>
                <a:gd name="T97" fmla="*/ 1028 h 1310"/>
                <a:gd name="T98" fmla="*/ 1061 w 1462"/>
                <a:gd name="T99" fmla="*/ 965 h 1310"/>
                <a:gd name="T100" fmla="*/ 1170 w 1462"/>
                <a:gd name="T101" fmla="*/ 920 h 1310"/>
                <a:gd name="T102" fmla="*/ 1239 w 1462"/>
                <a:gd name="T103" fmla="*/ 884 h 1310"/>
                <a:gd name="T104" fmla="*/ 1262 w 1462"/>
                <a:gd name="T105" fmla="*/ 802 h 1310"/>
                <a:gd name="T106" fmla="*/ 1411 w 1462"/>
                <a:gd name="T107" fmla="*/ 657 h 1310"/>
                <a:gd name="T108" fmla="*/ 1460 w 1462"/>
                <a:gd name="T109" fmla="*/ 630 h 1310"/>
                <a:gd name="T110" fmla="*/ 1462 w 1462"/>
                <a:gd name="T111" fmla="*/ 528 h 1310"/>
                <a:gd name="T112" fmla="*/ 1410 w 1462"/>
                <a:gd name="T113" fmla="*/ 456 h 1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462" h="1310">
                  <a:moveTo>
                    <a:pt x="1410" y="456"/>
                  </a:moveTo>
                  <a:cubicBezTo>
                    <a:pt x="1374" y="428"/>
                    <a:pt x="1321" y="384"/>
                    <a:pt x="1321" y="328"/>
                  </a:cubicBezTo>
                  <a:cubicBezTo>
                    <a:pt x="1321" y="273"/>
                    <a:pt x="1324" y="275"/>
                    <a:pt x="1288" y="242"/>
                  </a:cubicBezTo>
                  <a:cubicBezTo>
                    <a:pt x="1252" y="209"/>
                    <a:pt x="1213" y="195"/>
                    <a:pt x="1187" y="148"/>
                  </a:cubicBezTo>
                  <a:cubicBezTo>
                    <a:pt x="1161" y="100"/>
                    <a:pt x="1144" y="78"/>
                    <a:pt x="1125" y="78"/>
                  </a:cubicBezTo>
                  <a:cubicBezTo>
                    <a:pt x="1105" y="78"/>
                    <a:pt x="1098" y="173"/>
                    <a:pt x="1056" y="117"/>
                  </a:cubicBezTo>
                  <a:cubicBezTo>
                    <a:pt x="1013" y="61"/>
                    <a:pt x="1056" y="67"/>
                    <a:pt x="1013" y="61"/>
                  </a:cubicBezTo>
                  <a:cubicBezTo>
                    <a:pt x="971" y="56"/>
                    <a:pt x="957" y="47"/>
                    <a:pt x="935" y="31"/>
                  </a:cubicBezTo>
                  <a:cubicBezTo>
                    <a:pt x="912" y="14"/>
                    <a:pt x="908" y="0"/>
                    <a:pt x="895" y="22"/>
                  </a:cubicBezTo>
                  <a:cubicBezTo>
                    <a:pt x="890" y="31"/>
                    <a:pt x="888" y="40"/>
                    <a:pt x="886" y="47"/>
                  </a:cubicBezTo>
                  <a:cubicBezTo>
                    <a:pt x="888" y="49"/>
                    <a:pt x="890" y="52"/>
                    <a:pt x="891" y="57"/>
                  </a:cubicBezTo>
                  <a:cubicBezTo>
                    <a:pt x="895" y="81"/>
                    <a:pt x="908" y="105"/>
                    <a:pt x="873" y="127"/>
                  </a:cubicBezTo>
                  <a:cubicBezTo>
                    <a:pt x="838" y="149"/>
                    <a:pt x="817" y="140"/>
                    <a:pt x="817" y="172"/>
                  </a:cubicBezTo>
                  <a:cubicBezTo>
                    <a:pt x="817" y="203"/>
                    <a:pt x="797" y="222"/>
                    <a:pt x="775" y="227"/>
                  </a:cubicBezTo>
                  <a:cubicBezTo>
                    <a:pt x="753" y="233"/>
                    <a:pt x="734" y="246"/>
                    <a:pt x="718" y="236"/>
                  </a:cubicBezTo>
                  <a:cubicBezTo>
                    <a:pt x="703" y="227"/>
                    <a:pt x="675" y="211"/>
                    <a:pt x="668" y="227"/>
                  </a:cubicBezTo>
                  <a:cubicBezTo>
                    <a:pt x="662" y="244"/>
                    <a:pt x="681" y="331"/>
                    <a:pt x="640" y="327"/>
                  </a:cubicBezTo>
                  <a:cubicBezTo>
                    <a:pt x="598" y="324"/>
                    <a:pt x="576" y="285"/>
                    <a:pt x="557" y="316"/>
                  </a:cubicBezTo>
                  <a:cubicBezTo>
                    <a:pt x="537" y="348"/>
                    <a:pt x="513" y="338"/>
                    <a:pt x="493" y="338"/>
                  </a:cubicBezTo>
                  <a:cubicBezTo>
                    <a:pt x="474" y="338"/>
                    <a:pt x="458" y="331"/>
                    <a:pt x="454" y="355"/>
                  </a:cubicBezTo>
                  <a:cubicBezTo>
                    <a:pt x="450" y="379"/>
                    <a:pt x="441" y="401"/>
                    <a:pt x="413" y="414"/>
                  </a:cubicBezTo>
                  <a:cubicBezTo>
                    <a:pt x="384" y="427"/>
                    <a:pt x="373" y="424"/>
                    <a:pt x="356" y="444"/>
                  </a:cubicBezTo>
                  <a:cubicBezTo>
                    <a:pt x="338" y="464"/>
                    <a:pt x="297" y="494"/>
                    <a:pt x="290" y="520"/>
                  </a:cubicBezTo>
                  <a:cubicBezTo>
                    <a:pt x="284" y="546"/>
                    <a:pt x="260" y="620"/>
                    <a:pt x="233" y="583"/>
                  </a:cubicBezTo>
                  <a:cubicBezTo>
                    <a:pt x="207" y="546"/>
                    <a:pt x="209" y="535"/>
                    <a:pt x="179" y="505"/>
                  </a:cubicBezTo>
                  <a:cubicBezTo>
                    <a:pt x="148" y="476"/>
                    <a:pt x="124" y="487"/>
                    <a:pt x="107" y="461"/>
                  </a:cubicBezTo>
                  <a:cubicBezTo>
                    <a:pt x="89" y="435"/>
                    <a:pt x="72" y="453"/>
                    <a:pt x="65" y="468"/>
                  </a:cubicBezTo>
                  <a:cubicBezTo>
                    <a:pt x="59" y="483"/>
                    <a:pt x="35" y="503"/>
                    <a:pt x="61" y="516"/>
                  </a:cubicBezTo>
                  <a:cubicBezTo>
                    <a:pt x="87" y="529"/>
                    <a:pt x="78" y="539"/>
                    <a:pt x="78" y="555"/>
                  </a:cubicBezTo>
                  <a:cubicBezTo>
                    <a:pt x="78" y="572"/>
                    <a:pt x="70" y="600"/>
                    <a:pt x="94" y="633"/>
                  </a:cubicBezTo>
                  <a:cubicBezTo>
                    <a:pt x="118" y="666"/>
                    <a:pt x="129" y="681"/>
                    <a:pt x="107" y="705"/>
                  </a:cubicBezTo>
                  <a:cubicBezTo>
                    <a:pt x="85" y="729"/>
                    <a:pt x="59" y="763"/>
                    <a:pt x="54" y="791"/>
                  </a:cubicBezTo>
                  <a:cubicBezTo>
                    <a:pt x="50" y="818"/>
                    <a:pt x="0" y="818"/>
                    <a:pt x="24" y="854"/>
                  </a:cubicBezTo>
                  <a:cubicBezTo>
                    <a:pt x="48" y="889"/>
                    <a:pt x="63" y="891"/>
                    <a:pt x="94" y="894"/>
                  </a:cubicBezTo>
                  <a:cubicBezTo>
                    <a:pt x="124" y="898"/>
                    <a:pt x="190" y="907"/>
                    <a:pt x="198" y="930"/>
                  </a:cubicBezTo>
                  <a:cubicBezTo>
                    <a:pt x="206" y="949"/>
                    <a:pt x="264" y="1009"/>
                    <a:pt x="295" y="1052"/>
                  </a:cubicBezTo>
                  <a:cubicBezTo>
                    <a:pt x="330" y="1027"/>
                    <a:pt x="369" y="991"/>
                    <a:pt x="415" y="928"/>
                  </a:cubicBezTo>
                  <a:cubicBezTo>
                    <a:pt x="485" y="831"/>
                    <a:pt x="445" y="754"/>
                    <a:pt x="550" y="757"/>
                  </a:cubicBezTo>
                  <a:cubicBezTo>
                    <a:pt x="655" y="761"/>
                    <a:pt x="694" y="761"/>
                    <a:pt x="716" y="791"/>
                  </a:cubicBezTo>
                  <a:cubicBezTo>
                    <a:pt x="738" y="820"/>
                    <a:pt x="808" y="817"/>
                    <a:pt x="764" y="872"/>
                  </a:cubicBezTo>
                  <a:cubicBezTo>
                    <a:pt x="720" y="928"/>
                    <a:pt x="694" y="972"/>
                    <a:pt x="672" y="991"/>
                  </a:cubicBezTo>
                  <a:cubicBezTo>
                    <a:pt x="651" y="1009"/>
                    <a:pt x="594" y="1065"/>
                    <a:pt x="633" y="1091"/>
                  </a:cubicBezTo>
                  <a:cubicBezTo>
                    <a:pt x="672" y="1117"/>
                    <a:pt x="655" y="1135"/>
                    <a:pt x="699" y="1139"/>
                  </a:cubicBezTo>
                  <a:cubicBezTo>
                    <a:pt x="742" y="1143"/>
                    <a:pt x="738" y="1117"/>
                    <a:pt x="725" y="1161"/>
                  </a:cubicBezTo>
                  <a:cubicBezTo>
                    <a:pt x="712" y="1206"/>
                    <a:pt x="720" y="1213"/>
                    <a:pt x="664" y="1228"/>
                  </a:cubicBezTo>
                  <a:cubicBezTo>
                    <a:pt x="607" y="1243"/>
                    <a:pt x="616" y="1258"/>
                    <a:pt x="620" y="1284"/>
                  </a:cubicBezTo>
                  <a:cubicBezTo>
                    <a:pt x="624" y="1310"/>
                    <a:pt x="668" y="1295"/>
                    <a:pt x="712" y="1269"/>
                  </a:cubicBezTo>
                  <a:cubicBezTo>
                    <a:pt x="755" y="1243"/>
                    <a:pt x="803" y="1206"/>
                    <a:pt x="830" y="1161"/>
                  </a:cubicBezTo>
                  <a:cubicBezTo>
                    <a:pt x="856" y="1117"/>
                    <a:pt x="895" y="1057"/>
                    <a:pt x="956" y="1028"/>
                  </a:cubicBezTo>
                  <a:cubicBezTo>
                    <a:pt x="1018" y="998"/>
                    <a:pt x="1009" y="987"/>
                    <a:pt x="1061" y="965"/>
                  </a:cubicBezTo>
                  <a:cubicBezTo>
                    <a:pt x="1114" y="943"/>
                    <a:pt x="1127" y="935"/>
                    <a:pt x="1170" y="920"/>
                  </a:cubicBezTo>
                  <a:cubicBezTo>
                    <a:pt x="1202" y="909"/>
                    <a:pt x="1216" y="885"/>
                    <a:pt x="1239" y="884"/>
                  </a:cubicBezTo>
                  <a:cubicBezTo>
                    <a:pt x="1240" y="852"/>
                    <a:pt x="1245" y="812"/>
                    <a:pt x="1262" y="802"/>
                  </a:cubicBezTo>
                  <a:cubicBezTo>
                    <a:pt x="1293" y="783"/>
                    <a:pt x="1358" y="683"/>
                    <a:pt x="1411" y="657"/>
                  </a:cubicBezTo>
                  <a:cubicBezTo>
                    <a:pt x="1425" y="650"/>
                    <a:pt x="1443" y="640"/>
                    <a:pt x="1460" y="630"/>
                  </a:cubicBezTo>
                  <a:cubicBezTo>
                    <a:pt x="1461" y="592"/>
                    <a:pt x="1462" y="543"/>
                    <a:pt x="1462" y="528"/>
                  </a:cubicBezTo>
                  <a:cubicBezTo>
                    <a:pt x="1462" y="503"/>
                    <a:pt x="1446" y="484"/>
                    <a:pt x="1410" y="456"/>
                  </a:cubicBezTo>
                  <a:close/>
                </a:path>
              </a:pathLst>
            </a:custGeom>
            <a:grpFill/>
            <a:ln w="0" cap="rnd">
              <a:solidFill>
                <a:sysClr val="window" lastClr="FFFFFF"/>
              </a:solidFill>
              <a:prstDash val="solid"/>
              <a:round/>
            </a:ln>
          </p:spPr>
          <p:txBody>
            <a:bodyPr lIns="101600" tIns="50800" rIns="101600" bIns="5080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楷体_GB2312" panose="02010609030101010101" pitchFamily="49" charset="-122"/>
                <a:ea typeface="楷体_GB2312" panose="02010609030101010101" pitchFamily="49" charset="-122"/>
              </a:endParaRPr>
            </a:p>
          </p:txBody>
        </p:sp>
        <p:sp>
          <p:nvSpPr>
            <p:cNvPr id="15" name="Freeform 11">
              <a:extLst>
                <a:ext uri="{FF2B5EF4-FFF2-40B4-BE49-F238E27FC236}">
                  <a16:creationId xmlns:a16="http://schemas.microsoft.com/office/drawing/2014/main" id="{48C6F413-C3EE-44CC-B23E-56B4DC3EF255}"/>
                </a:ext>
              </a:extLst>
            </p:cNvPr>
            <p:cNvSpPr/>
            <p:nvPr/>
          </p:nvSpPr>
          <p:spPr bwMode="auto">
            <a:xfrm>
              <a:off x="4637" y="856"/>
              <a:ext cx="985" cy="609"/>
            </a:xfrm>
            <a:custGeom>
              <a:avLst/>
              <a:gdLst>
                <a:gd name="T0" fmla="*/ 2111 w 2127"/>
                <a:gd name="T1" fmla="*/ 367 h 1316"/>
                <a:gd name="T2" fmla="*/ 1900 w 2127"/>
                <a:gd name="T3" fmla="*/ 314 h 1316"/>
                <a:gd name="T4" fmla="*/ 1808 w 2127"/>
                <a:gd name="T5" fmla="*/ 300 h 1316"/>
                <a:gd name="T6" fmla="*/ 1693 w 2127"/>
                <a:gd name="T7" fmla="*/ 361 h 1316"/>
                <a:gd name="T8" fmla="*/ 1634 w 2127"/>
                <a:gd name="T9" fmla="*/ 458 h 1316"/>
                <a:gd name="T10" fmla="*/ 1500 w 2127"/>
                <a:gd name="T11" fmla="*/ 367 h 1316"/>
                <a:gd name="T12" fmla="*/ 1467 w 2127"/>
                <a:gd name="T13" fmla="*/ 269 h 1316"/>
                <a:gd name="T14" fmla="*/ 1379 w 2127"/>
                <a:gd name="T15" fmla="*/ 280 h 1316"/>
                <a:gd name="T16" fmla="*/ 1392 w 2127"/>
                <a:gd name="T17" fmla="*/ 372 h 1316"/>
                <a:gd name="T18" fmla="*/ 1270 w 2127"/>
                <a:gd name="T19" fmla="*/ 269 h 1316"/>
                <a:gd name="T20" fmla="*/ 1143 w 2127"/>
                <a:gd name="T21" fmla="*/ 239 h 1316"/>
                <a:gd name="T22" fmla="*/ 1044 w 2127"/>
                <a:gd name="T23" fmla="*/ 152 h 1316"/>
                <a:gd name="T24" fmla="*/ 907 w 2127"/>
                <a:gd name="T25" fmla="*/ 186 h 1316"/>
                <a:gd name="T26" fmla="*/ 766 w 2127"/>
                <a:gd name="T27" fmla="*/ 166 h 1316"/>
                <a:gd name="T28" fmla="*/ 638 w 2127"/>
                <a:gd name="T29" fmla="*/ 189 h 1316"/>
                <a:gd name="T30" fmla="*/ 494 w 2127"/>
                <a:gd name="T31" fmla="*/ 111 h 1316"/>
                <a:gd name="T32" fmla="*/ 402 w 2127"/>
                <a:gd name="T33" fmla="*/ 16 h 1316"/>
                <a:gd name="T34" fmla="*/ 290 w 2127"/>
                <a:gd name="T35" fmla="*/ 51 h 1316"/>
                <a:gd name="T36" fmla="*/ 245 w 2127"/>
                <a:gd name="T37" fmla="*/ 114 h 1316"/>
                <a:gd name="T38" fmla="*/ 160 w 2127"/>
                <a:gd name="T39" fmla="*/ 157 h 1316"/>
                <a:gd name="T40" fmla="*/ 64 w 2127"/>
                <a:gd name="T41" fmla="*/ 146 h 1316"/>
                <a:gd name="T42" fmla="*/ 103 w 2127"/>
                <a:gd name="T43" fmla="*/ 239 h 1316"/>
                <a:gd name="T44" fmla="*/ 177 w 2127"/>
                <a:gd name="T45" fmla="*/ 316 h 1316"/>
                <a:gd name="T46" fmla="*/ 180 w 2127"/>
                <a:gd name="T47" fmla="*/ 478 h 1316"/>
                <a:gd name="T48" fmla="*/ 271 w 2127"/>
                <a:gd name="T49" fmla="*/ 569 h 1316"/>
                <a:gd name="T50" fmla="*/ 404 w 2127"/>
                <a:gd name="T51" fmla="*/ 493 h 1316"/>
                <a:gd name="T52" fmla="*/ 512 w 2127"/>
                <a:gd name="T53" fmla="*/ 637 h 1316"/>
                <a:gd name="T54" fmla="*/ 570 w 2127"/>
                <a:gd name="T55" fmla="*/ 733 h 1316"/>
                <a:gd name="T56" fmla="*/ 619 w 2127"/>
                <a:gd name="T57" fmla="*/ 717 h 1316"/>
                <a:gd name="T58" fmla="*/ 740 w 2127"/>
                <a:gd name="T59" fmla="*/ 803 h 1316"/>
                <a:gd name="T60" fmla="*/ 871 w 2127"/>
                <a:gd name="T61" fmla="*/ 834 h 1316"/>
                <a:gd name="T62" fmla="*/ 1005 w 2127"/>
                <a:gd name="T63" fmla="*/ 1014 h 1316"/>
                <a:gd name="T64" fmla="*/ 1146 w 2127"/>
                <a:gd name="T65" fmla="*/ 1214 h 1316"/>
                <a:gd name="T66" fmla="*/ 1243 w 2127"/>
                <a:gd name="T67" fmla="*/ 1228 h 1316"/>
                <a:gd name="T68" fmla="*/ 1339 w 2127"/>
                <a:gd name="T69" fmla="*/ 995 h 1316"/>
                <a:gd name="T70" fmla="*/ 1470 w 2127"/>
                <a:gd name="T71" fmla="*/ 1039 h 1316"/>
                <a:gd name="T72" fmla="*/ 1552 w 2127"/>
                <a:gd name="T73" fmla="*/ 1039 h 1316"/>
                <a:gd name="T74" fmla="*/ 1647 w 2127"/>
                <a:gd name="T75" fmla="*/ 1017 h 1316"/>
                <a:gd name="T76" fmla="*/ 1587 w 2127"/>
                <a:gd name="T77" fmla="*/ 911 h 1316"/>
                <a:gd name="T78" fmla="*/ 1693 w 2127"/>
                <a:gd name="T79" fmla="*/ 846 h 1316"/>
                <a:gd name="T80" fmla="*/ 1811 w 2127"/>
                <a:gd name="T81" fmla="*/ 714 h 1316"/>
                <a:gd name="T82" fmla="*/ 1862 w 2127"/>
                <a:gd name="T83" fmla="*/ 588 h 1316"/>
                <a:gd name="T84" fmla="*/ 1978 w 2127"/>
                <a:gd name="T85" fmla="*/ 596 h 1316"/>
                <a:gd name="T86" fmla="*/ 2127 w 2127"/>
                <a:gd name="T87" fmla="*/ 489 h 1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127" h="1316">
                  <a:moveTo>
                    <a:pt x="2114" y="376"/>
                  </a:moveTo>
                  <a:cubicBezTo>
                    <a:pt x="2113" y="373"/>
                    <a:pt x="2112" y="370"/>
                    <a:pt x="2111" y="367"/>
                  </a:cubicBezTo>
                  <a:cubicBezTo>
                    <a:pt x="2041" y="376"/>
                    <a:pt x="1984" y="369"/>
                    <a:pt x="1955" y="367"/>
                  </a:cubicBezTo>
                  <a:cubicBezTo>
                    <a:pt x="1919" y="364"/>
                    <a:pt x="1939" y="369"/>
                    <a:pt x="1900" y="314"/>
                  </a:cubicBezTo>
                  <a:cubicBezTo>
                    <a:pt x="1860" y="258"/>
                    <a:pt x="1886" y="289"/>
                    <a:pt x="1854" y="314"/>
                  </a:cubicBezTo>
                  <a:cubicBezTo>
                    <a:pt x="1821" y="339"/>
                    <a:pt x="1818" y="328"/>
                    <a:pt x="1808" y="300"/>
                  </a:cubicBezTo>
                  <a:cubicBezTo>
                    <a:pt x="1798" y="272"/>
                    <a:pt x="1778" y="303"/>
                    <a:pt x="1765" y="330"/>
                  </a:cubicBezTo>
                  <a:cubicBezTo>
                    <a:pt x="1752" y="358"/>
                    <a:pt x="1726" y="353"/>
                    <a:pt x="1693" y="361"/>
                  </a:cubicBezTo>
                  <a:cubicBezTo>
                    <a:pt x="1660" y="369"/>
                    <a:pt x="1677" y="383"/>
                    <a:pt x="1680" y="417"/>
                  </a:cubicBezTo>
                  <a:cubicBezTo>
                    <a:pt x="1683" y="450"/>
                    <a:pt x="1664" y="455"/>
                    <a:pt x="1634" y="458"/>
                  </a:cubicBezTo>
                  <a:cubicBezTo>
                    <a:pt x="1605" y="461"/>
                    <a:pt x="1592" y="444"/>
                    <a:pt x="1578" y="414"/>
                  </a:cubicBezTo>
                  <a:cubicBezTo>
                    <a:pt x="1565" y="383"/>
                    <a:pt x="1500" y="386"/>
                    <a:pt x="1500" y="367"/>
                  </a:cubicBezTo>
                  <a:cubicBezTo>
                    <a:pt x="1500" y="347"/>
                    <a:pt x="1493" y="344"/>
                    <a:pt x="1470" y="328"/>
                  </a:cubicBezTo>
                  <a:cubicBezTo>
                    <a:pt x="1447" y="311"/>
                    <a:pt x="1467" y="294"/>
                    <a:pt x="1467" y="269"/>
                  </a:cubicBezTo>
                  <a:cubicBezTo>
                    <a:pt x="1467" y="244"/>
                    <a:pt x="1477" y="236"/>
                    <a:pt x="1438" y="233"/>
                  </a:cubicBezTo>
                  <a:cubicBezTo>
                    <a:pt x="1398" y="230"/>
                    <a:pt x="1382" y="250"/>
                    <a:pt x="1379" y="280"/>
                  </a:cubicBezTo>
                  <a:cubicBezTo>
                    <a:pt x="1375" y="311"/>
                    <a:pt x="1398" y="322"/>
                    <a:pt x="1415" y="342"/>
                  </a:cubicBezTo>
                  <a:cubicBezTo>
                    <a:pt x="1431" y="361"/>
                    <a:pt x="1408" y="372"/>
                    <a:pt x="1392" y="372"/>
                  </a:cubicBezTo>
                  <a:cubicBezTo>
                    <a:pt x="1375" y="372"/>
                    <a:pt x="1349" y="372"/>
                    <a:pt x="1320" y="350"/>
                  </a:cubicBezTo>
                  <a:cubicBezTo>
                    <a:pt x="1290" y="328"/>
                    <a:pt x="1280" y="300"/>
                    <a:pt x="1270" y="269"/>
                  </a:cubicBezTo>
                  <a:cubicBezTo>
                    <a:pt x="1261" y="239"/>
                    <a:pt x="1208" y="283"/>
                    <a:pt x="1175" y="280"/>
                  </a:cubicBezTo>
                  <a:cubicBezTo>
                    <a:pt x="1143" y="278"/>
                    <a:pt x="1130" y="261"/>
                    <a:pt x="1143" y="239"/>
                  </a:cubicBezTo>
                  <a:cubicBezTo>
                    <a:pt x="1156" y="216"/>
                    <a:pt x="1166" y="203"/>
                    <a:pt x="1149" y="189"/>
                  </a:cubicBezTo>
                  <a:cubicBezTo>
                    <a:pt x="1133" y="175"/>
                    <a:pt x="1090" y="158"/>
                    <a:pt x="1044" y="152"/>
                  </a:cubicBezTo>
                  <a:cubicBezTo>
                    <a:pt x="999" y="147"/>
                    <a:pt x="999" y="161"/>
                    <a:pt x="979" y="180"/>
                  </a:cubicBezTo>
                  <a:cubicBezTo>
                    <a:pt x="959" y="200"/>
                    <a:pt x="956" y="189"/>
                    <a:pt x="907" y="186"/>
                  </a:cubicBezTo>
                  <a:cubicBezTo>
                    <a:pt x="858" y="183"/>
                    <a:pt x="881" y="175"/>
                    <a:pt x="854" y="144"/>
                  </a:cubicBezTo>
                  <a:cubicBezTo>
                    <a:pt x="828" y="114"/>
                    <a:pt x="795" y="150"/>
                    <a:pt x="766" y="166"/>
                  </a:cubicBezTo>
                  <a:cubicBezTo>
                    <a:pt x="736" y="183"/>
                    <a:pt x="733" y="172"/>
                    <a:pt x="700" y="161"/>
                  </a:cubicBezTo>
                  <a:cubicBezTo>
                    <a:pt x="668" y="150"/>
                    <a:pt x="668" y="175"/>
                    <a:pt x="638" y="189"/>
                  </a:cubicBezTo>
                  <a:cubicBezTo>
                    <a:pt x="609" y="203"/>
                    <a:pt x="602" y="197"/>
                    <a:pt x="563" y="169"/>
                  </a:cubicBezTo>
                  <a:cubicBezTo>
                    <a:pt x="524" y="141"/>
                    <a:pt x="527" y="127"/>
                    <a:pt x="494" y="111"/>
                  </a:cubicBezTo>
                  <a:cubicBezTo>
                    <a:pt x="461" y="94"/>
                    <a:pt x="474" y="55"/>
                    <a:pt x="458" y="27"/>
                  </a:cubicBezTo>
                  <a:cubicBezTo>
                    <a:pt x="442" y="0"/>
                    <a:pt x="432" y="16"/>
                    <a:pt x="402" y="16"/>
                  </a:cubicBezTo>
                  <a:cubicBezTo>
                    <a:pt x="373" y="16"/>
                    <a:pt x="376" y="30"/>
                    <a:pt x="330" y="41"/>
                  </a:cubicBezTo>
                  <a:cubicBezTo>
                    <a:pt x="313" y="45"/>
                    <a:pt x="300" y="49"/>
                    <a:pt x="290" y="51"/>
                  </a:cubicBezTo>
                  <a:cubicBezTo>
                    <a:pt x="291" y="55"/>
                    <a:pt x="290" y="59"/>
                    <a:pt x="287" y="64"/>
                  </a:cubicBezTo>
                  <a:cubicBezTo>
                    <a:pt x="271" y="89"/>
                    <a:pt x="243" y="81"/>
                    <a:pt x="245" y="114"/>
                  </a:cubicBezTo>
                  <a:cubicBezTo>
                    <a:pt x="247" y="148"/>
                    <a:pt x="265" y="213"/>
                    <a:pt x="221" y="189"/>
                  </a:cubicBezTo>
                  <a:cubicBezTo>
                    <a:pt x="177" y="165"/>
                    <a:pt x="180" y="139"/>
                    <a:pt x="160" y="157"/>
                  </a:cubicBezTo>
                  <a:cubicBezTo>
                    <a:pt x="140" y="176"/>
                    <a:pt x="142" y="183"/>
                    <a:pt x="116" y="170"/>
                  </a:cubicBezTo>
                  <a:cubicBezTo>
                    <a:pt x="90" y="157"/>
                    <a:pt x="73" y="131"/>
                    <a:pt x="64" y="146"/>
                  </a:cubicBezTo>
                  <a:cubicBezTo>
                    <a:pt x="55" y="161"/>
                    <a:pt x="0" y="215"/>
                    <a:pt x="35" y="226"/>
                  </a:cubicBezTo>
                  <a:cubicBezTo>
                    <a:pt x="70" y="237"/>
                    <a:pt x="99" y="211"/>
                    <a:pt x="103" y="239"/>
                  </a:cubicBezTo>
                  <a:cubicBezTo>
                    <a:pt x="107" y="266"/>
                    <a:pt x="110" y="266"/>
                    <a:pt x="134" y="278"/>
                  </a:cubicBezTo>
                  <a:cubicBezTo>
                    <a:pt x="158" y="289"/>
                    <a:pt x="180" y="292"/>
                    <a:pt x="177" y="316"/>
                  </a:cubicBezTo>
                  <a:cubicBezTo>
                    <a:pt x="175" y="341"/>
                    <a:pt x="136" y="392"/>
                    <a:pt x="147" y="420"/>
                  </a:cubicBezTo>
                  <a:cubicBezTo>
                    <a:pt x="158" y="448"/>
                    <a:pt x="169" y="457"/>
                    <a:pt x="180" y="478"/>
                  </a:cubicBezTo>
                  <a:cubicBezTo>
                    <a:pt x="190" y="498"/>
                    <a:pt x="219" y="502"/>
                    <a:pt x="225" y="535"/>
                  </a:cubicBezTo>
                  <a:cubicBezTo>
                    <a:pt x="232" y="569"/>
                    <a:pt x="236" y="593"/>
                    <a:pt x="271" y="569"/>
                  </a:cubicBezTo>
                  <a:cubicBezTo>
                    <a:pt x="306" y="544"/>
                    <a:pt x="341" y="537"/>
                    <a:pt x="352" y="515"/>
                  </a:cubicBezTo>
                  <a:cubicBezTo>
                    <a:pt x="363" y="493"/>
                    <a:pt x="398" y="463"/>
                    <a:pt x="404" y="493"/>
                  </a:cubicBezTo>
                  <a:cubicBezTo>
                    <a:pt x="411" y="522"/>
                    <a:pt x="463" y="531"/>
                    <a:pt x="468" y="567"/>
                  </a:cubicBezTo>
                  <a:cubicBezTo>
                    <a:pt x="472" y="602"/>
                    <a:pt x="498" y="607"/>
                    <a:pt x="512" y="637"/>
                  </a:cubicBezTo>
                  <a:cubicBezTo>
                    <a:pt x="525" y="667"/>
                    <a:pt x="503" y="721"/>
                    <a:pt x="522" y="730"/>
                  </a:cubicBezTo>
                  <a:cubicBezTo>
                    <a:pt x="538" y="737"/>
                    <a:pt x="560" y="726"/>
                    <a:pt x="570" y="733"/>
                  </a:cubicBezTo>
                  <a:cubicBezTo>
                    <a:pt x="572" y="726"/>
                    <a:pt x="574" y="717"/>
                    <a:pt x="579" y="708"/>
                  </a:cubicBezTo>
                  <a:cubicBezTo>
                    <a:pt x="592" y="686"/>
                    <a:pt x="596" y="700"/>
                    <a:pt x="619" y="717"/>
                  </a:cubicBezTo>
                  <a:cubicBezTo>
                    <a:pt x="641" y="733"/>
                    <a:pt x="655" y="742"/>
                    <a:pt x="697" y="747"/>
                  </a:cubicBezTo>
                  <a:cubicBezTo>
                    <a:pt x="740" y="753"/>
                    <a:pt x="697" y="747"/>
                    <a:pt x="740" y="803"/>
                  </a:cubicBezTo>
                  <a:cubicBezTo>
                    <a:pt x="782" y="859"/>
                    <a:pt x="789" y="764"/>
                    <a:pt x="809" y="764"/>
                  </a:cubicBezTo>
                  <a:cubicBezTo>
                    <a:pt x="828" y="764"/>
                    <a:pt x="845" y="786"/>
                    <a:pt x="871" y="834"/>
                  </a:cubicBezTo>
                  <a:cubicBezTo>
                    <a:pt x="897" y="881"/>
                    <a:pt x="936" y="895"/>
                    <a:pt x="972" y="928"/>
                  </a:cubicBezTo>
                  <a:cubicBezTo>
                    <a:pt x="1008" y="961"/>
                    <a:pt x="1005" y="959"/>
                    <a:pt x="1005" y="1014"/>
                  </a:cubicBezTo>
                  <a:cubicBezTo>
                    <a:pt x="1005" y="1070"/>
                    <a:pt x="1058" y="1114"/>
                    <a:pt x="1094" y="1142"/>
                  </a:cubicBezTo>
                  <a:cubicBezTo>
                    <a:pt x="1130" y="1170"/>
                    <a:pt x="1146" y="1189"/>
                    <a:pt x="1146" y="1214"/>
                  </a:cubicBezTo>
                  <a:cubicBezTo>
                    <a:pt x="1146" y="1229"/>
                    <a:pt x="1145" y="1278"/>
                    <a:pt x="1144" y="1316"/>
                  </a:cubicBezTo>
                  <a:cubicBezTo>
                    <a:pt x="1188" y="1289"/>
                    <a:pt x="1234" y="1255"/>
                    <a:pt x="1243" y="1228"/>
                  </a:cubicBezTo>
                  <a:cubicBezTo>
                    <a:pt x="1256" y="1191"/>
                    <a:pt x="1296" y="1139"/>
                    <a:pt x="1300" y="1106"/>
                  </a:cubicBezTo>
                  <a:cubicBezTo>
                    <a:pt x="1304" y="1073"/>
                    <a:pt x="1313" y="995"/>
                    <a:pt x="1339" y="995"/>
                  </a:cubicBezTo>
                  <a:cubicBezTo>
                    <a:pt x="1365" y="995"/>
                    <a:pt x="1392" y="1002"/>
                    <a:pt x="1409" y="1021"/>
                  </a:cubicBezTo>
                  <a:cubicBezTo>
                    <a:pt x="1427" y="1039"/>
                    <a:pt x="1440" y="1043"/>
                    <a:pt x="1470" y="1039"/>
                  </a:cubicBezTo>
                  <a:cubicBezTo>
                    <a:pt x="1501" y="1036"/>
                    <a:pt x="1492" y="1024"/>
                    <a:pt x="1515" y="1039"/>
                  </a:cubicBezTo>
                  <a:cubicBezTo>
                    <a:pt x="1537" y="1055"/>
                    <a:pt x="1544" y="1048"/>
                    <a:pt x="1552" y="1039"/>
                  </a:cubicBezTo>
                  <a:cubicBezTo>
                    <a:pt x="1560" y="1031"/>
                    <a:pt x="1580" y="1010"/>
                    <a:pt x="1595" y="1021"/>
                  </a:cubicBezTo>
                  <a:cubicBezTo>
                    <a:pt x="1610" y="1032"/>
                    <a:pt x="1639" y="1043"/>
                    <a:pt x="1647" y="1017"/>
                  </a:cubicBezTo>
                  <a:cubicBezTo>
                    <a:pt x="1655" y="991"/>
                    <a:pt x="1672" y="975"/>
                    <a:pt x="1649" y="960"/>
                  </a:cubicBezTo>
                  <a:cubicBezTo>
                    <a:pt x="1626" y="945"/>
                    <a:pt x="1587" y="936"/>
                    <a:pt x="1587" y="911"/>
                  </a:cubicBezTo>
                  <a:cubicBezTo>
                    <a:pt x="1587" y="886"/>
                    <a:pt x="1585" y="853"/>
                    <a:pt x="1613" y="854"/>
                  </a:cubicBezTo>
                  <a:cubicBezTo>
                    <a:pt x="1641" y="856"/>
                    <a:pt x="1657" y="863"/>
                    <a:pt x="1693" y="846"/>
                  </a:cubicBezTo>
                  <a:cubicBezTo>
                    <a:pt x="1729" y="829"/>
                    <a:pt x="1752" y="842"/>
                    <a:pt x="1773" y="802"/>
                  </a:cubicBezTo>
                  <a:cubicBezTo>
                    <a:pt x="1795" y="761"/>
                    <a:pt x="1777" y="722"/>
                    <a:pt x="1811" y="714"/>
                  </a:cubicBezTo>
                  <a:cubicBezTo>
                    <a:pt x="1845" y="706"/>
                    <a:pt x="1890" y="693"/>
                    <a:pt x="1881" y="667"/>
                  </a:cubicBezTo>
                  <a:cubicBezTo>
                    <a:pt x="1873" y="640"/>
                    <a:pt x="1859" y="604"/>
                    <a:pt x="1862" y="588"/>
                  </a:cubicBezTo>
                  <a:cubicBezTo>
                    <a:pt x="1865" y="571"/>
                    <a:pt x="1883" y="522"/>
                    <a:pt x="1922" y="546"/>
                  </a:cubicBezTo>
                  <a:cubicBezTo>
                    <a:pt x="1962" y="569"/>
                    <a:pt x="1937" y="586"/>
                    <a:pt x="1978" y="596"/>
                  </a:cubicBezTo>
                  <a:cubicBezTo>
                    <a:pt x="2019" y="606"/>
                    <a:pt x="1998" y="572"/>
                    <a:pt x="2034" y="553"/>
                  </a:cubicBezTo>
                  <a:cubicBezTo>
                    <a:pt x="2070" y="533"/>
                    <a:pt x="2127" y="526"/>
                    <a:pt x="2127" y="489"/>
                  </a:cubicBezTo>
                  <a:cubicBezTo>
                    <a:pt x="2127" y="451"/>
                    <a:pt x="2122" y="414"/>
                    <a:pt x="2114" y="376"/>
                  </a:cubicBezTo>
                  <a:close/>
                </a:path>
              </a:pathLst>
            </a:custGeom>
            <a:grpFill/>
            <a:ln w="0" cap="rnd">
              <a:solidFill>
                <a:sysClr val="window" lastClr="FFFFFF"/>
              </a:solidFill>
              <a:prstDash val="solid"/>
              <a:round/>
            </a:ln>
          </p:spPr>
          <p:txBody>
            <a:bodyPr lIns="101600" tIns="50800" rIns="101600" bIns="5080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楷体_GB2312" panose="02010609030101010101" pitchFamily="49" charset="-122"/>
                <a:ea typeface="楷体_GB2312" panose="02010609030101010101" pitchFamily="49" charset="-122"/>
              </a:endParaRPr>
            </a:p>
          </p:txBody>
        </p:sp>
        <p:sp>
          <p:nvSpPr>
            <p:cNvPr id="16" name="Freeform 12">
              <a:extLst>
                <a:ext uri="{FF2B5EF4-FFF2-40B4-BE49-F238E27FC236}">
                  <a16:creationId xmlns:a16="http://schemas.microsoft.com/office/drawing/2014/main" id="{7AF198EB-2557-479E-AEED-A2F24D738F7D}"/>
                </a:ext>
              </a:extLst>
            </p:cNvPr>
            <p:cNvSpPr/>
            <p:nvPr/>
          </p:nvSpPr>
          <p:spPr bwMode="auto">
            <a:xfrm>
              <a:off x="2375" y="68"/>
              <a:ext cx="2536" cy="2030"/>
            </a:xfrm>
            <a:custGeom>
              <a:avLst/>
              <a:gdLst>
                <a:gd name="T0" fmla="*/ 318 w 5477"/>
                <a:gd name="T1" fmla="*/ 3541 h 4382"/>
                <a:gd name="T2" fmla="*/ 498 w 5477"/>
                <a:gd name="T3" fmla="*/ 3760 h 4382"/>
                <a:gd name="T4" fmla="*/ 1096 w 5477"/>
                <a:gd name="T5" fmla="*/ 4000 h 4382"/>
                <a:gd name="T6" fmla="*/ 1349 w 5477"/>
                <a:gd name="T7" fmla="*/ 4245 h 4382"/>
                <a:gd name="T8" fmla="*/ 1817 w 5477"/>
                <a:gd name="T9" fmla="*/ 4278 h 4382"/>
                <a:gd name="T10" fmla="*/ 2000 w 5477"/>
                <a:gd name="T11" fmla="*/ 3871 h 4382"/>
                <a:gd name="T12" fmla="*/ 2166 w 5477"/>
                <a:gd name="T13" fmla="*/ 4182 h 4382"/>
                <a:gd name="T14" fmla="*/ 2516 w 5477"/>
                <a:gd name="T15" fmla="*/ 4204 h 4382"/>
                <a:gd name="T16" fmla="*/ 2765 w 5477"/>
                <a:gd name="T17" fmla="*/ 3860 h 4382"/>
                <a:gd name="T18" fmla="*/ 3057 w 5477"/>
                <a:gd name="T19" fmla="*/ 3737 h 4382"/>
                <a:gd name="T20" fmla="*/ 3385 w 5477"/>
                <a:gd name="T21" fmla="*/ 3504 h 4382"/>
                <a:gd name="T22" fmla="*/ 3547 w 5477"/>
                <a:gd name="T23" fmla="*/ 3352 h 4382"/>
                <a:gd name="T24" fmla="*/ 3625 w 5477"/>
                <a:gd name="T25" fmla="*/ 3059 h 4382"/>
                <a:gd name="T26" fmla="*/ 4005 w 5477"/>
                <a:gd name="T27" fmla="*/ 3029 h 4382"/>
                <a:gd name="T28" fmla="*/ 4237 w 5477"/>
                <a:gd name="T29" fmla="*/ 2837 h 4382"/>
                <a:gd name="T30" fmla="*/ 4477 w 5477"/>
                <a:gd name="T31" fmla="*/ 3129 h 4382"/>
                <a:gd name="T32" fmla="*/ 4647 w 5477"/>
                <a:gd name="T33" fmla="*/ 2942 h 4382"/>
                <a:gd name="T34" fmla="*/ 4802 w 5477"/>
                <a:gd name="T35" fmla="*/ 2970 h 4382"/>
                <a:gd name="T36" fmla="*/ 5062 w 5477"/>
                <a:gd name="T37" fmla="*/ 2725 h 4382"/>
                <a:gd name="T38" fmla="*/ 5344 w 5477"/>
                <a:gd name="T39" fmla="*/ 2614 h 4382"/>
                <a:gd name="T40" fmla="*/ 5397 w 5477"/>
                <a:gd name="T41" fmla="*/ 2338 h 4382"/>
                <a:gd name="T42" fmla="*/ 5110 w 5477"/>
                <a:gd name="T43" fmla="*/ 2236 h 4382"/>
                <a:gd name="T44" fmla="*/ 4988 w 5477"/>
                <a:gd name="T45" fmla="*/ 1940 h 4382"/>
                <a:gd name="T46" fmla="*/ 5106 w 5477"/>
                <a:gd name="T47" fmla="*/ 1890 h 4382"/>
                <a:gd name="T48" fmla="*/ 5222 w 5477"/>
                <a:gd name="T49" fmla="*/ 1638 h 4382"/>
                <a:gd name="T50" fmla="*/ 4988 w 5477"/>
                <a:gd name="T51" fmla="*/ 1508 h 4382"/>
                <a:gd name="T52" fmla="*/ 5270 w 5477"/>
                <a:gd name="T53" fmla="*/ 1172 h 4382"/>
                <a:gd name="T54" fmla="*/ 5370 w 5477"/>
                <a:gd name="T55" fmla="*/ 932 h 4382"/>
                <a:gd name="T56" fmla="*/ 5418 w 5477"/>
                <a:gd name="T57" fmla="*/ 437 h 4382"/>
                <a:gd name="T58" fmla="*/ 4861 w 5477"/>
                <a:gd name="T59" fmla="*/ 466 h 4382"/>
                <a:gd name="T60" fmla="*/ 4619 w 5477"/>
                <a:gd name="T61" fmla="*/ 233 h 4382"/>
                <a:gd name="T62" fmla="*/ 4445 w 5477"/>
                <a:gd name="T63" fmla="*/ 0 h 4382"/>
                <a:gd name="T64" fmla="*/ 4370 w 5477"/>
                <a:gd name="T65" fmla="*/ 226 h 4382"/>
                <a:gd name="T66" fmla="*/ 4303 w 5477"/>
                <a:gd name="T67" fmla="*/ 541 h 4382"/>
                <a:gd name="T68" fmla="*/ 4239 w 5477"/>
                <a:gd name="T69" fmla="*/ 747 h 4382"/>
                <a:gd name="T70" fmla="*/ 4144 w 5477"/>
                <a:gd name="T71" fmla="*/ 957 h 4382"/>
                <a:gd name="T72" fmla="*/ 3764 w 5477"/>
                <a:gd name="T73" fmla="*/ 1100 h 4382"/>
                <a:gd name="T74" fmla="*/ 3630 w 5477"/>
                <a:gd name="T75" fmla="*/ 1506 h 4382"/>
                <a:gd name="T76" fmla="*/ 3970 w 5477"/>
                <a:gd name="T77" fmla="*/ 1564 h 4382"/>
                <a:gd name="T78" fmla="*/ 4314 w 5477"/>
                <a:gd name="T79" fmla="*/ 1498 h 4382"/>
                <a:gd name="T80" fmla="*/ 4429 w 5477"/>
                <a:gd name="T81" fmla="*/ 1778 h 4382"/>
                <a:gd name="T82" fmla="*/ 4108 w 5477"/>
                <a:gd name="T83" fmla="*/ 1831 h 4382"/>
                <a:gd name="T84" fmla="*/ 3843 w 5477"/>
                <a:gd name="T85" fmla="*/ 2098 h 4382"/>
                <a:gd name="T86" fmla="*/ 3361 w 5477"/>
                <a:gd name="T87" fmla="*/ 2387 h 4382"/>
                <a:gd name="T88" fmla="*/ 2945 w 5477"/>
                <a:gd name="T89" fmla="*/ 2498 h 4382"/>
                <a:gd name="T90" fmla="*/ 2883 w 5477"/>
                <a:gd name="T91" fmla="*/ 2807 h 4382"/>
                <a:gd name="T92" fmla="*/ 2381 w 5477"/>
                <a:gd name="T93" fmla="*/ 3068 h 4382"/>
                <a:gd name="T94" fmla="*/ 1756 w 5477"/>
                <a:gd name="T95" fmla="*/ 3241 h 4382"/>
                <a:gd name="T96" fmla="*/ 1372 w 5477"/>
                <a:gd name="T97" fmla="*/ 3280 h 4382"/>
                <a:gd name="T98" fmla="*/ 753 w 5477"/>
                <a:gd name="T99" fmla="*/ 3085 h 4382"/>
                <a:gd name="T100" fmla="*/ 137 w 5477"/>
                <a:gd name="T101" fmla="*/ 3043 h 4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477" h="4382">
                  <a:moveTo>
                    <a:pt x="26" y="3270"/>
                  </a:moveTo>
                  <a:cubicBezTo>
                    <a:pt x="0" y="3300"/>
                    <a:pt x="21" y="3322"/>
                    <a:pt x="21" y="3356"/>
                  </a:cubicBezTo>
                  <a:cubicBezTo>
                    <a:pt x="21" y="3389"/>
                    <a:pt x="61" y="3422"/>
                    <a:pt x="78" y="3459"/>
                  </a:cubicBezTo>
                  <a:cubicBezTo>
                    <a:pt x="96" y="3496"/>
                    <a:pt x="135" y="3519"/>
                    <a:pt x="187" y="3570"/>
                  </a:cubicBezTo>
                  <a:cubicBezTo>
                    <a:pt x="240" y="3622"/>
                    <a:pt x="292" y="3574"/>
                    <a:pt x="318" y="3541"/>
                  </a:cubicBezTo>
                  <a:cubicBezTo>
                    <a:pt x="345" y="3507"/>
                    <a:pt x="349" y="3500"/>
                    <a:pt x="375" y="3493"/>
                  </a:cubicBezTo>
                  <a:cubicBezTo>
                    <a:pt x="401" y="3485"/>
                    <a:pt x="546" y="3485"/>
                    <a:pt x="607" y="3507"/>
                  </a:cubicBezTo>
                  <a:cubicBezTo>
                    <a:pt x="668" y="3530"/>
                    <a:pt x="659" y="3567"/>
                    <a:pt x="655" y="3608"/>
                  </a:cubicBezTo>
                  <a:cubicBezTo>
                    <a:pt x="650" y="3648"/>
                    <a:pt x="607" y="3656"/>
                    <a:pt x="572" y="3667"/>
                  </a:cubicBezTo>
                  <a:cubicBezTo>
                    <a:pt x="537" y="3678"/>
                    <a:pt x="502" y="3741"/>
                    <a:pt x="498" y="3760"/>
                  </a:cubicBezTo>
                  <a:cubicBezTo>
                    <a:pt x="493" y="3778"/>
                    <a:pt x="581" y="3789"/>
                    <a:pt x="616" y="3826"/>
                  </a:cubicBezTo>
                  <a:cubicBezTo>
                    <a:pt x="650" y="3863"/>
                    <a:pt x="672" y="3848"/>
                    <a:pt x="720" y="3848"/>
                  </a:cubicBezTo>
                  <a:cubicBezTo>
                    <a:pt x="768" y="3848"/>
                    <a:pt x="733" y="3926"/>
                    <a:pt x="764" y="3963"/>
                  </a:cubicBezTo>
                  <a:cubicBezTo>
                    <a:pt x="795" y="4000"/>
                    <a:pt x="830" y="3982"/>
                    <a:pt x="891" y="4012"/>
                  </a:cubicBezTo>
                  <a:cubicBezTo>
                    <a:pt x="952" y="4041"/>
                    <a:pt x="1026" y="4015"/>
                    <a:pt x="1096" y="4000"/>
                  </a:cubicBezTo>
                  <a:cubicBezTo>
                    <a:pt x="1166" y="3986"/>
                    <a:pt x="1231" y="3904"/>
                    <a:pt x="1271" y="3871"/>
                  </a:cubicBezTo>
                  <a:cubicBezTo>
                    <a:pt x="1310" y="3837"/>
                    <a:pt x="1393" y="3874"/>
                    <a:pt x="1437" y="3904"/>
                  </a:cubicBezTo>
                  <a:cubicBezTo>
                    <a:pt x="1480" y="3934"/>
                    <a:pt x="1480" y="3974"/>
                    <a:pt x="1476" y="4034"/>
                  </a:cubicBezTo>
                  <a:cubicBezTo>
                    <a:pt x="1472" y="4093"/>
                    <a:pt x="1428" y="4119"/>
                    <a:pt x="1380" y="4134"/>
                  </a:cubicBezTo>
                  <a:cubicBezTo>
                    <a:pt x="1332" y="4149"/>
                    <a:pt x="1362" y="4201"/>
                    <a:pt x="1349" y="4245"/>
                  </a:cubicBezTo>
                  <a:cubicBezTo>
                    <a:pt x="1336" y="4290"/>
                    <a:pt x="1380" y="4293"/>
                    <a:pt x="1419" y="4323"/>
                  </a:cubicBezTo>
                  <a:cubicBezTo>
                    <a:pt x="1459" y="4353"/>
                    <a:pt x="1459" y="4382"/>
                    <a:pt x="1502" y="4375"/>
                  </a:cubicBezTo>
                  <a:cubicBezTo>
                    <a:pt x="1546" y="4367"/>
                    <a:pt x="1528" y="4330"/>
                    <a:pt x="1581" y="4345"/>
                  </a:cubicBezTo>
                  <a:cubicBezTo>
                    <a:pt x="1633" y="4360"/>
                    <a:pt x="1690" y="4315"/>
                    <a:pt x="1708" y="4282"/>
                  </a:cubicBezTo>
                  <a:cubicBezTo>
                    <a:pt x="1725" y="4249"/>
                    <a:pt x="1764" y="4282"/>
                    <a:pt x="1817" y="4278"/>
                  </a:cubicBezTo>
                  <a:cubicBezTo>
                    <a:pt x="1869" y="4275"/>
                    <a:pt x="1852" y="4208"/>
                    <a:pt x="1830" y="4197"/>
                  </a:cubicBezTo>
                  <a:cubicBezTo>
                    <a:pt x="1808" y="4186"/>
                    <a:pt x="1830" y="4138"/>
                    <a:pt x="1856" y="4112"/>
                  </a:cubicBezTo>
                  <a:cubicBezTo>
                    <a:pt x="1882" y="4086"/>
                    <a:pt x="1860" y="4037"/>
                    <a:pt x="1856" y="4004"/>
                  </a:cubicBezTo>
                  <a:cubicBezTo>
                    <a:pt x="1852" y="3971"/>
                    <a:pt x="1887" y="3960"/>
                    <a:pt x="1913" y="3923"/>
                  </a:cubicBezTo>
                  <a:cubicBezTo>
                    <a:pt x="1939" y="3886"/>
                    <a:pt x="1974" y="3889"/>
                    <a:pt x="2000" y="3871"/>
                  </a:cubicBezTo>
                  <a:cubicBezTo>
                    <a:pt x="2026" y="3852"/>
                    <a:pt x="2044" y="3889"/>
                    <a:pt x="2061" y="3904"/>
                  </a:cubicBezTo>
                  <a:cubicBezTo>
                    <a:pt x="2079" y="3919"/>
                    <a:pt x="2101" y="3949"/>
                    <a:pt x="2088" y="3978"/>
                  </a:cubicBezTo>
                  <a:cubicBezTo>
                    <a:pt x="2075" y="4008"/>
                    <a:pt x="2048" y="4023"/>
                    <a:pt x="2022" y="4049"/>
                  </a:cubicBezTo>
                  <a:cubicBezTo>
                    <a:pt x="1996" y="4075"/>
                    <a:pt x="2000" y="4134"/>
                    <a:pt x="2040" y="4160"/>
                  </a:cubicBezTo>
                  <a:cubicBezTo>
                    <a:pt x="2079" y="4186"/>
                    <a:pt x="2092" y="4160"/>
                    <a:pt x="2166" y="4182"/>
                  </a:cubicBezTo>
                  <a:cubicBezTo>
                    <a:pt x="2240" y="4204"/>
                    <a:pt x="2223" y="4252"/>
                    <a:pt x="2249" y="4252"/>
                  </a:cubicBezTo>
                  <a:cubicBezTo>
                    <a:pt x="2275" y="4252"/>
                    <a:pt x="2323" y="4264"/>
                    <a:pt x="2341" y="4241"/>
                  </a:cubicBezTo>
                  <a:cubicBezTo>
                    <a:pt x="2358" y="4219"/>
                    <a:pt x="2389" y="4252"/>
                    <a:pt x="2415" y="4278"/>
                  </a:cubicBezTo>
                  <a:cubicBezTo>
                    <a:pt x="2441" y="4304"/>
                    <a:pt x="2463" y="4256"/>
                    <a:pt x="2494" y="4256"/>
                  </a:cubicBezTo>
                  <a:cubicBezTo>
                    <a:pt x="2524" y="4256"/>
                    <a:pt x="2516" y="4241"/>
                    <a:pt x="2516" y="4204"/>
                  </a:cubicBezTo>
                  <a:cubicBezTo>
                    <a:pt x="2516" y="4167"/>
                    <a:pt x="2546" y="4156"/>
                    <a:pt x="2564" y="4130"/>
                  </a:cubicBezTo>
                  <a:cubicBezTo>
                    <a:pt x="2581" y="4104"/>
                    <a:pt x="2616" y="4082"/>
                    <a:pt x="2629" y="4052"/>
                  </a:cubicBezTo>
                  <a:cubicBezTo>
                    <a:pt x="2642" y="4023"/>
                    <a:pt x="2629" y="4023"/>
                    <a:pt x="2699" y="4015"/>
                  </a:cubicBezTo>
                  <a:cubicBezTo>
                    <a:pt x="2769" y="4008"/>
                    <a:pt x="2712" y="3960"/>
                    <a:pt x="2708" y="3923"/>
                  </a:cubicBezTo>
                  <a:cubicBezTo>
                    <a:pt x="2704" y="3886"/>
                    <a:pt x="2738" y="3882"/>
                    <a:pt x="2765" y="3860"/>
                  </a:cubicBezTo>
                  <a:cubicBezTo>
                    <a:pt x="2791" y="3837"/>
                    <a:pt x="2782" y="3823"/>
                    <a:pt x="2782" y="3797"/>
                  </a:cubicBezTo>
                  <a:cubicBezTo>
                    <a:pt x="2782" y="3771"/>
                    <a:pt x="2839" y="3811"/>
                    <a:pt x="2861" y="3826"/>
                  </a:cubicBezTo>
                  <a:cubicBezTo>
                    <a:pt x="2883" y="3841"/>
                    <a:pt x="2904" y="3830"/>
                    <a:pt x="2939" y="3774"/>
                  </a:cubicBezTo>
                  <a:cubicBezTo>
                    <a:pt x="2974" y="3719"/>
                    <a:pt x="2974" y="3774"/>
                    <a:pt x="3018" y="3793"/>
                  </a:cubicBezTo>
                  <a:cubicBezTo>
                    <a:pt x="3062" y="3811"/>
                    <a:pt x="3057" y="3774"/>
                    <a:pt x="3057" y="3737"/>
                  </a:cubicBezTo>
                  <a:cubicBezTo>
                    <a:pt x="3057" y="3700"/>
                    <a:pt x="3097" y="3726"/>
                    <a:pt x="3110" y="3734"/>
                  </a:cubicBezTo>
                  <a:cubicBezTo>
                    <a:pt x="3123" y="3741"/>
                    <a:pt x="3153" y="3722"/>
                    <a:pt x="3162" y="3697"/>
                  </a:cubicBezTo>
                  <a:cubicBezTo>
                    <a:pt x="3171" y="3671"/>
                    <a:pt x="3197" y="3589"/>
                    <a:pt x="3215" y="3563"/>
                  </a:cubicBezTo>
                  <a:cubicBezTo>
                    <a:pt x="3232" y="3537"/>
                    <a:pt x="3284" y="3548"/>
                    <a:pt x="3319" y="3563"/>
                  </a:cubicBezTo>
                  <a:cubicBezTo>
                    <a:pt x="3354" y="3578"/>
                    <a:pt x="3372" y="3530"/>
                    <a:pt x="3385" y="3504"/>
                  </a:cubicBezTo>
                  <a:cubicBezTo>
                    <a:pt x="3398" y="3478"/>
                    <a:pt x="3420" y="3500"/>
                    <a:pt x="3442" y="3519"/>
                  </a:cubicBezTo>
                  <a:cubicBezTo>
                    <a:pt x="3464" y="3537"/>
                    <a:pt x="3499" y="3515"/>
                    <a:pt x="3503" y="3489"/>
                  </a:cubicBezTo>
                  <a:cubicBezTo>
                    <a:pt x="3507" y="3463"/>
                    <a:pt x="3542" y="3478"/>
                    <a:pt x="3577" y="3470"/>
                  </a:cubicBezTo>
                  <a:cubicBezTo>
                    <a:pt x="3612" y="3463"/>
                    <a:pt x="3590" y="3411"/>
                    <a:pt x="3595" y="3396"/>
                  </a:cubicBezTo>
                  <a:cubicBezTo>
                    <a:pt x="3599" y="3381"/>
                    <a:pt x="3564" y="3381"/>
                    <a:pt x="3547" y="3352"/>
                  </a:cubicBezTo>
                  <a:cubicBezTo>
                    <a:pt x="3529" y="3322"/>
                    <a:pt x="3516" y="3311"/>
                    <a:pt x="3538" y="3300"/>
                  </a:cubicBezTo>
                  <a:cubicBezTo>
                    <a:pt x="3560" y="3289"/>
                    <a:pt x="3533" y="3270"/>
                    <a:pt x="3538" y="3233"/>
                  </a:cubicBezTo>
                  <a:cubicBezTo>
                    <a:pt x="3542" y="3196"/>
                    <a:pt x="3538" y="3189"/>
                    <a:pt x="3555" y="3185"/>
                  </a:cubicBezTo>
                  <a:cubicBezTo>
                    <a:pt x="3573" y="3181"/>
                    <a:pt x="3590" y="3159"/>
                    <a:pt x="3590" y="3129"/>
                  </a:cubicBezTo>
                  <a:cubicBezTo>
                    <a:pt x="3590" y="3100"/>
                    <a:pt x="3595" y="3089"/>
                    <a:pt x="3625" y="3059"/>
                  </a:cubicBezTo>
                  <a:cubicBezTo>
                    <a:pt x="3656" y="3029"/>
                    <a:pt x="3678" y="3026"/>
                    <a:pt x="3708" y="3048"/>
                  </a:cubicBezTo>
                  <a:cubicBezTo>
                    <a:pt x="3739" y="3070"/>
                    <a:pt x="3699" y="3129"/>
                    <a:pt x="3739" y="3166"/>
                  </a:cubicBezTo>
                  <a:cubicBezTo>
                    <a:pt x="3778" y="3204"/>
                    <a:pt x="3826" y="3118"/>
                    <a:pt x="3857" y="3085"/>
                  </a:cubicBezTo>
                  <a:cubicBezTo>
                    <a:pt x="3887" y="3052"/>
                    <a:pt x="3909" y="3048"/>
                    <a:pt x="3935" y="3070"/>
                  </a:cubicBezTo>
                  <a:cubicBezTo>
                    <a:pt x="3962" y="3092"/>
                    <a:pt x="3979" y="3066"/>
                    <a:pt x="4005" y="3029"/>
                  </a:cubicBezTo>
                  <a:cubicBezTo>
                    <a:pt x="4031" y="2992"/>
                    <a:pt x="4058" y="3018"/>
                    <a:pt x="4084" y="3033"/>
                  </a:cubicBezTo>
                  <a:cubicBezTo>
                    <a:pt x="4110" y="3048"/>
                    <a:pt x="4123" y="3018"/>
                    <a:pt x="4119" y="2996"/>
                  </a:cubicBezTo>
                  <a:cubicBezTo>
                    <a:pt x="4114" y="2974"/>
                    <a:pt x="4097" y="2959"/>
                    <a:pt x="4093" y="2929"/>
                  </a:cubicBezTo>
                  <a:cubicBezTo>
                    <a:pt x="4088" y="2900"/>
                    <a:pt x="4119" y="2885"/>
                    <a:pt x="4184" y="2870"/>
                  </a:cubicBezTo>
                  <a:cubicBezTo>
                    <a:pt x="4250" y="2855"/>
                    <a:pt x="4184" y="2870"/>
                    <a:pt x="4237" y="2837"/>
                  </a:cubicBezTo>
                  <a:cubicBezTo>
                    <a:pt x="4289" y="2803"/>
                    <a:pt x="4311" y="2855"/>
                    <a:pt x="4311" y="2855"/>
                  </a:cubicBezTo>
                  <a:cubicBezTo>
                    <a:pt x="4311" y="2855"/>
                    <a:pt x="4350" y="2914"/>
                    <a:pt x="4377" y="2929"/>
                  </a:cubicBezTo>
                  <a:cubicBezTo>
                    <a:pt x="4403" y="2944"/>
                    <a:pt x="4394" y="2959"/>
                    <a:pt x="4394" y="2992"/>
                  </a:cubicBezTo>
                  <a:cubicBezTo>
                    <a:pt x="4394" y="3026"/>
                    <a:pt x="4394" y="3037"/>
                    <a:pt x="4425" y="3052"/>
                  </a:cubicBezTo>
                  <a:cubicBezTo>
                    <a:pt x="4455" y="3066"/>
                    <a:pt x="4442" y="3103"/>
                    <a:pt x="4477" y="3129"/>
                  </a:cubicBezTo>
                  <a:cubicBezTo>
                    <a:pt x="4512" y="3155"/>
                    <a:pt x="4543" y="3129"/>
                    <a:pt x="4582" y="3129"/>
                  </a:cubicBezTo>
                  <a:cubicBezTo>
                    <a:pt x="4599" y="3129"/>
                    <a:pt x="4627" y="3126"/>
                    <a:pt x="4652" y="3122"/>
                  </a:cubicBezTo>
                  <a:cubicBezTo>
                    <a:pt x="4659" y="3111"/>
                    <a:pt x="4668" y="3101"/>
                    <a:pt x="4676" y="3092"/>
                  </a:cubicBezTo>
                  <a:cubicBezTo>
                    <a:pt x="4698" y="3068"/>
                    <a:pt x="4687" y="3053"/>
                    <a:pt x="4663" y="3020"/>
                  </a:cubicBezTo>
                  <a:cubicBezTo>
                    <a:pt x="4639" y="2987"/>
                    <a:pt x="4647" y="2959"/>
                    <a:pt x="4647" y="2942"/>
                  </a:cubicBezTo>
                  <a:cubicBezTo>
                    <a:pt x="4647" y="2926"/>
                    <a:pt x="4656" y="2916"/>
                    <a:pt x="4630" y="2903"/>
                  </a:cubicBezTo>
                  <a:cubicBezTo>
                    <a:pt x="4604" y="2890"/>
                    <a:pt x="4628" y="2870"/>
                    <a:pt x="4634" y="2855"/>
                  </a:cubicBezTo>
                  <a:cubicBezTo>
                    <a:pt x="4641" y="2840"/>
                    <a:pt x="4658" y="2822"/>
                    <a:pt x="4676" y="2848"/>
                  </a:cubicBezTo>
                  <a:cubicBezTo>
                    <a:pt x="4693" y="2874"/>
                    <a:pt x="4717" y="2863"/>
                    <a:pt x="4748" y="2892"/>
                  </a:cubicBezTo>
                  <a:cubicBezTo>
                    <a:pt x="4778" y="2922"/>
                    <a:pt x="4776" y="2933"/>
                    <a:pt x="4802" y="2970"/>
                  </a:cubicBezTo>
                  <a:cubicBezTo>
                    <a:pt x="4829" y="3007"/>
                    <a:pt x="4853" y="2933"/>
                    <a:pt x="4859" y="2907"/>
                  </a:cubicBezTo>
                  <a:cubicBezTo>
                    <a:pt x="4866" y="2881"/>
                    <a:pt x="4907" y="2851"/>
                    <a:pt x="4925" y="2831"/>
                  </a:cubicBezTo>
                  <a:cubicBezTo>
                    <a:pt x="4942" y="2811"/>
                    <a:pt x="4953" y="2814"/>
                    <a:pt x="4982" y="2801"/>
                  </a:cubicBezTo>
                  <a:cubicBezTo>
                    <a:pt x="5010" y="2788"/>
                    <a:pt x="5019" y="2766"/>
                    <a:pt x="5023" y="2742"/>
                  </a:cubicBezTo>
                  <a:cubicBezTo>
                    <a:pt x="5027" y="2718"/>
                    <a:pt x="5043" y="2725"/>
                    <a:pt x="5062" y="2725"/>
                  </a:cubicBezTo>
                  <a:cubicBezTo>
                    <a:pt x="5082" y="2725"/>
                    <a:pt x="5106" y="2735"/>
                    <a:pt x="5126" y="2703"/>
                  </a:cubicBezTo>
                  <a:cubicBezTo>
                    <a:pt x="5145" y="2672"/>
                    <a:pt x="5167" y="2711"/>
                    <a:pt x="5209" y="2714"/>
                  </a:cubicBezTo>
                  <a:cubicBezTo>
                    <a:pt x="5250" y="2718"/>
                    <a:pt x="5231" y="2631"/>
                    <a:pt x="5237" y="2614"/>
                  </a:cubicBezTo>
                  <a:cubicBezTo>
                    <a:pt x="5244" y="2598"/>
                    <a:pt x="5272" y="2614"/>
                    <a:pt x="5287" y="2623"/>
                  </a:cubicBezTo>
                  <a:cubicBezTo>
                    <a:pt x="5303" y="2633"/>
                    <a:pt x="5322" y="2620"/>
                    <a:pt x="5344" y="2614"/>
                  </a:cubicBezTo>
                  <a:cubicBezTo>
                    <a:pt x="5366" y="2609"/>
                    <a:pt x="5386" y="2590"/>
                    <a:pt x="5386" y="2559"/>
                  </a:cubicBezTo>
                  <a:cubicBezTo>
                    <a:pt x="5386" y="2527"/>
                    <a:pt x="5407" y="2536"/>
                    <a:pt x="5442" y="2514"/>
                  </a:cubicBezTo>
                  <a:cubicBezTo>
                    <a:pt x="5477" y="2492"/>
                    <a:pt x="5464" y="2468"/>
                    <a:pt x="5460" y="2444"/>
                  </a:cubicBezTo>
                  <a:cubicBezTo>
                    <a:pt x="5455" y="2420"/>
                    <a:pt x="5427" y="2440"/>
                    <a:pt x="5407" y="2431"/>
                  </a:cubicBezTo>
                  <a:cubicBezTo>
                    <a:pt x="5388" y="2422"/>
                    <a:pt x="5410" y="2368"/>
                    <a:pt x="5397" y="2338"/>
                  </a:cubicBezTo>
                  <a:cubicBezTo>
                    <a:pt x="5383" y="2308"/>
                    <a:pt x="5357" y="2303"/>
                    <a:pt x="5353" y="2268"/>
                  </a:cubicBezTo>
                  <a:cubicBezTo>
                    <a:pt x="5348" y="2232"/>
                    <a:pt x="5296" y="2223"/>
                    <a:pt x="5289" y="2194"/>
                  </a:cubicBezTo>
                  <a:cubicBezTo>
                    <a:pt x="5283" y="2164"/>
                    <a:pt x="5248" y="2194"/>
                    <a:pt x="5237" y="2216"/>
                  </a:cubicBezTo>
                  <a:cubicBezTo>
                    <a:pt x="5226" y="2238"/>
                    <a:pt x="5191" y="2245"/>
                    <a:pt x="5156" y="2270"/>
                  </a:cubicBezTo>
                  <a:cubicBezTo>
                    <a:pt x="5121" y="2294"/>
                    <a:pt x="5117" y="2270"/>
                    <a:pt x="5110" y="2236"/>
                  </a:cubicBezTo>
                  <a:cubicBezTo>
                    <a:pt x="5104" y="2203"/>
                    <a:pt x="5075" y="2199"/>
                    <a:pt x="5065" y="2179"/>
                  </a:cubicBezTo>
                  <a:cubicBezTo>
                    <a:pt x="5054" y="2158"/>
                    <a:pt x="5043" y="2149"/>
                    <a:pt x="5032" y="2121"/>
                  </a:cubicBezTo>
                  <a:cubicBezTo>
                    <a:pt x="5021" y="2093"/>
                    <a:pt x="5060" y="2042"/>
                    <a:pt x="5062" y="2017"/>
                  </a:cubicBezTo>
                  <a:cubicBezTo>
                    <a:pt x="5065" y="1993"/>
                    <a:pt x="5043" y="1990"/>
                    <a:pt x="5019" y="1979"/>
                  </a:cubicBezTo>
                  <a:cubicBezTo>
                    <a:pt x="4995" y="1967"/>
                    <a:pt x="4992" y="1967"/>
                    <a:pt x="4988" y="1940"/>
                  </a:cubicBezTo>
                  <a:cubicBezTo>
                    <a:pt x="4984" y="1912"/>
                    <a:pt x="4955" y="1938"/>
                    <a:pt x="4920" y="1927"/>
                  </a:cubicBezTo>
                  <a:cubicBezTo>
                    <a:pt x="4885" y="1916"/>
                    <a:pt x="4940" y="1862"/>
                    <a:pt x="4949" y="1847"/>
                  </a:cubicBezTo>
                  <a:cubicBezTo>
                    <a:pt x="4958" y="1832"/>
                    <a:pt x="4975" y="1858"/>
                    <a:pt x="5001" y="1871"/>
                  </a:cubicBezTo>
                  <a:cubicBezTo>
                    <a:pt x="5027" y="1884"/>
                    <a:pt x="5025" y="1877"/>
                    <a:pt x="5045" y="1858"/>
                  </a:cubicBezTo>
                  <a:cubicBezTo>
                    <a:pt x="5065" y="1840"/>
                    <a:pt x="5062" y="1866"/>
                    <a:pt x="5106" y="1890"/>
                  </a:cubicBezTo>
                  <a:cubicBezTo>
                    <a:pt x="5150" y="1914"/>
                    <a:pt x="5132" y="1849"/>
                    <a:pt x="5130" y="1815"/>
                  </a:cubicBezTo>
                  <a:cubicBezTo>
                    <a:pt x="5128" y="1782"/>
                    <a:pt x="5156" y="1790"/>
                    <a:pt x="5172" y="1765"/>
                  </a:cubicBezTo>
                  <a:cubicBezTo>
                    <a:pt x="5187" y="1741"/>
                    <a:pt x="5152" y="1741"/>
                    <a:pt x="5137" y="1727"/>
                  </a:cubicBezTo>
                  <a:cubicBezTo>
                    <a:pt x="5121" y="1712"/>
                    <a:pt x="5132" y="1684"/>
                    <a:pt x="5139" y="1662"/>
                  </a:cubicBezTo>
                  <a:cubicBezTo>
                    <a:pt x="5145" y="1639"/>
                    <a:pt x="5200" y="1645"/>
                    <a:pt x="5222" y="1638"/>
                  </a:cubicBezTo>
                  <a:cubicBezTo>
                    <a:pt x="5244" y="1630"/>
                    <a:pt x="5252" y="1608"/>
                    <a:pt x="5252" y="1591"/>
                  </a:cubicBezTo>
                  <a:cubicBezTo>
                    <a:pt x="5252" y="1575"/>
                    <a:pt x="5246" y="1576"/>
                    <a:pt x="5215" y="1595"/>
                  </a:cubicBezTo>
                  <a:cubicBezTo>
                    <a:pt x="5185" y="1613"/>
                    <a:pt x="5178" y="1602"/>
                    <a:pt x="5130" y="1593"/>
                  </a:cubicBezTo>
                  <a:cubicBezTo>
                    <a:pt x="5082" y="1584"/>
                    <a:pt x="5084" y="1576"/>
                    <a:pt x="5067" y="1562"/>
                  </a:cubicBezTo>
                  <a:cubicBezTo>
                    <a:pt x="5049" y="1547"/>
                    <a:pt x="5006" y="1528"/>
                    <a:pt x="4988" y="1508"/>
                  </a:cubicBezTo>
                  <a:cubicBezTo>
                    <a:pt x="4971" y="1487"/>
                    <a:pt x="4990" y="1445"/>
                    <a:pt x="5014" y="1426"/>
                  </a:cubicBezTo>
                  <a:cubicBezTo>
                    <a:pt x="5038" y="1408"/>
                    <a:pt x="5056" y="1378"/>
                    <a:pt x="5075" y="1347"/>
                  </a:cubicBezTo>
                  <a:cubicBezTo>
                    <a:pt x="5095" y="1315"/>
                    <a:pt x="5145" y="1267"/>
                    <a:pt x="5180" y="1228"/>
                  </a:cubicBezTo>
                  <a:cubicBezTo>
                    <a:pt x="5215" y="1189"/>
                    <a:pt x="5217" y="1161"/>
                    <a:pt x="5244" y="1132"/>
                  </a:cubicBezTo>
                  <a:cubicBezTo>
                    <a:pt x="5270" y="1102"/>
                    <a:pt x="5263" y="1146"/>
                    <a:pt x="5270" y="1172"/>
                  </a:cubicBezTo>
                  <a:cubicBezTo>
                    <a:pt x="5276" y="1198"/>
                    <a:pt x="5298" y="1208"/>
                    <a:pt x="5320" y="1219"/>
                  </a:cubicBezTo>
                  <a:cubicBezTo>
                    <a:pt x="5342" y="1230"/>
                    <a:pt x="5335" y="1172"/>
                    <a:pt x="5320" y="1152"/>
                  </a:cubicBezTo>
                  <a:cubicBezTo>
                    <a:pt x="5305" y="1132"/>
                    <a:pt x="5309" y="1096"/>
                    <a:pt x="5305" y="1067"/>
                  </a:cubicBezTo>
                  <a:cubicBezTo>
                    <a:pt x="5300" y="1037"/>
                    <a:pt x="5320" y="1006"/>
                    <a:pt x="5320" y="982"/>
                  </a:cubicBezTo>
                  <a:cubicBezTo>
                    <a:pt x="5320" y="957"/>
                    <a:pt x="5342" y="950"/>
                    <a:pt x="5370" y="932"/>
                  </a:cubicBezTo>
                  <a:cubicBezTo>
                    <a:pt x="5399" y="913"/>
                    <a:pt x="5388" y="839"/>
                    <a:pt x="5364" y="811"/>
                  </a:cubicBezTo>
                  <a:cubicBezTo>
                    <a:pt x="5340" y="783"/>
                    <a:pt x="5351" y="737"/>
                    <a:pt x="5346" y="694"/>
                  </a:cubicBezTo>
                  <a:cubicBezTo>
                    <a:pt x="5342" y="652"/>
                    <a:pt x="5366" y="605"/>
                    <a:pt x="5379" y="587"/>
                  </a:cubicBezTo>
                  <a:cubicBezTo>
                    <a:pt x="5392" y="568"/>
                    <a:pt x="5407" y="539"/>
                    <a:pt x="5390" y="511"/>
                  </a:cubicBezTo>
                  <a:cubicBezTo>
                    <a:pt x="5372" y="483"/>
                    <a:pt x="5421" y="465"/>
                    <a:pt x="5418" y="437"/>
                  </a:cubicBezTo>
                  <a:cubicBezTo>
                    <a:pt x="5416" y="409"/>
                    <a:pt x="5370" y="400"/>
                    <a:pt x="5329" y="368"/>
                  </a:cubicBezTo>
                  <a:cubicBezTo>
                    <a:pt x="5287" y="337"/>
                    <a:pt x="5314" y="322"/>
                    <a:pt x="5248" y="316"/>
                  </a:cubicBezTo>
                  <a:cubicBezTo>
                    <a:pt x="5182" y="311"/>
                    <a:pt x="5189" y="366"/>
                    <a:pt x="5150" y="405"/>
                  </a:cubicBezTo>
                  <a:cubicBezTo>
                    <a:pt x="5110" y="444"/>
                    <a:pt x="5084" y="427"/>
                    <a:pt x="5032" y="439"/>
                  </a:cubicBezTo>
                  <a:cubicBezTo>
                    <a:pt x="4979" y="450"/>
                    <a:pt x="4914" y="472"/>
                    <a:pt x="4861" y="466"/>
                  </a:cubicBezTo>
                  <a:cubicBezTo>
                    <a:pt x="4809" y="461"/>
                    <a:pt x="4783" y="422"/>
                    <a:pt x="4776" y="389"/>
                  </a:cubicBezTo>
                  <a:cubicBezTo>
                    <a:pt x="4770" y="355"/>
                    <a:pt x="4757" y="316"/>
                    <a:pt x="4757" y="266"/>
                  </a:cubicBezTo>
                  <a:cubicBezTo>
                    <a:pt x="4757" y="216"/>
                    <a:pt x="4743" y="238"/>
                    <a:pt x="4717" y="238"/>
                  </a:cubicBezTo>
                  <a:cubicBezTo>
                    <a:pt x="4691" y="238"/>
                    <a:pt x="4684" y="227"/>
                    <a:pt x="4665" y="199"/>
                  </a:cubicBezTo>
                  <a:cubicBezTo>
                    <a:pt x="4645" y="172"/>
                    <a:pt x="4619" y="199"/>
                    <a:pt x="4619" y="233"/>
                  </a:cubicBezTo>
                  <a:cubicBezTo>
                    <a:pt x="4619" y="266"/>
                    <a:pt x="4599" y="283"/>
                    <a:pt x="4573" y="250"/>
                  </a:cubicBezTo>
                  <a:cubicBezTo>
                    <a:pt x="4547" y="216"/>
                    <a:pt x="4540" y="227"/>
                    <a:pt x="4475" y="216"/>
                  </a:cubicBezTo>
                  <a:cubicBezTo>
                    <a:pt x="4409" y="205"/>
                    <a:pt x="4475" y="149"/>
                    <a:pt x="4508" y="111"/>
                  </a:cubicBezTo>
                  <a:cubicBezTo>
                    <a:pt x="4540" y="72"/>
                    <a:pt x="4514" y="61"/>
                    <a:pt x="4475" y="33"/>
                  </a:cubicBezTo>
                  <a:cubicBezTo>
                    <a:pt x="4464" y="25"/>
                    <a:pt x="4454" y="13"/>
                    <a:pt x="4445" y="0"/>
                  </a:cubicBezTo>
                  <a:cubicBezTo>
                    <a:pt x="4418" y="4"/>
                    <a:pt x="4389" y="5"/>
                    <a:pt x="4375" y="22"/>
                  </a:cubicBezTo>
                  <a:cubicBezTo>
                    <a:pt x="4355" y="44"/>
                    <a:pt x="4301" y="126"/>
                    <a:pt x="4280" y="147"/>
                  </a:cubicBezTo>
                  <a:cubicBezTo>
                    <a:pt x="4259" y="168"/>
                    <a:pt x="4231" y="179"/>
                    <a:pt x="4242" y="201"/>
                  </a:cubicBezTo>
                  <a:cubicBezTo>
                    <a:pt x="4254" y="223"/>
                    <a:pt x="4270" y="241"/>
                    <a:pt x="4291" y="226"/>
                  </a:cubicBezTo>
                  <a:cubicBezTo>
                    <a:pt x="4313" y="211"/>
                    <a:pt x="4360" y="198"/>
                    <a:pt x="4370" y="226"/>
                  </a:cubicBezTo>
                  <a:cubicBezTo>
                    <a:pt x="4380" y="254"/>
                    <a:pt x="4370" y="248"/>
                    <a:pt x="4372" y="269"/>
                  </a:cubicBezTo>
                  <a:cubicBezTo>
                    <a:pt x="4373" y="290"/>
                    <a:pt x="4399" y="291"/>
                    <a:pt x="4408" y="315"/>
                  </a:cubicBezTo>
                  <a:cubicBezTo>
                    <a:pt x="4416" y="338"/>
                    <a:pt x="4409" y="376"/>
                    <a:pt x="4396" y="393"/>
                  </a:cubicBezTo>
                  <a:cubicBezTo>
                    <a:pt x="4383" y="409"/>
                    <a:pt x="4332" y="437"/>
                    <a:pt x="4319" y="465"/>
                  </a:cubicBezTo>
                  <a:cubicBezTo>
                    <a:pt x="4306" y="493"/>
                    <a:pt x="4301" y="528"/>
                    <a:pt x="4303" y="541"/>
                  </a:cubicBezTo>
                  <a:cubicBezTo>
                    <a:pt x="4304" y="555"/>
                    <a:pt x="4303" y="565"/>
                    <a:pt x="4288" y="573"/>
                  </a:cubicBezTo>
                  <a:cubicBezTo>
                    <a:pt x="4273" y="582"/>
                    <a:pt x="4270" y="594"/>
                    <a:pt x="4277" y="615"/>
                  </a:cubicBezTo>
                  <a:cubicBezTo>
                    <a:pt x="4283" y="636"/>
                    <a:pt x="4277" y="644"/>
                    <a:pt x="4264" y="655"/>
                  </a:cubicBezTo>
                  <a:cubicBezTo>
                    <a:pt x="4250" y="667"/>
                    <a:pt x="4249" y="673"/>
                    <a:pt x="4254" y="696"/>
                  </a:cubicBezTo>
                  <a:cubicBezTo>
                    <a:pt x="4259" y="718"/>
                    <a:pt x="4254" y="730"/>
                    <a:pt x="4239" y="747"/>
                  </a:cubicBezTo>
                  <a:cubicBezTo>
                    <a:pt x="4224" y="764"/>
                    <a:pt x="4209" y="780"/>
                    <a:pt x="4211" y="799"/>
                  </a:cubicBezTo>
                  <a:cubicBezTo>
                    <a:pt x="4213" y="817"/>
                    <a:pt x="4205" y="826"/>
                    <a:pt x="4218" y="837"/>
                  </a:cubicBezTo>
                  <a:cubicBezTo>
                    <a:pt x="4231" y="849"/>
                    <a:pt x="4249" y="840"/>
                    <a:pt x="4252" y="867"/>
                  </a:cubicBezTo>
                  <a:cubicBezTo>
                    <a:pt x="4255" y="893"/>
                    <a:pt x="4247" y="918"/>
                    <a:pt x="4223" y="928"/>
                  </a:cubicBezTo>
                  <a:cubicBezTo>
                    <a:pt x="4198" y="938"/>
                    <a:pt x="4162" y="938"/>
                    <a:pt x="4144" y="957"/>
                  </a:cubicBezTo>
                  <a:cubicBezTo>
                    <a:pt x="4126" y="976"/>
                    <a:pt x="4069" y="1024"/>
                    <a:pt x="4047" y="1047"/>
                  </a:cubicBezTo>
                  <a:cubicBezTo>
                    <a:pt x="4026" y="1071"/>
                    <a:pt x="4011" y="1111"/>
                    <a:pt x="3957" y="1090"/>
                  </a:cubicBezTo>
                  <a:cubicBezTo>
                    <a:pt x="3903" y="1070"/>
                    <a:pt x="3938" y="1056"/>
                    <a:pt x="3888" y="1058"/>
                  </a:cubicBezTo>
                  <a:cubicBezTo>
                    <a:pt x="3850" y="1061"/>
                    <a:pt x="3806" y="1053"/>
                    <a:pt x="3777" y="1036"/>
                  </a:cubicBezTo>
                  <a:cubicBezTo>
                    <a:pt x="3771" y="1061"/>
                    <a:pt x="3765" y="1086"/>
                    <a:pt x="3764" y="1100"/>
                  </a:cubicBezTo>
                  <a:cubicBezTo>
                    <a:pt x="3761" y="1134"/>
                    <a:pt x="3738" y="1181"/>
                    <a:pt x="3725" y="1225"/>
                  </a:cubicBezTo>
                  <a:cubicBezTo>
                    <a:pt x="3711" y="1270"/>
                    <a:pt x="3705" y="1298"/>
                    <a:pt x="3695" y="1339"/>
                  </a:cubicBezTo>
                  <a:cubicBezTo>
                    <a:pt x="3685" y="1381"/>
                    <a:pt x="3675" y="1384"/>
                    <a:pt x="3675" y="1423"/>
                  </a:cubicBezTo>
                  <a:cubicBezTo>
                    <a:pt x="3675" y="1462"/>
                    <a:pt x="3666" y="1462"/>
                    <a:pt x="3636" y="1459"/>
                  </a:cubicBezTo>
                  <a:cubicBezTo>
                    <a:pt x="3607" y="1456"/>
                    <a:pt x="3623" y="1487"/>
                    <a:pt x="3630" y="1506"/>
                  </a:cubicBezTo>
                  <a:cubicBezTo>
                    <a:pt x="3636" y="1525"/>
                    <a:pt x="3649" y="1550"/>
                    <a:pt x="3682" y="1581"/>
                  </a:cubicBezTo>
                  <a:cubicBezTo>
                    <a:pt x="3715" y="1612"/>
                    <a:pt x="3725" y="1584"/>
                    <a:pt x="3751" y="1559"/>
                  </a:cubicBezTo>
                  <a:cubicBezTo>
                    <a:pt x="3777" y="1534"/>
                    <a:pt x="3787" y="1537"/>
                    <a:pt x="3810" y="1545"/>
                  </a:cubicBezTo>
                  <a:cubicBezTo>
                    <a:pt x="3833" y="1553"/>
                    <a:pt x="3872" y="1523"/>
                    <a:pt x="3892" y="1520"/>
                  </a:cubicBezTo>
                  <a:cubicBezTo>
                    <a:pt x="3911" y="1517"/>
                    <a:pt x="3951" y="1545"/>
                    <a:pt x="3970" y="1564"/>
                  </a:cubicBezTo>
                  <a:cubicBezTo>
                    <a:pt x="3990" y="1584"/>
                    <a:pt x="4016" y="1564"/>
                    <a:pt x="4016" y="1553"/>
                  </a:cubicBezTo>
                  <a:cubicBezTo>
                    <a:pt x="4016" y="1542"/>
                    <a:pt x="4042" y="1492"/>
                    <a:pt x="4055" y="1467"/>
                  </a:cubicBezTo>
                  <a:cubicBezTo>
                    <a:pt x="4069" y="1442"/>
                    <a:pt x="4101" y="1453"/>
                    <a:pt x="4134" y="1445"/>
                  </a:cubicBezTo>
                  <a:cubicBezTo>
                    <a:pt x="4167" y="1437"/>
                    <a:pt x="4213" y="1450"/>
                    <a:pt x="4223" y="1467"/>
                  </a:cubicBezTo>
                  <a:cubicBezTo>
                    <a:pt x="4232" y="1484"/>
                    <a:pt x="4291" y="1500"/>
                    <a:pt x="4314" y="1498"/>
                  </a:cubicBezTo>
                  <a:cubicBezTo>
                    <a:pt x="4337" y="1495"/>
                    <a:pt x="4344" y="1523"/>
                    <a:pt x="4344" y="1542"/>
                  </a:cubicBezTo>
                  <a:cubicBezTo>
                    <a:pt x="4344" y="1562"/>
                    <a:pt x="4399" y="1564"/>
                    <a:pt x="4439" y="1592"/>
                  </a:cubicBezTo>
                  <a:cubicBezTo>
                    <a:pt x="4478" y="1620"/>
                    <a:pt x="4481" y="1637"/>
                    <a:pt x="4511" y="1659"/>
                  </a:cubicBezTo>
                  <a:cubicBezTo>
                    <a:pt x="4540" y="1681"/>
                    <a:pt x="4544" y="1717"/>
                    <a:pt x="4527" y="1748"/>
                  </a:cubicBezTo>
                  <a:cubicBezTo>
                    <a:pt x="4511" y="1778"/>
                    <a:pt x="4491" y="1778"/>
                    <a:pt x="4429" y="1778"/>
                  </a:cubicBezTo>
                  <a:cubicBezTo>
                    <a:pt x="4367" y="1778"/>
                    <a:pt x="4373" y="1778"/>
                    <a:pt x="4360" y="1762"/>
                  </a:cubicBezTo>
                  <a:cubicBezTo>
                    <a:pt x="4347" y="1745"/>
                    <a:pt x="4311" y="1773"/>
                    <a:pt x="4311" y="1773"/>
                  </a:cubicBezTo>
                  <a:cubicBezTo>
                    <a:pt x="4311" y="1773"/>
                    <a:pt x="4282" y="1776"/>
                    <a:pt x="4229" y="1767"/>
                  </a:cubicBezTo>
                  <a:cubicBezTo>
                    <a:pt x="4177" y="1759"/>
                    <a:pt x="4183" y="1795"/>
                    <a:pt x="4147" y="1826"/>
                  </a:cubicBezTo>
                  <a:cubicBezTo>
                    <a:pt x="4111" y="1856"/>
                    <a:pt x="4114" y="1853"/>
                    <a:pt x="4108" y="1831"/>
                  </a:cubicBezTo>
                  <a:cubicBezTo>
                    <a:pt x="4101" y="1809"/>
                    <a:pt x="4055" y="1840"/>
                    <a:pt x="4052" y="1879"/>
                  </a:cubicBezTo>
                  <a:cubicBezTo>
                    <a:pt x="4049" y="1917"/>
                    <a:pt x="4036" y="1898"/>
                    <a:pt x="3980" y="1898"/>
                  </a:cubicBezTo>
                  <a:cubicBezTo>
                    <a:pt x="3924" y="1898"/>
                    <a:pt x="3977" y="1920"/>
                    <a:pt x="3918" y="1954"/>
                  </a:cubicBezTo>
                  <a:cubicBezTo>
                    <a:pt x="3859" y="1987"/>
                    <a:pt x="3852" y="2023"/>
                    <a:pt x="3865" y="2051"/>
                  </a:cubicBezTo>
                  <a:cubicBezTo>
                    <a:pt x="3879" y="2079"/>
                    <a:pt x="3885" y="2081"/>
                    <a:pt x="3843" y="2098"/>
                  </a:cubicBezTo>
                  <a:cubicBezTo>
                    <a:pt x="3800" y="2115"/>
                    <a:pt x="3813" y="2143"/>
                    <a:pt x="3748" y="2179"/>
                  </a:cubicBezTo>
                  <a:cubicBezTo>
                    <a:pt x="3682" y="2215"/>
                    <a:pt x="3646" y="2201"/>
                    <a:pt x="3594" y="2198"/>
                  </a:cubicBezTo>
                  <a:cubicBezTo>
                    <a:pt x="3541" y="2195"/>
                    <a:pt x="3551" y="2234"/>
                    <a:pt x="3518" y="2268"/>
                  </a:cubicBezTo>
                  <a:cubicBezTo>
                    <a:pt x="3485" y="2301"/>
                    <a:pt x="3505" y="2315"/>
                    <a:pt x="3453" y="2332"/>
                  </a:cubicBezTo>
                  <a:cubicBezTo>
                    <a:pt x="3400" y="2348"/>
                    <a:pt x="3410" y="2368"/>
                    <a:pt x="3361" y="2387"/>
                  </a:cubicBezTo>
                  <a:cubicBezTo>
                    <a:pt x="3312" y="2407"/>
                    <a:pt x="3266" y="2398"/>
                    <a:pt x="3227" y="2393"/>
                  </a:cubicBezTo>
                  <a:cubicBezTo>
                    <a:pt x="3187" y="2387"/>
                    <a:pt x="3174" y="2387"/>
                    <a:pt x="3148" y="2357"/>
                  </a:cubicBezTo>
                  <a:cubicBezTo>
                    <a:pt x="3122" y="2326"/>
                    <a:pt x="3105" y="2343"/>
                    <a:pt x="3060" y="2343"/>
                  </a:cubicBezTo>
                  <a:cubicBezTo>
                    <a:pt x="3014" y="2343"/>
                    <a:pt x="2991" y="2373"/>
                    <a:pt x="2981" y="2401"/>
                  </a:cubicBezTo>
                  <a:cubicBezTo>
                    <a:pt x="2971" y="2429"/>
                    <a:pt x="2965" y="2457"/>
                    <a:pt x="2945" y="2498"/>
                  </a:cubicBezTo>
                  <a:cubicBezTo>
                    <a:pt x="2925" y="2540"/>
                    <a:pt x="2945" y="2529"/>
                    <a:pt x="2961" y="2571"/>
                  </a:cubicBezTo>
                  <a:cubicBezTo>
                    <a:pt x="2978" y="2612"/>
                    <a:pt x="3004" y="2601"/>
                    <a:pt x="3037" y="2623"/>
                  </a:cubicBezTo>
                  <a:cubicBezTo>
                    <a:pt x="3069" y="2646"/>
                    <a:pt x="3073" y="2654"/>
                    <a:pt x="3063" y="2682"/>
                  </a:cubicBezTo>
                  <a:cubicBezTo>
                    <a:pt x="3053" y="2710"/>
                    <a:pt x="3007" y="2729"/>
                    <a:pt x="2974" y="2749"/>
                  </a:cubicBezTo>
                  <a:cubicBezTo>
                    <a:pt x="2942" y="2768"/>
                    <a:pt x="2915" y="2785"/>
                    <a:pt x="2883" y="2807"/>
                  </a:cubicBezTo>
                  <a:cubicBezTo>
                    <a:pt x="2850" y="2829"/>
                    <a:pt x="2850" y="2865"/>
                    <a:pt x="2804" y="2921"/>
                  </a:cubicBezTo>
                  <a:cubicBezTo>
                    <a:pt x="2758" y="2977"/>
                    <a:pt x="2758" y="2982"/>
                    <a:pt x="2702" y="2993"/>
                  </a:cubicBezTo>
                  <a:cubicBezTo>
                    <a:pt x="2647" y="3004"/>
                    <a:pt x="2657" y="3007"/>
                    <a:pt x="2614" y="3038"/>
                  </a:cubicBezTo>
                  <a:cubicBezTo>
                    <a:pt x="2571" y="3068"/>
                    <a:pt x="2529" y="3049"/>
                    <a:pt x="2483" y="3068"/>
                  </a:cubicBezTo>
                  <a:cubicBezTo>
                    <a:pt x="2437" y="3088"/>
                    <a:pt x="2414" y="3079"/>
                    <a:pt x="2381" y="3068"/>
                  </a:cubicBezTo>
                  <a:cubicBezTo>
                    <a:pt x="2349" y="3057"/>
                    <a:pt x="2332" y="3071"/>
                    <a:pt x="2306" y="3079"/>
                  </a:cubicBezTo>
                  <a:cubicBezTo>
                    <a:pt x="2280" y="3088"/>
                    <a:pt x="2234" y="3091"/>
                    <a:pt x="2178" y="3079"/>
                  </a:cubicBezTo>
                  <a:cubicBezTo>
                    <a:pt x="2123" y="3068"/>
                    <a:pt x="2149" y="3082"/>
                    <a:pt x="2116" y="3104"/>
                  </a:cubicBezTo>
                  <a:cubicBezTo>
                    <a:pt x="2083" y="3127"/>
                    <a:pt x="2070" y="3124"/>
                    <a:pt x="1992" y="3135"/>
                  </a:cubicBezTo>
                  <a:cubicBezTo>
                    <a:pt x="1913" y="3146"/>
                    <a:pt x="1824" y="3213"/>
                    <a:pt x="1756" y="3241"/>
                  </a:cubicBezTo>
                  <a:cubicBezTo>
                    <a:pt x="1687" y="3268"/>
                    <a:pt x="1713" y="3280"/>
                    <a:pt x="1661" y="3327"/>
                  </a:cubicBezTo>
                  <a:cubicBezTo>
                    <a:pt x="1608" y="3374"/>
                    <a:pt x="1592" y="3332"/>
                    <a:pt x="1553" y="3324"/>
                  </a:cubicBezTo>
                  <a:cubicBezTo>
                    <a:pt x="1513" y="3316"/>
                    <a:pt x="1543" y="3299"/>
                    <a:pt x="1536" y="3260"/>
                  </a:cubicBezTo>
                  <a:cubicBezTo>
                    <a:pt x="1530" y="3221"/>
                    <a:pt x="1494" y="3257"/>
                    <a:pt x="1467" y="3271"/>
                  </a:cubicBezTo>
                  <a:cubicBezTo>
                    <a:pt x="1441" y="3285"/>
                    <a:pt x="1405" y="3280"/>
                    <a:pt x="1372" y="3280"/>
                  </a:cubicBezTo>
                  <a:cubicBezTo>
                    <a:pt x="1340" y="3280"/>
                    <a:pt x="1245" y="3243"/>
                    <a:pt x="1215" y="3229"/>
                  </a:cubicBezTo>
                  <a:cubicBezTo>
                    <a:pt x="1186" y="3216"/>
                    <a:pt x="1123" y="3210"/>
                    <a:pt x="1051" y="3191"/>
                  </a:cubicBezTo>
                  <a:cubicBezTo>
                    <a:pt x="979" y="3171"/>
                    <a:pt x="1025" y="3152"/>
                    <a:pt x="989" y="3118"/>
                  </a:cubicBezTo>
                  <a:cubicBezTo>
                    <a:pt x="953" y="3085"/>
                    <a:pt x="907" y="3096"/>
                    <a:pt x="861" y="3093"/>
                  </a:cubicBezTo>
                  <a:cubicBezTo>
                    <a:pt x="815" y="3091"/>
                    <a:pt x="799" y="3091"/>
                    <a:pt x="753" y="3085"/>
                  </a:cubicBezTo>
                  <a:cubicBezTo>
                    <a:pt x="707" y="3079"/>
                    <a:pt x="707" y="3074"/>
                    <a:pt x="648" y="3057"/>
                  </a:cubicBezTo>
                  <a:cubicBezTo>
                    <a:pt x="589" y="3040"/>
                    <a:pt x="543" y="3071"/>
                    <a:pt x="491" y="3088"/>
                  </a:cubicBezTo>
                  <a:cubicBezTo>
                    <a:pt x="439" y="3104"/>
                    <a:pt x="435" y="3085"/>
                    <a:pt x="380" y="3082"/>
                  </a:cubicBezTo>
                  <a:cubicBezTo>
                    <a:pt x="324" y="3079"/>
                    <a:pt x="294" y="3077"/>
                    <a:pt x="245" y="3071"/>
                  </a:cubicBezTo>
                  <a:cubicBezTo>
                    <a:pt x="196" y="3065"/>
                    <a:pt x="173" y="3071"/>
                    <a:pt x="137" y="3043"/>
                  </a:cubicBezTo>
                  <a:cubicBezTo>
                    <a:pt x="101" y="3015"/>
                    <a:pt x="82" y="3049"/>
                    <a:pt x="59" y="3054"/>
                  </a:cubicBezTo>
                  <a:cubicBezTo>
                    <a:pt x="45" y="3058"/>
                    <a:pt x="34" y="3057"/>
                    <a:pt x="18" y="3050"/>
                  </a:cubicBezTo>
                  <a:cubicBezTo>
                    <a:pt x="19" y="3100"/>
                    <a:pt x="34" y="3164"/>
                    <a:pt x="43" y="3189"/>
                  </a:cubicBezTo>
                  <a:cubicBezTo>
                    <a:pt x="56" y="3222"/>
                    <a:pt x="52" y="3241"/>
                    <a:pt x="26" y="3270"/>
                  </a:cubicBezTo>
                  <a:close/>
                </a:path>
              </a:pathLst>
            </a:custGeom>
            <a:grpFill/>
            <a:ln w="0" cap="rnd">
              <a:solidFill>
                <a:sysClr val="window" lastClr="FFFFFF"/>
              </a:solidFill>
              <a:prstDash val="solid"/>
              <a:round/>
            </a:ln>
          </p:spPr>
          <p:txBody>
            <a:bodyPr lIns="101600" tIns="50800" rIns="101600" bIns="5080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楷体_GB2312" panose="02010609030101010101" pitchFamily="49" charset="-122"/>
                <a:ea typeface="楷体_GB2312" panose="02010609030101010101" pitchFamily="49" charset="-122"/>
              </a:endParaRPr>
            </a:p>
          </p:txBody>
        </p:sp>
        <p:sp>
          <p:nvSpPr>
            <p:cNvPr id="17" name="Freeform 13">
              <a:extLst>
                <a:ext uri="{FF2B5EF4-FFF2-40B4-BE49-F238E27FC236}">
                  <a16:creationId xmlns:a16="http://schemas.microsoft.com/office/drawing/2014/main" id="{8C18234D-024D-49DC-86E6-5C24722B0828}"/>
                </a:ext>
              </a:extLst>
            </p:cNvPr>
            <p:cNvSpPr/>
            <p:nvPr/>
          </p:nvSpPr>
          <p:spPr bwMode="auto">
            <a:xfrm>
              <a:off x="3796" y="3407"/>
              <a:ext cx="875" cy="659"/>
            </a:xfrm>
            <a:custGeom>
              <a:avLst/>
              <a:gdLst>
                <a:gd name="T0" fmla="*/ 1778 w 1889"/>
                <a:gd name="T1" fmla="*/ 152 h 1423"/>
                <a:gd name="T2" fmla="*/ 1673 w 1889"/>
                <a:gd name="T3" fmla="*/ 115 h 1423"/>
                <a:gd name="T4" fmla="*/ 1507 w 1889"/>
                <a:gd name="T5" fmla="*/ 82 h 1423"/>
                <a:gd name="T6" fmla="*/ 1385 w 1889"/>
                <a:gd name="T7" fmla="*/ 134 h 1423"/>
                <a:gd name="T8" fmla="*/ 1127 w 1889"/>
                <a:gd name="T9" fmla="*/ 215 h 1423"/>
                <a:gd name="T10" fmla="*/ 1210 w 1889"/>
                <a:gd name="T11" fmla="*/ 59 h 1423"/>
                <a:gd name="T12" fmla="*/ 1127 w 1889"/>
                <a:gd name="T13" fmla="*/ 22 h 1423"/>
                <a:gd name="T14" fmla="*/ 1012 w 1889"/>
                <a:gd name="T15" fmla="*/ 3 h 1423"/>
                <a:gd name="T16" fmla="*/ 861 w 1889"/>
                <a:gd name="T17" fmla="*/ 28 h 1423"/>
                <a:gd name="T18" fmla="*/ 758 w 1889"/>
                <a:gd name="T19" fmla="*/ 56 h 1423"/>
                <a:gd name="T20" fmla="*/ 686 w 1889"/>
                <a:gd name="T21" fmla="*/ 126 h 1423"/>
                <a:gd name="T22" fmla="*/ 570 w 1889"/>
                <a:gd name="T23" fmla="*/ 193 h 1423"/>
                <a:gd name="T24" fmla="*/ 520 w 1889"/>
                <a:gd name="T25" fmla="*/ 263 h 1423"/>
                <a:gd name="T26" fmla="*/ 536 w 1889"/>
                <a:gd name="T27" fmla="*/ 356 h 1423"/>
                <a:gd name="T28" fmla="*/ 444 w 1889"/>
                <a:gd name="T29" fmla="*/ 514 h 1423"/>
                <a:gd name="T30" fmla="*/ 383 w 1889"/>
                <a:gd name="T31" fmla="*/ 743 h 1423"/>
                <a:gd name="T32" fmla="*/ 267 w 1889"/>
                <a:gd name="T33" fmla="*/ 853 h 1423"/>
                <a:gd name="T34" fmla="*/ 190 w 1889"/>
                <a:gd name="T35" fmla="*/ 912 h 1423"/>
                <a:gd name="T36" fmla="*/ 83 w 1889"/>
                <a:gd name="T37" fmla="*/ 997 h 1423"/>
                <a:gd name="T38" fmla="*/ 29 w 1889"/>
                <a:gd name="T39" fmla="*/ 1064 h 1423"/>
                <a:gd name="T40" fmla="*/ 44 w 1889"/>
                <a:gd name="T41" fmla="*/ 1116 h 1423"/>
                <a:gd name="T42" fmla="*/ 22 w 1889"/>
                <a:gd name="T43" fmla="*/ 1223 h 1423"/>
                <a:gd name="T44" fmla="*/ 70 w 1889"/>
                <a:gd name="T45" fmla="*/ 1353 h 1423"/>
                <a:gd name="T46" fmla="*/ 254 w 1889"/>
                <a:gd name="T47" fmla="*/ 1375 h 1423"/>
                <a:gd name="T48" fmla="*/ 201 w 1889"/>
                <a:gd name="T49" fmla="*/ 1249 h 1423"/>
                <a:gd name="T50" fmla="*/ 232 w 1889"/>
                <a:gd name="T51" fmla="*/ 1157 h 1423"/>
                <a:gd name="T52" fmla="*/ 346 w 1889"/>
                <a:gd name="T53" fmla="*/ 1097 h 1423"/>
                <a:gd name="T54" fmla="*/ 564 w 1889"/>
                <a:gd name="T55" fmla="*/ 1019 h 1423"/>
                <a:gd name="T56" fmla="*/ 743 w 1889"/>
                <a:gd name="T57" fmla="*/ 971 h 1423"/>
                <a:gd name="T58" fmla="*/ 883 w 1889"/>
                <a:gd name="T59" fmla="*/ 897 h 1423"/>
                <a:gd name="T60" fmla="*/ 1014 w 1889"/>
                <a:gd name="T61" fmla="*/ 827 h 1423"/>
                <a:gd name="T62" fmla="*/ 979 w 1889"/>
                <a:gd name="T63" fmla="*/ 693 h 1423"/>
                <a:gd name="T64" fmla="*/ 1088 w 1889"/>
                <a:gd name="T65" fmla="*/ 730 h 1423"/>
                <a:gd name="T66" fmla="*/ 1237 w 1889"/>
                <a:gd name="T67" fmla="*/ 738 h 1423"/>
                <a:gd name="T68" fmla="*/ 1328 w 1889"/>
                <a:gd name="T69" fmla="*/ 686 h 1423"/>
                <a:gd name="T70" fmla="*/ 1473 w 1889"/>
                <a:gd name="T71" fmla="*/ 634 h 1423"/>
                <a:gd name="T72" fmla="*/ 1538 w 1889"/>
                <a:gd name="T73" fmla="*/ 597 h 1423"/>
                <a:gd name="T74" fmla="*/ 1748 w 1889"/>
                <a:gd name="T75" fmla="*/ 556 h 1423"/>
                <a:gd name="T76" fmla="*/ 1835 w 1889"/>
                <a:gd name="T77" fmla="*/ 423 h 1423"/>
                <a:gd name="T78" fmla="*/ 1839 w 1889"/>
                <a:gd name="T79" fmla="*/ 267 h 1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889" h="1423">
                  <a:moveTo>
                    <a:pt x="1839" y="267"/>
                  </a:moveTo>
                  <a:cubicBezTo>
                    <a:pt x="1844" y="211"/>
                    <a:pt x="1787" y="182"/>
                    <a:pt x="1778" y="152"/>
                  </a:cubicBezTo>
                  <a:cubicBezTo>
                    <a:pt x="1770" y="123"/>
                    <a:pt x="1765" y="100"/>
                    <a:pt x="1743" y="119"/>
                  </a:cubicBezTo>
                  <a:cubicBezTo>
                    <a:pt x="1722" y="137"/>
                    <a:pt x="1687" y="134"/>
                    <a:pt x="1673" y="115"/>
                  </a:cubicBezTo>
                  <a:cubicBezTo>
                    <a:pt x="1660" y="97"/>
                    <a:pt x="1639" y="78"/>
                    <a:pt x="1617" y="82"/>
                  </a:cubicBezTo>
                  <a:cubicBezTo>
                    <a:pt x="1595" y="85"/>
                    <a:pt x="1521" y="52"/>
                    <a:pt x="1507" y="82"/>
                  </a:cubicBezTo>
                  <a:cubicBezTo>
                    <a:pt x="1494" y="111"/>
                    <a:pt x="1521" y="189"/>
                    <a:pt x="1486" y="174"/>
                  </a:cubicBezTo>
                  <a:cubicBezTo>
                    <a:pt x="1451" y="160"/>
                    <a:pt x="1420" y="104"/>
                    <a:pt x="1385" y="134"/>
                  </a:cubicBezTo>
                  <a:cubicBezTo>
                    <a:pt x="1350" y="163"/>
                    <a:pt x="1298" y="152"/>
                    <a:pt x="1254" y="186"/>
                  </a:cubicBezTo>
                  <a:cubicBezTo>
                    <a:pt x="1210" y="219"/>
                    <a:pt x="1162" y="245"/>
                    <a:pt x="1127" y="215"/>
                  </a:cubicBezTo>
                  <a:cubicBezTo>
                    <a:pt x="1093" y="186"/>
                    <a:pt x="1084" y="152"/>
                    <a:pt x="1132" y="126"/>
                  </a:cubicBezTo>
                  <a:cubicBezTo>
                    <a:pt x="1180" y="100"/>
                    <a:pt x="1206" y="82"/>
                    <a:pt x="1210" y="59"/>
                  </a:cubicBezTo>
                  <a:cubicBezTo>
                    <a:pt x="1215" y="37"/>
                    <a:pt x="1206" y="22"/>
                    <a:pt x="1189" y="11"/>
                  </a:cubicBezTo>
                  <a:cubicBezTo>
                    <a:pt x="1171" y="0"/>
                    <a:pt x="1167" y="0"/>
                    <a:pt x="1127" y="22"/>
                  </a:cubicBezTo>
                  <a:cubicBezTo>
                    <a:pt x="1088" y="45"/>
                    <a:pt x="1044" y="52"/>
                    <a:pt x="1031" y="30"/>
                  </a:cubicBezTo>
                  <a:cubicBezTo>
                    <a:pt x="1026" y="22"/>
                    <a:pt x="1019" y="13"/>
                    <a:pt x="1012" y="3"/>
                  </a:cubicBezTo>
                  <a:cubicBezTo>
                    <a:pt x="983" y="24"/>
                    <a:pt x="958" y="34"/>
                    <a:pt x="929" y="45"/>
                  </a:cubicBezTo>
                  <a:cubicBezTo>
                    <a:pt x="892" y="58"/>
                    <a:pt x="887" y="41"/>
                    <a:pt x="861" y="28"/>
                  </a:cubicBezTo>
                  <a:cubicBezTo>
                    <a:pt x="835" y="15"/>
                    <a:pt x="839" y="6"/>
                    <a:pt x="819" y="8"/>
                  </a:cubicBezTo>
                  <a:cubicBezTo>
                    <a:pt x="800" y="9"/>
                    <a:pt x="791" y="41"/>
                    <a:pt x="758" y="56"/>
                  </a:cubicBezTo>
                  <a:cubicBezTo>
                    <a:pt x="726" y="71"/>
                    <a:pt x="780" y="80"/>
                    <a:pt x="765" y="132"/>
                  </a:cubicBezTo>
                  <a:cubicBezTo>
                    <a:pt x="750" y="184"/>
                    <a:pt x="741" y="152"/>
                    <a:pt x="686" y="126"/>
                  </a:cubicBezTo>
                  <a:cubicBezTo>
                    <a:pt x="632" y="100"/>
                    <a:pt x="610" y="119"/>
                    <a:pt x="575" y="132"/>
                  </a:cubicBezTo>
                  <a:cubicBezTo>
                    <a:pt x="540" y="145"/>
                    <a:pt x="560" y="163"/>
                    <a:pt x="570" y="193"/>
                  </a:cubicBezTo>
                  <a:cubicBezTo>
                    <a:pt x="581" y="223"/>
                    <a:pt x="573" y="221"/>
                    <a:pt x="553" y="223"/>
                  </a:cubicBezTo>
                  <a:cubicBezTo>
                    <a:pt x="503" y="226"/>
                    <a:pt x="529" y="234"/>
                    <a:pt x="520" y="263"/>
                  </a:cubicBezTo>
                  <a:cubicBezTo>
                    <a:pt x="512" y="293"/>
                    <a:pt x="538" y="289"/>
                    <a:pt x="549" y="313"/>
                  </a:cubicBezTo>
                  <a:cubicBezTo>
                    <a:pt x="560" y="337"/>
                    <a:pt x="557" y="343"/>
                    <a:pt x="536" y="356"/>
                  </a:cubicBezTo>
                  <a:cubicBezTo>
                    <a:pt x="514" y="369"/>
                    <a:pt x="522" y="391"/>
                    <a:pt x="520" y="432"/>
                  </a:cubicBezTo>
                  <a:cubicBezTo>
                    <a:pt x="518" y="473"/>
                    <a:pt x="498" y="462"/>
                    <a:pt x="444" y="514"/>
                  </a:cubicBezTo>
                  <a:cubicBezTo>
                    <a:pt x="389" y="565"/>
                    <a:pt x="411" y="636"/>
                    <a:pt x="422" y="669"/>
                  </a:cubicBezTo>
                  <a:cubicBezTo>
                    <a:pt x="433" y="703"/>
                    <a:pt x="407" y="714"/>
                    <a:pt x="383" y="743"/>
                  </a:cubicBezTo>
                  <a:cubicBezTo>
                    <a:pt x="359" y="773"/>
                    <a:pt x="297" y="797"/>
                    <a:pt x="276" y="804"/>
                  </a:cubicBezTo>
                  <a:cubicBezTo>
                    <a:pt x="254" y="812"/>
                    <a:pt x="252" y="830"/>
                    <a:pt x="267" y="853"/>
                  </a:cubicBezTo>
                  <a:cubicBezTo>
                    <a:pt x="282" y="875"/>
                    <a:pt x="267" y="875"/>
                    <a:pt x="256" y="899"/>
                  </a:cubicBezTo>
                  <a:cubicBezTo>
                    <a:pt x="245" y="923"/>
                    <a:pt x="223" y="929"/>
                    <a:pt x="190" y="912"/>
                  </a:cubicBezTo>
                  <a:cubicBezTo>
                    <a:pt x="158" y="895"/>
                    <a:pt x="173" y="925"/>
                    <a:pt x="173" y="968"/>
                  </a:cubicBezTo>
                  <a:cubicBezTo>
                    <a:pt x="173" y="1010"/>
                    <a:pt x="114" y="997"/>
                    <a:pt x="83" y="997"/>
                  </a:cubicBezTo>
                  <a:cubicBezTo>
                    <a:pt x="53" y="997"/>
                    <a:pt x="68" y="1006"/>
                    <a:pt x="68" y="1027"/>
                  </a:cubicBezTo>
                  <a:cubicBezTo>
                    <a:pt x="68" y="1047"/>
                    <a:pt x="51" y="1055"/>
                    <a:pt x="29" y="1064"/>
                  </a:cubicBezTo>
                  <a:cubicBezTo>
                    <a:pt x="19" y="1068"/>
                    <a:pt x="12" y="1080"/>
                    <a:pt x="6" y="1092"/>
                  </a:cubicBezTo>
                  <a:cubicBezTo>
                    <a:pt x="11" y="1116"/>
                    <a:pt x="21" y="1116"/>
                    <a:pt x="44" y="1116"/>
                  </a:cubicBezTo>
                  <a:cubicBezTo>
                    <a:pt x="70" y="1116"/>
                    <a:pt x="92" y="1108"/>
                    <a:pt x="57" y="1145"/>
                  </a:cubicBezTo>
                  <a:cubicBezTo>
                    <a:pt x="22" y="1183"/>
                    <a:pt x="18" y="1190"/>
                    <a:pt x="22" y="1223"/>
                  </a:cubicBezTo>
                  <a:cubicBezTo>
                    <a:pt x="27" y="1257"/>
                    <a:pt x="0" y="1279"/>
                    <a:pt x="44" y="1301"/>
                  </a:cubicBezTo>
                  <a:cubicBezTo>
                    <a:pt x="88" y="1323"/>
                    <a:pt x="44" y="1309"/>
                    <a:pt x="70" y="1353"/>
                  </a:cubicBezTo>
                  <a:cubicBezTo>
                    <a:pt x="97" y="1398"/>
                    <a:pt x="40" y="1394"/>
                    <a:pt x="123" y="1398"/>
                  </a:cubicBezTo>
                  <a:cubicBezTo>
                    <a:pt x="206" y="1401"/>
                    <a:pt x="241" y="1423"/>
                    <a:pt x="254" y="1375"/>
                  </a:cubicBezTo>
                  <a:cubicBezTo>
                    <a:pt x="267" y="1327"/>
                    <a:pt x="197" y="1305"/>
                    <a:pt x="210" y="1286"/>
                  </a:cubicBezTo>
                  <a:cubicBezTo>
                    <a:pt x="223" y="1268"/>
                    <a:pt x="245" y="1246"/>
                    <a:pt x="201" y="1249"/>
                  </a:cubicBezTo>
                  <a:cubicBezTo>
                    <a:pt x="158" y="1253"/>
                    <a:pt x="132" y="1242"/>
                    <a:pt x="162" y="1216"/>
                  </a:cubicBezTo>
                  <a:cubicBezTo>
                    <a:pt x="193" y="1190"/>
                    <a:pt x="193" y="1153"/>
                    <a:pt x="232" y="1157"/>
                  </a:cubicBezTo>
                  <a:cubicBezTo>
                    <a:pt x="271" y="1160"/>
                    <a:pt x="267" y="1153"/>
                    <a:pt x="284" y="1131"/>
                  </a:cubicBezTo>
                  <a:cubicBezTo>
                    <a:pt x="302" y="1108"/>
                    <a:pt x="315" y="1097"/>
                    <a:pt x="346" y="1097"/>
                  </a:cubicBezTo>
                  <a:cubicBezTo>
                    <a:pt x="376" y="1097"/>
                    <a:pt x="450" y="1060"/>
                    <a:pt x="481" y="1057"/>
                  </a:cubicBezTo>
                  <a:cubicBezTo>
                    <a:pt x="512" y="1053"/>
                    <a:pt x="551" y="1060"/>
                    <a:pt x="564" y="1019"/>
                  </a:cubicBezTo>
                  <a:cubicBezTo>
                    <a:pt x="577" y="979"/>
                    <a:pt x="625" y="949"/>
                    <a:pt x="651" y="964"/>
                  </a:cubicBezTo>
                  <a:cubicBezTo>
                    <a:pt x="678" y="979"/>
                    <a:pt x="734" y="1008"/>
                    <a:pt x="743" y="971"/>
                  </a:cubicBezTo>
                  <a:cubicBezTo>
                    <a:pt x="752" y="934"/>
                    <a:pt x="787" y="971"/>
                    <a:pt x="822" y="942"/>
                  </a:cubicBezTo>
                  <a:cubicBezTo>
                    <a:pt x="857" y="912"/>
                    <a:pt x="878" y="938"/>
                    <a:pt x="883" y="897"/>
                  </a:cubicBezTo>
                  <a:cubicBezTo>
                    <a:pt x="887" y="856"/>
                    <a:pt x="922" y="853"/>
                    <a:pt x="935" y="864"/>
                  </a:cubicBezTo>
                  <a:cubicBezTo>
                    <a:pt x="948" y="875"/>
                    <a:pt x="992" y="849"/>
                    <a:pt x="1014" y="827"/>
                  </a:cubicBezTo>
                  <a:cubicBezTo>
                    <a:pt x="1036" y="804"/>
                    <a:pt x="1079" y="804"/>
                    <a:pt x="1040" y="764"/>
                  </a:cubicBezTo>
                  <a:cubicBezTo>
                    <a:pt x="1001" y="723"/>
                    <a:pt x="996" y="730"/>
                    <a:pt x="979" y="693"/>
                  </a:cubicBezTo>
                  <a:cubicBezTo>
                    <a:pt x="961" y="656"/>
                    <a:pt x="940" y="615"/>
                    <a:pt x="996" y="641"/>
                  </a:cubicBezTo>
                  <a:cubicBezTo>
                    <a:pt x="1053" y="667"/>
                    <a:pt x="1075" y="701"/>
                    <a:pt x="1088" y="730"/>
                  </a:cubicBezTo>
                  <a:cubicBezTo>
                    <a:pt x="1101" y="760"/>
                    <a:pt x="1175" y="790"/>
                    <a:pt x="1206" y="764"/>
                  </a:cubicBezTo>
                  <a:cubicBezTo>
                    <a:pt x="1237" y="738"/>
                    <a:pt x="1197" y="749"/>
                    <a:pt x="1237" y="738"/>
                  </a:cubicBezTo>
                  <a:cubicBezTo>
                    <a:pt x="1276" y="727"/>
                    <a:pt x="1285" y="716"/>
                    <a:pt x="1289" y="686"/>
                  </a:cubicBezTo>
                  <a:cubicBezTo>
                    <a:pt x="1293" y="656"/>
                    <a:pt x="1298" y="667"/>
                    <a:pt x="1328" y="686"/>
                  </a:cubicBezTo>
                  <a:cubicBezTo>
                    <a:pt x="1359" y="704"/>
                    <a:pt x="1363" y="686"/>
                    <a:pt x="1385" y="664"/>
                  </a:cubicBezTo>
                  <a:cubicBezTo>
                    <a:pt x="1407" y="641"/>
                    <a:pt x="1468" y="615"/>
                    <a:pt x="1473" y="634"/>
                  </a:cubicBezTo>
                  <a:cubicBezTo>
                    <a:pt x="1477" y="653"/>
                    <a:pt x="1560" y="660"/>
                    <a:pt x="1538" y="641"/>
                  </a:cubicBezTo>
                  <a:cubicBezTo>
                    <a:pt x="1516" y="623"/>
                    <a:pt x="1507" y="582"/>
                    <a:pt x="1538" y="597"/>
                  </a:cubicBezTo>
                  <a:cubicBezTo>
                    <a:pt x="1569" y="612"/>
                    <a:pt x="1586" y="638"/>
                    <a:pt x="1647" y="604"/>
                  </a:cubicBezTo>
                  <a:cubicBezTo>
                    <a:pt x="1708" y="571"/>
                    <a:pt x="1735" y="556"/>
                    <a:pt x="1748" y="556"/>
                  </a:cubicBezTo>
                  <a:cubicBezTo>
                    <a:pt x="1761" y="556"/>
                    <a:pt x="1778" y="526"/>
                    <a:pt x="1778" y="504"/>
                  </a:cubicBezTo>
                  <a:cubicBezTo>
                    <a:pt x="1778" y="482"/>
                    <a:pt x="1826" y="460"/>
                    <a:pt x="1835" y="423"/>
                  </a:cubicBezTo>
                  <a:cubicBezTo>
                    <a:pt x="1841" y="398"/>
                    <a:pt x="1861" y="375"/>
                    <a:pt x="1889" y="354"/>
                  </a:cubicBezTo>
                  <a:cubicBezTo>
                    <a:pt x="1864" y="331"/>
                    <a:pt x="1837" y="298"/>
                    <a:pt x="1839" y="267"/>
                  </a:cubicBezTo>
                  <a:close/>
                </a:path>
              </a:pathLst>
            </a:custGeom>
            <a:grpFill/>
            <a:ln w="0" cap="rnd">
              <a:solidFill>
                <a:sysClr val="window" lastClr="FFFFFF"/>
              </a:solidFill>
              <a:prstDash val="solid"/>
              <a:round/>
            </a:ln>
          </p:spPr>
          <p:txBody>
            <a:bodyPr lIns="101600" tIns="50800" rIns="101600" bIns="5080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楷体_GB2312" panose="02010609030101010101" pitchFamily="49" charset="-122"/>
                <a:ea typeface="楷体_GB2312" panose="02010609030101010101" pitchFamily="49" charset="-122"/>
              </a:endParaRPr>
            </a:p>
          </p:txBody>
        </p:sp>
        <p:sp>
          <p:nvSpPr>
            <p:cNvPr id="18" name="Freeform 14">
              <a:extLst>
                <a:ext uri="{FF2B5EF4-FFF2-40B4-BE49-F238E27FC236}">
                  <a16:creationId xmlns:a16="http://schemas.microsoft.com/office/drawing/2014/main" id="{102C4677-D456-4B39-B03E-133BFE770589}"/>
                </a:ext>
              </a:extLst>
            </p:cNvPr>
            <p:cNvSpPr/>
            <p:nvPr/>
          </p:nvSpPr>
          <p:spPr bwMode="auto">
            <a:xfrm>
              <a:off x="3625" y="2903"/>
              <a:ext cx="665" cy="641"/>
            </a:xfrm>
            <a:custGeom>
              <a:avLst/>
              <a:gdLst>
                <a:gd name="T0" fmla="*/ 1367 w 1437"/>
                <a:gd name="T1" fmla="*/ 819 h 1384"/>
                <a:gd name="T2" fmla="*/ 1289 w 1437"/>
                <a:gd name="T3" fmla="*/ 678 h 1384"/>
                <a:gd name="T4" fmla="*/ 1236 w 1437"/>
                <a:gd name="T5" fmla="*/ 492 h 1384"/>
                <a:gd name="T6" fmla="*/ 1306 w 1437"/>
                <a:gd name="T7" fmla="*/ 277 h 1384"/>
                <a:gd name="T8" fmla="*/ 1175 w 1437"/>
                <a:gd name="T9" fmla="*/ 148 h 1384"/>
                <a:gd name="T10" fmla="*/ 1092 w 1437"/>
                <a:gd name="T11" fmla="*/ 48 h 1384"/>
                <a:gd name="T12" fmla="*/ 992 w 1437"/>
                <a:gd name="T13" fmla="*/ 59 h 1384"/>
                <a:gd name="T14" fmla="*/ 900 w 1437"/>
                <a:gd name="T15" fmla="*/ 77 h 1384"/>
                <a:gd name="T16" fmla="*/ 708 w 1437"/>
                <a:gd name="T17" fmla="*/ 29 h 1384"/>
                <a:gd name="T18" fmla="*/ 472 w 1437"/>
                <a:gd name="T19" fmla="*/ 0 h 1384"/>
                <a:gd name="T20" fmla="*/ 398 w 1437"/>
                <a:gd name="T21" fmla="*/ 133 h 1384"/>
                <a:gd name="T22" fmla="*/ 236 w 1437"/>
                <a:gd name="T23" fmla="*/ 100 h 1384"/>
                <a:gd name="T24" fmla="*/ 96 w 1437"/>
                <a:gd name="T25" fmla="*/ 281 h 1384"/>
                <a:gd name="T26" fmla="*/ 118 w 1437"/>
                <a:gd name="T27" fmla="*/ 470 h 1384"/>
                <a:gd name="T28" fmla="*/ 153 w 1437"/>
                <a:gd name="T29" fmla="*/ 615 h 1384"/>
                <a:gd name="T30" fmla="*/ 57 w 1437"/>
                <a:gd name="T31" fmla="*/ 756 h 1384"/>
                <a:gd name="T32" fmla="*/ 109 w 1437"/>
                <a:gd name="T33" fmla="*/ 782 h 1384"/>
                <a:gd name="T34" fmla="*/ 188 w 1437"/>
                <a:gd name="T35" fmla="*/ 863 h 1384"/>
                <a:gd name="T36" fmla="*/ 184 w 1437"/>
                <a:gd name="T37" fmla="*/ 941 h 1384"/>
                <a:gd name="T38" fmla="*/ 214 w 1437"/>
                <a:gd name="T39" fmla="*/ 1042 h 1384"/>
                <a:gd name="T40" fmla="*/ 318 w 1437"/>
                <a:gd name="T41" fmla="*/ 1042 h 1384"/>
                <a:gd name="T42" fmla="*/ 442 w 1437"/>
                <a:gd name="T43" fmla="*/ 1036 h 1384"/>
                <a:gd name="T44" fmla="*/ 531 w 1437"/>
                <a:gd name="T45" fmla="*/ 959 h 1384"/>
                <a:gd name="T46" fmla="*/ 629 w 1437"/>
                <a:gd name="T47" fmla="*/ 934 h 1384"/>
                <a:gd name="T48" fmla="*/ 668 w 1437"/>
                <a:gd name="T49" fmla="*/ 1039 h 1384"/>
                <a:gd name="T50" fmla="*/ 672 w 1437"/>
                <a:gd name="T51" fmla="*/ 1189 h 1384"/>
                <a:gd name="T52" fmla="*/ 747 w 1437"/>
                <a:gd name="T53" fmla="*/ 1267 h 1384"/>
                <a:gd name="T54" fmla="*/ 849 w 1437"/>
                <a:gd name="T55" fmla="*/ 1320 h 1384"/>
                <a:gd name="T56" fmla="*/ 924 w 1437"/>
                <a:gd name="T57" fmla="*/ 1312 h 1384"/>
                <a:gd name="T58" fmla="*/ 946 w 1437"/>
                <a:gd name="T59" fmla="*/ 1221 h 1384"/>
                <a:gd name="T60" fmla="*/ 1136 w 1437"/>
                <a:gd name="T61" fmla="*/ 1221 h 1384"/>
                <a:gd name="T62" fmla="*/ 1190 w 1437"/>
                <a:gd name="T63" fmla="*/ 1097 h 1384"/>
                <a:gd name="T64" fmla="*/ 1300 w 1437"/>
                <a:gd name="T65" fmla="*/ 1134 h 1384"/>
                <a:gd name="T66" fmla="*/ 1363 w 1437"/>
                <a:gd name="T67" fmla="*/ 1030 h 1384"/>
                <a:gd name="T68" fmla="*/ 1411 w 1437"/>
                <a:gd name="T69" fmla="*/ 885 h 1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37" h="1384">
                  <a:moveTo>
                    <a:pt x="1411" y="885"/>
                  </a:moveTo>
                  <a:cubicBezTo>
                    <a:pt x="1385" y="863"/>
                    <a:pt x="1389" y="841"/>
                    <a:pt x="1367" y="819"/>
                  </a:cubicBezTo>
                  <a:cubicBezTo>
                    <a:pt x="1346" y="796"/>
                    <a:pt x="1302" y="793"/>
                    <a:pt x="1302" y="756"/>
                  </a:cubicBezTo>
                  <a:cubicBezTo>
                    <a:pt x="1302" y="719"/>
                    <a:pt x="1289" y="711"/>
                    <a:pt x="1289" y="678"/>
                  </a:cubicBezTo>
                  <a:cubicBezTo>
                    <a:pt x="1289" y="644"/>
                    <a:pt x="1271" y="656"/>
                    <a:pt x="1241" y="615"/>
                  </a:cubicBezTo>
                  <a:cubicBezTo>
                    <a:pt x="1210" y="574"/>
                    <a:pt x="1193" y="530"/>
                    <a:pt x="1236" y="492"/>
                  </a:cubicBezTo>
                  <a:cubicBezTo>
                    <a:pt x="1280" y="455"/>
                    <a:pt x="1332" y="429"/>
                    <a:pt x="1337" y="381"/>
                  </a:cubicBezTo>
                  <a:cubicBezTo>
                    <a:pt x="1341" y="333"/>
                    <a:pt x="1298" y="296"/>
                    <a:pt x="1306" y="277"/>
                  </a:cubicBezTo>
                  <a:cubicBezTo>
                    <a:pt x="1315" y="259"/>
                    <a:pt x="1302" y="229"/>
                    <a:pt x="1276" y="207"/>
                  </a:cubicBezTo>
                  <a:cubicBezTo>
                    <a:pt x="1249" y="185"/>
                    <a:pt x="1175" y="203"/>
                    <a:pt x="1175" y="148"/>
                  </a:cubicBezTo>
                  <a:cubicBezTo>
                    <a:pt x="1175" y="92"/>
                    <a:pt x="1206" y="66"/>
                    <a:pt x="1166" y="44"/>
                  </a:cubicBezTo>
                  <a:cubicBezTo>
                    <a:pt x="1127" y="22"/>
                    <a:pt x="1123" y="14"/>
                    <a:pt x="1092" y="48"/>
                  </a:cubicBezTo>
                  <a:cubicBezTo>
                    <a:pt x="1062" y="81"/>
                    <a:pt x="1075" y="133"/>
                    <a:pt x="1031" y="111"/>
                  </a:cubicBezTo>
                  <a:cubicBezTo>
                    <a:pt x="987" y="88"/>
                    <a:pt x="974" y="70"/>
                    <a:pt x="992" y="59"/>
                  </a:cubicBezTo>
                  <a:cubicBezTo>
                    <a:pt x="1009" y="48"/>
                    <a:pt x="1000" y="14"/>
                    <a:pt x="970" y="25"/>
                  </a:cubicBezTo>
                  <a:cubicBezTo>
                    <a:pt x="939" y="37"/>
                    <a:pt x="948" y="59"/>
                    <a:pt x="900" y="77"/>
                  </a:cubicBezTo>
                  <a:cubicBezTo>
                    <a:pt x="852" y="96"/>
                    <a:pt x="821" y="111"/>
                    <a:pt x="791" y="81"/>
                  </a:cubicBezTo>
                  <a:cubicBezTo>
                    <a:pt x="760" y="51"/>
                    <a:pt x="778" y="18"/>
                    <a:pt x="708" y="29"/>
                  </a:cubicBezTo>
                  <a:cubicBezTo>
                    <a:pt x="638" y="40"/>
                    <a:pt x="603" y="37"/>
                    <a:pt x="577" y="22"/>
                  </a:cubicBezTo>
                  <a:cubicBezTo>
                    <a:pt x="551" y="7"/>
                    <a:pt x="511" y="0"/>
                    <a:pt x="472" y="0"/>
                  </a:cubicBezTo>
                  <a:cubicBezTo>
                    <a:pt x="433" y="0"/>
                    <a:pt x="350" y="11"/>
                    <a:pt x="380" y="40"/>
                  </a:cubicBezTo>
                  <a:cubicBezTo>
                    <a:pt x="411" y="70"/>
                    <a:pt x="446" y="137"/>
                    <a:pt x="398" y="133"/>
                  </a:cubicBezTo>
                  <a:cubicBezTo>
                    <a:pt x="350" y="129"/>
                    <a:pt x="337" y="107"/>
                    <a:pt x="315" y="126"/>
                  </a:cubicBezTo>
                  <a:cubicBezTo>
                    <a:pt x="293" y="144"/>
                    <a:pt x="275" y="81"/>
                    <a:pt x="236" y="100"/>
                  </a:cubicBezTo>
                  <a:cubicBezTo>
                    <a:pt x="197" y="118"/>
                    <a:pt x="144" y="137"/>
                    <a:pt x="127" y="174"/>
                  </a:cubicBezTo>
                  <a:cubicBezTo>
                    <a:pt x="109" y="211"/>
                    <a:pt x="96" y="229"/>
                    <a:pt x="96" y="281"/>
                  </a:cubicBezTo>
                  <a:cubicBezTo>
                    <a:pt x="96" y="333"/>
                    <a:pt x="105" y="385"/>
                    <a:pt x="122" y="411"/>
                  </a:cubicBezTo>
                  <a:cubicBezTo>
                    <a:pt x="140" y="437"/>
                    <a:pt x="92" y="441"/>
                    <a:pt x="118" y="470"/>
                  </a:cubicBezTo>
                  <a:cubicBezTo>
                    <a:pt x="144" y="500"/>
                    <a:pt x="153" y="496"/>
                    <a:pt x="140" y="533"/>
                  </a:cubicBezTo>
                  <a:cubicBezTo>
                    <a:pt x="127" y="570"/>
                    <a:pt x="131" y="581"/>
                    <a:pt x="153" y="615"/>
                  </a:cubicBezTo>
                  <a:cubicBezTo>
                    <a:pt x="175" y="648"/>
                    <a:pt x="201" y="681"/>
                    <a:pt x="166" y="689"/>
                  </a:cubicBezTo>
                  <a:cubicBezTo>
                    <a:pt x="131" y="696"/>
                    <a:pt x="79" y="730"/>
                    <a:pt x="57" y="756"/>
                  </a:cubicBezTo>
                  <a:cubicBezTo>
                    <a:pt x="35" y="782"/>
                    <a:pt x="0" y="789"/>
                    <a:pt x="39" y="804"/>
                  </a:cubicBezTo>
                  <a:cubicBezTo>
                    <a:pt x="79" y="819"/>
                    <a:pt x="66" y="774"/>
                    <a:pt x="109" y="782"/>
                  </a:cubicBezTo>
                  <a:cubicBezTo>
                    <a:pt x="153" y="789"/>
                    <a:pt x="197" y="752"/>
                    <a:pt x="201" y="796"/>
                  </a:cubicBezTo>
                  <a:cubicBezTo>
                    <a:pt x="205" y="841"/>
                    <a:pt x="210" y="852"/>
                    <a:pt x="188" y="863"/>
                  </a:cubicBezTo>
                  <a:cubicBezTo>
                    <a:pt x="166" y="874"/>
                    <a:pt x="184" y="889"/>
                    <a:pt x="197" y="908"/>
                  </a:cubicBezTo>
                  <a:cubicBezTo>
                    <a:pt x="210" y="926"/>
                    <a:pt x="201" y="919"/>
                    <a:pt x="184" y="941"/>
                  </a:cubicBezTo>
                  <a:cubicBezTo>
                    <a:pt x="166" y="963"/>
                    <a:pt x="192" y="1004"/>
                    <a:pt x="201" y="1015"/>
                  </a:cubicBezTo>
                  <a:cubicBezTo>
                    <a:pt x="205" y="1020"/>
                    <a:pt x="211" y="1030"/>
                    <a:pt x="214" y="1042"/>
                  </a:cubicBezTo>
                  <a:cubicBezTo>
                    <a:pt x="238" y="1043"/>
                    <a:pt x="262" y="1046"/>
                    <a:pt x="269" y="1059"/>
                  </a:cubicBezTo>
                  <a:cubicBezTo>
                    <a:pt x="282" y="1084"/>
                    <a:pt x="315" y="1070"/>
                    <a:pt x="318" y="1042"/>
                  </a:cubicBezTo>
                  <a:cubicBezTo>
                    <a:pt x="321" y="1014"/>
                    <a:pt x="347" y="945"/>
                    <a:pt x="377" y="992"/>
                  </a:cubicBezTo>
                  <a:cubicBezTo>
                    <a:pt x="406" y="1039"/>
                    <a:pt x="357" y="1050"/>
                    <a:pt x="442" y="1036"/>
                  </a:cubicBezTo>
                  <a:cubicBezTo>
                    <a:pt x="478" y="997"/>
                    <a:pt x="482" y="1011"/>
                    <a:pt x="488" y="984"/>
                  </a:cubicBezTo>
                  <a:cubicBezTo>
                    <a:pt x="495" y="956"/>
                    <a:pt x="505" y="953"/>
                    <a:pt x="531" y="959"/>
                  </a:cubicBezTo>
                  <a:cubicBezTo>
                    <a:pt x="557" y="964"/>
                    <a:pt x="567" y="967"/>
                    <a:pt x="580" y="956"/>
                  </a:cubicBezTo>
                  <a:cubicBezTo>
                    <a:pt x="593" y="945"/>
                    <a:pt x="596" y="922"/>
                    <a:pt x="629" y="934"/>
                  </a:cubicBezTo>
                  <a:cubicBezTo>
                    <a:pt x="662" y="945"/>
                    <a:pt x="688" y="942"/>
                    <a:pt x="672" y="972"/>
                  </a:cubicBezTo>
                  <a:cubicBezTo>
                    <a:pt x="655" y="1003"/>
                    <a:pt x="636" y="1039"/>
                    <a:pt x="668" y="1039"/>
                  </a:cubicBezTo>
                  <a:cubicBezTo>
                    <a:pt x="701" y="1039"/>
                    <a:pt x="714" y="1034"/>
                    <a:pt x="711" y="1067"/>
                  </a:cubicBezTo>
                  <a:cubicBezTo>
                    <a:pt x="708" y="1100"/>
                    <a:pt x="731" y="1145"/>
                    <a:pt x="672" y="1189"/>
                  </a:cubicBezTo>
                  <a:cubicBezTo>
                    <a:pt x="613" y="1234"/>
                    <a:pt x="613" y="1253"/>
                    <a:pt x="659" y="1253"/>
                  </a:cubicBezTo>
                  <a:cubicBezTo>
                    <a:pt x="705" y="1253"/>
                    <a:pt x="737" y="1237"/>
                    <a:pt x="747" y="1267"/>
                  </a:cubicBezTo>
                  <a:cubicBezTo>
                    <a:pt x="757" y="1298"/>
                    <a:pt x="754" y="1384"/>
                    <a:pt x="793" y="1353"/>
                  </a:cubicBezTo>
                  <a:cubicBezTo>
                    <a:pt x="832" y="1323"/>
                    <a:pt x="822" y="1314"/>
                    <a:pt x="849" y="1320"/>
                  </a:cubicBezTo>
                  <a:cubicBezTo>
                    <a:pt x="868" y="1324"/>
                    <a:pt x="866" y="1313"/>
                    <a:pt x="892" y="1322"/>
                  </a:cubicBezTo>
                  <a:cubicBezTo>
                    <a:pt x="893" y="1316"/>
                    <a:pt x="900" y="1313"/>
                    <a:pt x="924" y="1312"/>
                  </a:cubicBezTo>
                  <a:cubicBezTo>
                    <a:pt x="944" y="1310"/>
                    <a:pt x="952" y="1312"/>
                    <a:pt x="941" y="1282"/>
                  </a:cubicBezTo>
                  <a:cubicBezTo>
                    <a:pt x="931" y="1252"/>
                    <a:pt x="911" y="1234"/>
                    <a:pt x="946" y="1221"/>
                  </a:cubicBezTo>
                  <a:cubicBezTo>
                    <a:pt x="981" y="1208"/>
                    <a:pt x="1003" y="1189"/>
                    <a:pt x="1057" y="1215"/>
                  </a:cubicBezTo>
                  <a:cubicBezTo>
                    <a:pt x="1112" y="1241"/>
                    <a:pt x="1121" y="1273"/>
                    <a:pt x="1136" y="1221"/>
                  </a:cubicBezTo>
                  <a:cubicBezTo>
                    <a:pt x="1151" y="1169"/>
                    <a:pt x="1097" y="1160"/>
                    <a:pt x="1129" y="1145"/>
                  </a:cubicBezTo>
                  <a:cubicBezTo>
                    <a:pt x="1162" y="1130"/>
                    <a:pt x="1171" y="1098"/>
                    <a:pt x="1190" y="1097"/>
                  </a:cubicBezTo>
                  <a:cubicBezTo>
                    <a:pt x="1210" y="1095"/>
                    <a:pt x="1206" y="1104"/>
                    <a:pt x="1232" y="1117"/>
                  </a:cubicBezTo>
                  <a:cubicBezTo>
                    <a:pt x="1258" y="1130"/>
                    <a:pt x="1263" y="1147"/>
                    <a:pt x="1300" y="1134"/>
                  </a:cubicBezTo>
                  <a:cubicBezTo>
                    <a:pt x="1329" y="1123"/>
                    <a:pt x="1354" y="1113"/>
                    <a:pt x="1383" y="1092"/>
                  </a:cubicBezTo>
                  <a:cubicBezTo>
                    <a:pt x="1371" y="1075"/>
                    <a:pt x="1360" y="1055"/>
                    <a:pt x="1363" y="1030"/>
                  </a:cubicBezTo>
                  <a:cubicBezTo>
                    <a:pt x="1367" y="989"/>
                    <a:pt x="1337" y="971"/>
                    <a:pt x="1385" y="937"/>
                  </a:cubicBezTo>
                  <a:cubicBezTo>
                    <a:pt x="1433" y="904"/>
                    <a:pt x="1437" y="908"/>
                    <a:pt x="1411" y="885"/>
                  </a:cubicBezTo>
                  <a:close/>
                </a:path>
              </a:pathLst>
            </a:custGeom>
            <a:grpFill/>
            <a:ln w="0" cap="rnd">
              <a:solidFill>
                <a:sysClr val="window" lastClr="FFFFFF"/>
              </a:solidFill>
              <a:prstDash val="solid"/>
              <a:round/>
            </a:ln>
          </p:spPr>
          <p:txBody>
            <a:bodyPr lIns="101600" tIns="50800" rIns="101600" bIns="5080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楷体_GB2312" panose="02010609030101010101" pitchFamily="49" charset="-122"/>
                <a:ea typeface="楷体_GB2312" panose="02010609030101010101" pitchFamily="49" charset="-122"/>
              </a:endParaRPr>
            </a:p>
          </p:txBody>
        </p:sp>
        <p:sp>
          <p:nvSpPr>
            <p:cNvPr id="19" name="Freeform 15">
              <a:extLst>
                <a:ext uri="{FF2B5EF4-FFF2-40B4-BE49-F238E27FC236}">
                  <a16:creationId xmlns:a16="http://schemas.microsoft.com/office/drawing/2014/main" id="{AEAB2EF2-EECC-45C4-9B6E-CF3C18B75862}"/>
                </a:ext>
              </a:extLst>
            </p:cNvPr>
            <p:cNvSpPr/>
            <p:nvPr/>
          </p:nvSpPr>
          <p:spPr bwMode="auto">
            <a:xfrm>
              <a:off x="2302" y="3034"/>
              <a:ext cx="1049" cy="967"/>
            </a:xfrm>
            <a:custGeom>
              <a:avLst/>
              <a:gdLst>
                <a:gd name="T0" fmla="*/ 2228 w 2266"/>
                <a:gd name="T1" fmla="*/ 1313 h 2088"/>
                <a:gd name="T2" fmla="*/ 2073 w 2266"/>
                <a:gd name="T3" fmla="*/ 1311 h 2088"/>
                <a:gd name="T4" fmla="*/ 1891 w 2266"/>
                <a:gd name="T5" fmla="*/ 1218 h 2088"/>
                <a:gd name="T6" fmla="*/ 1828 w 2266"/>
                <a:gd name="T7" fmla="*/ 1154 h 2088"/>
                <a:gd name="T8" fmla="*/ 1774 w 2266"/>
                <a:gd name="T9" fmla="*/ 939 h 2088"/>
                <a:gd name="T10" fmla="*/ 1831 w 2266"/>
                <a:gd name="T11" fmla="*/ 709 h 2088"/>
                <a:gd name="T12" fmla="*/ 1686 w 2266"/>
                <a:gd name="T13" fmla="*/ 690 h 2088"/>
                <a:gd name="T14" fmla="*/ 1608 w 2266"/>
                <a:gd name="T15" fmla="*/ 579 h 2088"/>
                <a:gd name="T16" fmla="*/ 1717 w 2266"/>
                <a:gd name="T17" fmla="*/ 509 h 2088"/>
                <a:gd name="T18" fmla="*/ 1957 w 2266"/>
                <a:gd name="T19" fmla="*/ 475 h 2088"/>
                <a:gd name="T20" fmla="*/ 1909 w 2266"/>
                <a:gd name="T21" fmla="*/ 312 h 2088"/>
                <a:gd name="T22" fmla="*/ 1743 w 2266"/>
                <a:gd name="T23" fmla="*/ 249 h 2088"/>
                <a:gd name="T24" fmla="*/ 1617 w 2266"/>
                <a:gd name="T25" fmla="*/ 205 h 2088"/>
                <a:gd name="T26" fmla="*/ 1516 w 2266"/>
                <a:gd name="T27" fmla="*/ 405 h 2088"/>
                <a:gd name="T28" fmla="*/ 1411 w 2266"/>
                <a:gd name="T29" fmla="*/ 635 h 2088"/>
                <a:gd name="T30" fmla="*/ 1280 w 2266"/>
                <a:gd name="T31" fmla="*/ 757 h 2088"/>
                <a:gd name="T32" fmla="*/ 1036 w 2266"/>
                <a:gd name="T33" fmla="*/ 709 h 2088"/>
                <a:gd name="T34" fmla="*/ 848 w 2266"/>
                <a:gd name="T35" fmla="*/ 397 h 2088"/>
                <a:gd name="T36" fmla="*/ 673 w 2266"/>
                <a:gd name="T37" fmla="*/ 190 h 2088"/>
                <a:gd name="T38" fmla="*/ 472 w 2266"/>
                <a:gd name="T39" fmla="*/ 223 h 2088"/>
                <a:gd name="T40" fmla="*/ 442 w 2266"/>
                <a:gd name="T41" fmla="*/ 5 h 2088"/>
                <a:gd name="T42" fmla="*/ 328 w 2266"/>
                <a:gd name="T43" fmla="*/ 112 h 2088"/>
                <a:gd name="T44" fmla="*/ 228 w 2266"/>
                <a:gd name="T45" fmla="*/ 264 h 2088"/>
                <a:gd name="T46" fmla="*/ 241 w 2266"/>
                <a:gd name="T47" fmla="*/ 409 h 2088"/>
                <a:gd name="T48" fmla="*/ 354 w 2266"/>
                <a:gd name="T49" fmla="*/ 546 h 2088"/>
                <a:gd name="T50" fmla="*/ 337 w 2266"/>
                <a:gd name="T51" fmla="*/ 861 h 2088"/>
                <a:gd name="T52" fmla="*/ 158 w 2266"/>
                <a:gd name="T53" fmla="*/ 1005 h 2088"/>
                <a:gd name="T54" fmla="*/ 31 w 2266"/>
                <a:gd name="T55" fmla="*/ 1213 h 2088"/>
                <a:gd name="T56" fmla="*/ 136 w 2266"/>
                <a:gd name="T57" fmla="*/ 1302 h 2088"/>
                <a:gd name="T58" fmla="*/ 332 w 2266"/>
                <a:gd name="T59" fmla="*/ 1343 h 2088"/>
                <a:gd name="T60" fmla="*/ 376 w 2266"/>
                <a:gd name="T61" fmla="*/ 1535 h 2088"/>
                <a:gd name="T62" fmla="*/ 503 w 2266"/>
                <a:gd name="T63" fmla="*/ 1635 h 2088"/>
                <a:gd name="T64" fmla="*/ 533 w 2266"/>
                <a:gd name="T65" fmla="*/ 1821 h 2088"/>
                <a:gd name="T66" fmla="*/ 660 w 2266"/>
                <a:gd name="T67" fmla="*/ 1932 h 2088"/>
                <a:gd name="T68" fmla="*/ 787 w 2266"/>
                <a:gd name="T69" fmla="*/ 1991 h 2088"/>
                <a:gd name="T70" fmla="*/ 988 w 2266"/>
                <a:gd name="T71" fmla="*/ 2047 h 2088"/>
                <a:gd name="T72" fmla="*/ 1114 w 2266"/>
                <a:gd name="T73" fmla="*/ 1995 h 2088"/>
                <a:gd name="T74" fmla="*/ 1075 w 2266"/>
                <a:gd name="T75" fmla="*/ 1743 h 2088"/>
                <a:gd name="T76" fmla="*/ 1206 w 2266"/>
                <a:gd name="T77" fmla="*/ 1750 h 2088"/>
                <a:gd name="T78" fmla="*/ 1433 w 2266"/>
                <a:gd name="T79" fmla="*/ 1728 h 2088"/>
                <a:gd name="T80" fmla="*/ 1603 w 2266"/>
                <a:gd name="T81" fmla="*/ 1650 h 2088"/>
                <a:gd name="T82" fmla="*/ 1783 w 2266"/>
                <a:gd name="T83" fmla="*/ 1658 h 2088"/>
                <a:gd name="T84" fmla="*/ 1918 w 2266"/>
                <a:gd name="T85" fmla="*/ 1558 h 2088"/>
                <a:gd name="T86" fmla="*/ 2093 w 2266"/>
                <a:gd name="T87" fmla="*/ 1528 h 2088"/>
                <a:gd name="T88" fmla="*/ 2240 w 2266"/>
                <a:gd name="T89" fmla="*/ 1453 h 20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266" h="2088">
                  <a:moveTo>
                    <a:pt x="2240" y="1453"/>
                  </a:moveTo>
                  <a:cubicBezTo>
                    <a:pt x="2266" y="1442"/>
                    <a:pt x="2264" y="1420"/>
                    <a:pt x="2263" y="1388"/>
                  </a:cubicBezTo>
                  <a:cubicBezTo>
                    <a:pt x="2261" y="1356"/>
                    <a:pt x="2251" y="1342"/>
                    <a:pt x="2228" y="1313"/>
                  </a:cubicBezTo>
                  <a:cubicBezTo>
                    <a:pt x="2205" y="1283"/>
                    <a:pt x="2192" y="1315"/>
                    <a:pt x="2164" y="1321"/>
                  </a:cubicBezTo>
                  <a:cubicBezTo>
                    <a:pt x="2136" y="1326"/>
                    <a:pt x="2131" y="1314"/>
                    <a:pt x="2115" y="1296"/>
                  </a:cubicBezTo>
                  <a:cubicBezTo>
                    <a:pt x="2099" y="1278"/>
                    <a:pt x="2097" y="1287"/>
                    <a:pt x="2073" y="1311"/>
                  </a:cubicBezTo>
                  <a:cubicBezTo>
                    <a:pt x="2048" y="1335"/>
                    <a:pt x="2004" y="1296"/>
                    <a:pt x="1996" y="1283"/>
                  </a:cubicBezTo>
                  <a:cubicBezTo>
                    <a:pt x="1987" y="1271"/>
                    <a:pt x="1982" y="1261"/>
                    <a:pt x="1976" y="1235"/>
                  </a:cubicBezTo>
                  <a:cubicBezTo>
                    <a:pt x="1969" y="1208"/>
                    <a:pt x="1915" y="1219"/>
                    <a:pt x="1891" y="1218"/>
                  </a:cubicBezTo>
                  <a:cubicBezTo>
                    <a:pt x="1866" y="1217"/>
                    <a:pt x="1873" y="1218"/>
                    <a:pt x="1866" y="1239"/>
                  </a:cubicBezTo>
                  <a:cubicBezTo>
                    <a:pt x="1860" y="1260"/>
                    <a:pt x="1838" y="1250"/>
                    <a:pt x="1819" y="1205"/>
                  </a:cubicBezTo>
                  <a:cubicBezTo>
                    <a:pt x="1810" y="1186"/>
                    <a:pt x="1817" y="1168"/>
                    <a:pt x="1828" y="1154"/>
                  </a:cubicBezTo>
                  <a:cubicBezTo>
                    <a:pt x="1813" y="1145"/>
                    <a:pt x="1809" y="1131"/>
                    <a:pt x="1831" y="1113"/>
                  </a:cubicBezTo>
                  <a:cubicBezTo>
                    <a:pt x="1870" y="1079"/>
                    <a:pt x="1883" y="1035"/>
                    <a:pt x="1857" y="1013"/>
                  </a:cubicBezTo>
                  <a:cubicBezTo>
                    <a:pt x="1831" y="991"/>
                    <a:pt x="1774" y="965"/>
                    <a:pt x="1774" y="939"/>
                  </a:cubicBezTo>
                  <a:cubicBezTo>
                    <a:pt x="1774" y="913"/>
                    <a:pt x="1739" y="887"/>
                    <a:pt x="1774" y="842"/>
                  </a:cubicBezTo>
                  <a:cubicBezTo>
                    <a:pt x="1809" y="798"/>
                    <a:pt x="1813" y="798"/>
                    <a:pt x="1831" y="776"/>
                  </a:cubicBezTo>
                  <a:cubicBezTo>
                    <a:pt x="1848" y="753"/>
                    <a:pt x="1848" y="724"/>
                    <a:pt x="1831" y="709"/>
                  </a:cubicBezTo>
                  <a:cubicBezTo>
                    <a:pt x="1813" y="694"/>
                    <a:pt x="1809" y="668"/>
                    <a:pt x="1783" y="664"/>
                  </a:cubicBezTo>
                  <a:cubicBezTo>
                    <a:pt x="1756" y="661"/>
                    <a:pt x="1739" y="698"/>
                    <a:pt x="1726" y="687"/>
                  </a:cubicBezTo>
                  <a:cubicBezTo>
                    <a:pt x="1713" y="675"/>
                    <a:pt x="1686" y="668"/>
                    <a:pt x="1686" y="690"/>
                  </a:cubicBezTo>
                  <a:cubicBezTo>
                    <a:pt x="1686" y="713"/>
                    <a:pt x="1652" y="709"/>
                    <a:pt x="1625" y="690"/>
                  </a:cubicBezTo>
                  <a:cubicBezTo>
                    <a:pt x="1599" y="672"/>
                    <a:pt x="1582" y="627"/>
                    <a:pt x="1603" y="616"/>
                  </a:cubicBezTo>
                  <a:cubicBezTo>
                    <a:pt x="1625" y="605"/>
                    <a:pt x="1634" y="601"/>
                    <a:pt x="1608" y="579"/>
                  </a:cubicBezTo>
                  <a:cubicBezTo>
                    <a:pt x="1582" y="557"/>
                    <a:pt x="1573" y="579"/>
                    <a:pt x="1608" y="535"/>
                  </a:cubicBezTo>
                  <a:cubicBezTo>
                    <a:pt x="1643" y="490"/>
                    <a:pt x="1652" y="446"/>
                    <a:pt x="1669" y="479"/>
                  </a:cubicBezTo>
                  <a:cubicBezTo>
                    <a:pt x="1686" y="512"/>
                    <a:pt x="1686" y="538"/>
                    <a:pt x="1717" y="509"/>
                  </a:cubicBezTo>
                  <a:cubicBezTo>
                    <a:pt x="1748" y="479"/>
                    <a:pt x="1682" y="464"/>
                    <a:pt x="1748" y="479"/>
                  </a:cubicBezTo>
                  <a:cubicBezTo>
                    <a:pt x="1813" y="494"/>
                    <a:pt x="1818" y="498"/>
                    <a:pt x="1866" y="490"/>
                  </a:cubicBezTo>
                  <a:cubicBezTo>
                    <a:pt x="1914" y="483"/>
                    <a:pt x="1931" y="479"/>
                    <a:pt x="1957" y="475"/>
                  </a:cubicBezTo>
                  <a:cubicBezTo>
                    <a:pt x="1984" y="472"/>
                    <a:pt x="1988" y="409"/>
                    <a:pt x="1992" y="379"/>
                  </a:cubicBezTo>
                  <a:cubicBezTo>
                    <a:pt x="1997" y="349"/>
                    <a:pt x="1984" y="320"/>
                    <a:pt x="1966" y="312"/>
                  </a:cubicBezTo>
                  <a:cubicBezTo>
                    <a:pt x="1949" y="305"/>
                    <a:pt x="1922" y="290"/>
                    <a:pt x="1909" y="312"/>
                  </a:cubicBezTo>
                  <a:cubicBezTo>
                    <a:pt x="1896" y="334"/>
                    <a:pt x="1857" y="368"/>
                    <a:pt x="1818" y="360"/>
                  </a:cubicBezTo>
                  <a:cubicBezTo>
                    <a:pt x="1778" y="353"/>
                    <a:pt x="1735" y="334"/>
                    <a:pt x="1756" y="316"/>
                  </a:cubicBezTo>
                  <a:cubicBezTo>
                    <a:pt x="1778" y="297"/>
                    <a:pt x="1765" y="268"/>
                    <a:pt x="1743" y="249"/>
                  </a:cubicBezTo>
                  <a:cubicBezTo>
                    <a:pt x="1721" y="231"/>
                    <a:pt x="1721" y="212"/>
                    <a:pt x="1730" y="201"/>
                  </a:cubicBezTo>
                  <a:cubicBezTo>
                    <a:pt x="1739" y="190"/>
                    <a:pt x="1761" y="160"/>
                    <a:pt x="1717" y="164"/>
                  </a:cubicBezTo>
                  <a:cubicBezTo>
                    <a:pt x="1673" y="168"/>
                    <a:pt x="1577" y="179"/>
                    <a:pt x="1617" y="205"/>
                  </a:cubicBezTo>
                  <a:cubicBezTo>
                    <a:pt x="1656" y="231"/>
                    <a:pt x="1643" y="257"/>
                    <a:pt x="1608" y="264"/>
                  </a:cubicBezTo>
                  <a:cubicBezTo>
                    <a:pt x="1573" y="271"/>
                    <a:pt x="1503" y="290"/>
                    <a:pt x="1525" y="316"/>
                  </a:cubicBezTo>
                  <a:cubicBezTo>
                    <a:pt x="1547" y="342"/>
                    <a:pt x="1542" y="379"/>
                    <a:pt x="1516" y="405"/>
                  </a:cubicBezTo>
                  <a:cubicBezTo>
                    <a:pt x="1490" y="431"/>
                    <a:pt x="1477" y="486"/>
                    <a:pt x="1437" y="490"/>
                  </a:cubicBezTo>
                  <a:cubicBezTo>
                    <a:pt x="1398" y="494"/>
                    <a:pt x="1389" y="516"/>
                    <a:pt x="1394" y="549"/>
                  </a:cubicBezTo>
                  <a:cubicBezTo>
                    <a:pt x="1398" y="583"/>
                    <a:pt x="1385" y="594"/>
                    <a:pt x="1411" y="635"/>
                  </a:cubicBezTo>
                  <a:cubicBezTo>
                    <a:pt x="1437" y="675"/>
                    <a:pt x="1442" y="727"/>
                    <a:pt x="1411" y="753"/>
                  </a:cubicBezTo>
                  <a:cubicBezTo>
                    <a:pt x="1381" y="779"/>
                    <a:pt x="1337" y="787"/>
                    <a:pt x="1333" y="776"/>
                  </a:cubicBezTo>
                  <a:cubicBezTo>
                    <a:pt x="1328" y="764"/>
                    <a:pt x="1315" y="720"/>
                    <a:pt x="1280" y="757"/>
                  </a:cubicBezTo>
                  <a:cubicBezTo>
                    <a:pt x="1245" y="794"/>
                    <a:pt x="1197" y="827"/>
                    <a:pt x="1158" y="824"/>
                  </a:cubicBezTo>
                  <a:cubicBezTo>
                    <a:pt x="1119" y="820"/>
                    <a:pt x="1071" y="790"/>
                    <a:pt x="1066" y="779"/>
                  </a:cubicBezTo>
                  <a:cubicBezTo>
                    <a:pt x="1062" y="768"/>
                    <a:pt x="1075" y="731"/>
                    <a:pt x="1036" y="709"/>
                  </a:cubicBezTo>
                  <a:cubicBezTo>
                    <a:pt x="996" y="687"/>
                    <a:pt x="1040" y="642"/>
                    <a:pt x="996" y="612"/>
                  </a:cubicBezTo>
                  <a:cubicBezTo>
                    <a:pt x="953" y="583"/>
                    <a:pt x="961" y="568"/>
                    <a:pt x="948" y="527"/>
                  </a:cubicBezTo>
                  <a:cubicBezTo>
                    <a:pt x="935" y="486"/>
                    <a:pt x="878" y="427"/>
                    <a:pt x="848" y="397"/>
                  </a:cubicBezTo>
                  <a:cubicBezTo>
                    <a:pt x="817" y="368"/>
                    <a:pt x="730" y="375"/>
                    <a:pt x="704" y="331"/>
                  </a:cubicBezTo>
                  <a:cubicBezTo>
                    <a:pt x="677" y="286"/>
                    <a:pt x="660" y="268"/>
                    <a:pt x="686" y="242"/>
                  </a:cubicBezTo>
                  <a:cubicBezTo>
                    <a:pt x="712" y="216"/>
                    <a:pt x="699" y="201"/>
                    <a:pt x="673" y="190"/>
                  </a:cubicBezTo>
                  <a:cubicBezTo>
                    <a:pt x="647" y="179"/>
                    <a:pt x="616" y="201"/>
                    <a:pt x="608" y="223"/>
                  </a:cubicBezTo>
                  <a:cubicBezTo>
                    <a:pt x="599" y="246"/>
                    <a:pt x="568" y="257"/>
                    <a:pt x="542" y="268"/>
                  </a:cubicBezTo>
                  <a:cubicBezTo>
                    <a:pt x="516" y="279"/>
                    <a:pt x="481" y="297"/>
                    <a:pt x="472" y="223"/>
                  </a:cubicBezTo>
                  <a:cubicBezTo>
                    <a:pt x="463" y="149"/>
                    <a:pt x="468" y="105"/>
                    <a:pt x="468" y="68"/>
                  </a:cubicBezTo>
                  <a:cubicBezTo>
                    <a:pt x="468" y="43"/>
                    <a:pt x="468" y="23"/>
                    <a:pt x="448" y="0"/>
                  </a:cubicBezTo>
                  <a:cubicBezTo>
                    <a:pt x="446" y="2"/>
                    <a:pt x="444" y="3"/>
                    <a:pt x="442" y="5"/>
                  </a:cubicBezTo>
                  <a:cubicBezTo>
                    <a:pt x="411" y="23"/>
                    <a:pt x="385" y="1"/>
                    <a:pt x="385" y="42"/>
                  </a:cubicBezTo>
                  <a:cubicBezTo>
                    <a:pt x="385" y="82"/>
                    <a:pt x="428" y="71"/>
                    <a:pt x="385" y="82"/>
                  </a:cubicBezTo>
                  <a:cubicBezTo>
                    <a:pt x="341" y="94"/>
                    <a:pt x="328" y="71"/>
                    <a:pt x="328" y="112"/>
                  </a:cubicBezTo>
                  <a:cubicBezTo>
                    <a:pt x="328" y="153"/>
                    <a:pt x="341" y="205"/>
                    <a:pt x="337" y="238"/>
                  </a:cubicBezTo>
                  <a:cubicBezTo>
                    <a:pt x="332" y="271"/>
                    <a:pt x="324" y="290"/>
                    <a:pt x="289" y="275"/>
                  </a:cubicBezTo>
                  <a:cubicBezTo>
                    <a:pt x="254" y="260"/>
                    <a:pt x="271" y="216"/>
                    <a:pt x="228" y="264"/>
                  </a:cubicBezTo>
                  <a:cubicBezTo>
                    <a:pt x="220" y="272"/>
                    <a:pt x="214" y="279"/>
                    <a:pt x="209" y="285"/>
                  </a:cubicBezTo>
                  <a:cubicBezTo>
                    <a:pt x="212" y="298"/>
                    <a:pt x="213" y="315"/>
                    <a:pt x="219" y="338"/>
                  </a:cubicBezTo>
                  <a:cubicBezTo>
                    <a:pt x="232" y="394"/>
                    <a:pt x="232" y="383"/>
                    <a:pt x="241" y="409"/>
                  </a:cubicBezTo>
                  <a:cubicBezTo>
                    <a:pt x="249" y="435"/>
                    <a:pt x="254" y="431"/>
                    <a:pt x="293" y="397"/>
                  </a:cubicBezTo>
                  <a:cubicBezTo>
                    <a:pt x="332" y="364"/>
                    <a:pt x="311" y="416"/>
                    <a:pt x="341" y="438"/>
                  </a:cubicBezTo>
                  <a:cubicBezTo>
                    <a:pt x="372" y="461"/>
                    <a:pt x="345" y="498"/>
                    <a:pt x="354" y="546"/>
                  </a:cubicBezTo>
                  <a:cubicBezTo>
                    <a:pt x="363" y="594"/>
                    <a:pt x="367" y="609"/>
                    <a:pt x="363" y="650"/>
                  </a:cubicBezTo>
                  <a:cubicBezTo>
                    <a:pt x="359" y="690"/>
                    <a:pt x="337" y="750"/>
                    <a:pt x="337" y="787"/>
                  </a:cubicBezTo>
                  <a:cubicBezTo>
                    <a:pt x="337" y="824"/>
                    <a:pt x="311" y="824"/>
                    <a:pt x="337" y="861"/>
                  </a:cubicBezTo>
                  <a:cubicBezTo>
                    <a:pt x="363" y="898"/>
                    <a:pt x="271" y="872"/>
                    <a:pt x="267" y="898"/>
                  </a:cubicBezTo>
                  <a:cubicBezTo>
                    <a:pt x="262" y="924"/>
                    <a:pt x="249" y="935"/>
                    <a:pt x="210" y="931"/>
                  </a:cubicBezTo>
                  <a:cubicBezTo>
                    <a:pt x="171" y="928"/>
                    <a:pt x="184" y="987"/>
                    <a:pt x="158" y="1005"/>
                  </a:cubicBezTo>
                  <a:cubicBezTo>
                    <a:pt x="131" y="1024"/>
                    <a:pt x="79" y="1042"/>
                    <a:pt x="79" y="1087"/>
                  </a:cubicBezTo>
                  <a:cubicBezTo>
                    <a:pt x="79" y="1131"/>
                    <a:pt x="53" y="1131"/>
                    <a:pt x="27" y="1146"/>
                  </a:cubicBezTo>
                  <a:cubicBezTo>
                    <a:pt x="0" y="1161"/>
                    <a:pt x="22" y="1191"/>
                    <a:pt x="31" y="1213"/>
                  </a:cubicBezTo>
                  <a:cubicBezTo>
                    <a:pt x="40" y="1235"/>
                    <a:pt x="75" y="1254"/>
                    <a:pt x="70" y="1280"/>
                  </a:cubicBezTo>
                  <a:cubicBezTo>
                    <a:pt x="66" y="1306"/>
                    <a:pt x="22" y="1298"/>
                    <a:pt x="27" y="1343"/>
                  </a:cubicBezTo>
                  <a:cubicBezTo>
                    <a:pt x="31" y="1387"/>
                    <a:pt x="105" y="1328"/>
                    <a:pt x="136" y="1302"/>
                  </a:cubicBezTo>
                  <a:cubicBezTo>
                    <a:pt x="166" y="1276"/>
                    <a:pt x="201" y="1294"/>
                    <a:pt x="236" y="1302"/>
                  </a:cubicBezTo>
                  <a:cubicBezTo>
                    <a:pt x="271" y="1309"/>
                    <a:pt x="311" y="1306"/>
                    <a:pt x="341" y="1287"/>
                  </a:cubicBezTo>
                  <a:cubicBezTo>
                    <a:pt x="372" y="1268"/>
                    <a:pt x="354" y="1320"/>
                    <a:pt x="332" y="1343"/>
                  </a:cubicBezTo>
                  <a:cubicBezTo>
                    <a:pt x="311" y="1365"/>
                    <a:pt x="328" y="1387"/>
                    <a:pt x="350" y="1413"/>
                  </a:cubicBezTo>
                  <a:cubicBezTo>
                    <a:pt x="372" y="1439"/>
                    <a:pt x="341" y="1465"/>
                    <a:pt x="372" y="1480"/>
                  </a:cubicBezTo>
                  <a:cubicBezTo>
                    <a:pt x="402" y="1495"/>
                    <a:pt x="363" y="1517"/>
                    <a:pt x="376" y="1535"/>
                  </a:cubicBezTo>
                  <a:cubicBezTo>
                    <a:pt x="389" y="1554"/>
                    <a:pt x="424" y="1565"/>
                    <a:pt x="442" y="1558"/>
                  </a:cubicBezTo>
                  <a:cubicBezTo>
                    <a:pt x="459" y="1550"/>
                    <a:pt x="490" y="1546"/>
                    <a:pt x="520" y="1572"/>
                  </a:cubicBezTo>
                  <a:cubicBezTo>
                    <a:pt x="551" y="1598"/>
                    <a:pt x="529" y="1613"/>
                    <a:pt x="503" y="1635"/>
                  </a:cubicBezTo>
                  <a:cubicBezTo>
                    <a:pt x="476" y="1658"/>
                    <a:pt x="481" y="1669"/>
                    <a:pt x="485" y="1698"/>
                  </a:cubicBezTo>
                  <a:cubicBezTo>
                    <a:pt x="490" y="1728"/>
                    <a:pt x="442" y="1780"/>
                    <a:pt x="437" y="1806"/>
                  </a:cubicBezTo>
                  <a:cubicBezTo>
                    <a:pt x="433" y="1832"/>
                    <a:pt x="507" y="1806"/>
                    <a:pt x="533" y="1821"/>
                  </a:cubicBezTo>
                  <a:cubicBezTo>
                    <a:pt x="559" y="1836"/>
                    <a:pt x="590" y="1839"/>
                    <a:pt x="621" y="1839"/>
                  </a:cubicBezTo>
                  <a:cubicBezTo>
                    <a:pt x="651" y="1839"/>
                    <a:pt x="647" y="1869"/>
                    <a:pt x="629" y="1895"/>
                  </a:cubicBezTo>
                  <a:cubicBezTo>
                    <a:pt x="612" y="1921"/>
                    <a:pt x="629" y="1928"/>
                    <a:pt x="660" y="1932"/>
                  </a:cubicBezTo>
                  <a:cubicBezTo>
                    <a:pt x="691" y="1936"/>
                    <a:pt x="691" y="1954"/>
                    <a:pt x="691" y="1976"/>
                  </a:cubicBezTo>
                  <a:cubicBezTo>
                    <a:pt x="691" y="1999"/>
                    <a:pt x="717" y="1999"/>
                    <a:pt x="730" y="1973"/>
                  </a:cubicBezTo>
                  <a:cubicBezTo>
                    <a:pt x="743" y="1947"/>
                    <a:pt x="756" y="1969"/>
                    <a:pt x="787" y="1991"/>
                  </a:cubicBezTo>
                  <a:cubicBezTo>
                    <a:pt x="817" y="2013"/>
                    <a:pt x="857" y="1958"/>
                    <a:pt x="896" y="1932"/>
                  </a:cubicBezTo>
                  <a:cubicBezTo>
                    <a:pt x="935" y="1906"/>
                    <a:pt x="957" y="1928"/>
                    <a:pt x="953" y="1939"/>
                  </a:cubicBezTo>
                  <a:cubicBezTo>
                    <a:pt x="948" y="1950"/>
                    <a:pt x="966" y="2006"/>
                    <a:pt x="988" y="2047"/>
                  </a:cubicBezTo>
                  <a:cubicBezTo>
                    <a:pt x="1009" y="2088"/>
                    <a:pt x="1018" y="2065"/>
                    <a:pt x="1044" y="2051"/>
                  </a:cubicBezTo>
                  <a:cubicBezTo>
                    <a:pt x="1071" y="2036"/>
                    <a:pt x="1088" y="2065"/>
                    <a:pt x="1123" y="2062"/>
                  </a:cubicBezTo>
                  <a:cubicBezTo>
                    <a:pt x="1158" y="2058"/>
                    <a:pt x="1132" y="2032"/>
                    <a:pt x="1114" y="1995"/>
                  </a:cubicBezTo>
                  <a:cubicBezTo>
                    <a:pt x="1097" y="1958"/>
                    <a:pt x="1119" y="1965"/>
                    <a:pt x="1123" y="1939"/>
                  </a:cubicBezTo>
                  <a:cubicBezTo>
                    <a:pt x="1127" y="1913"/>
                    <a:pt x="1079" y="1854"/>
                    <a:pt x="1071" y="1832"/>
                  </a:cubicBezTo>
                  <a:cubicBezTo>
                    <a:pt x="1062" y="1810"/>
                    <a:pt x="1053" y="1773"/>
                    <a:pt x="1075" y="1743"/>
                  </a:cubicBezTo>
                  <a:cubicBezTo>
                    <a:pt x="1097" y="1713"/>
                    <a:pt x="1114" y="1717"/>
                    <a:pt x="1123" y="1732"/>
                  </a:cubicBezTo>
                  <a:cubicBezTo>
                    <a:pt x="1132" y="1747"/>
                    <a:pt x="1132" y="1754"/>
                    <a:pt x="1145" y="1743"/>
                  </a:cubicBezTo>
                  <a:cubicBezTo>
                    <a:pt x="1158" y="1732"/>
                    <a:pt x="1167" y="1739"/>
                    <a:pt x="1206" y="1750"/>
                  </a:cubicBezTo>
                  <a:cubicBezTo>
                    <a:pt x="1245" y="1761"/>
                    <a:pt x="1228" y="1739"/>
                    <a:pt x="1267" y="1695"/>
                  </a:cubicBezTo>
                  <a:cubicBezTo>
                    <a:pt x="1306" y="1650"/>
                    <a:pt x="1324" y="1658"/>
                    <a:pt x="1350" y="1669"/>
                  </a:cubicBezTo>
                  <a:cubicBezTo>
                    <a:pt x="1376" y="1680"/>
                    <a:pt x="1403" y="1710"/>
                    <a:pt x="1433" y="1728"/>
                  </a:cubicBezTo>
                  <a:cubicBezTo>
                    <a:pt x="1464" y="1747"/>
                    <a:pt x="1494" y="1706"/>
                    <a:pt x="1512" y="1665"/>
                  </a:cubicBezTo>
                  <a:cubicBezTo>
                    <a:pt x="1529" y="1624"/>
                    <a:pt x="1547" y="1661"/>
                    <a:pt x="1560" y="1680"/>
                  </a:cubicBezTo>
                  <a:cubicBezTo>
                    <a:pt x="1573" y="1698"/>
                    <a:pt x="1595" y="1684"/>
                    <a:pt x="1603" y="1650"/>
                  </a:cubicBezTo>
                  <a:cubicBezTo>
                    <a:pt x="1612" y="1617"/>
                    <a:pt x="1656" y="1687"/>
                    <a:pt x="1686" y="1706"/>
                  </a:cubicBezTo>
                  <a:cubicBezTo>
                    <a:pt x="1717" y="1724"/>
                    <a:pt x="1708" y="1661"/>
                    <a:pt x="1721" y="1643"/>
                  </a:cubicBezTo>
                  <a:cubicBezTo>
                    <a:pt x="1735" y="1624"/>
                    <a:pt x="1769" y="1647"/>
                    <a:pt x="1783" y="1658"/>
                  </a:cubicBezTo>
                  <a:cubicBezTo>
                    <a:pt x="1796" y="1669"/>
                    <a:pt x="1822" y="1661"/>
                    <a:pt x="1839" y="1643"/>
                  </a:cubicBezTo>
                  <a:cubicBezTo>
                    <a:pt x="1857" y="1624"/>
                    <a:pt x="1879" y="1624"/>
                    <a:pt x="1909" y="1609"/>
                  </a:cubicBezTo>
                  <a:cubicBezTo>
                    <a:pt x="1940" y="1595"/>
                    <a:pt x="1918" y="1587"/>
                    <a:pt x="1918" y="1558"/>
                  </a:cubicBezTo>
                  <a:cubicBezTo>
                    <a:pt x="1918" y="1528"/>
                    <a:pt x="1940" y="1528"/>
                    <a:pt x="1975" y="1528"/>
                  </a:cubicBezTo>
                  <a:cubicBezTo>
                    <a:pt x="2010" y="1528"/>
                    <a:pt x="2010" y="1517"/>
                    <a:pt x="2036" y="1491"/>
                  </a:cubicBezTo>
                  <a:cubicBezTo>
                    <a:pt x="2062" y="1465"/>
                    <a:pt x="2067" y="1509"/>
                    <a:pt x="2093" y="1528"/>
                  </a:cubicBezTo>
                  <a:cubicBezTo>
                    <a:pt x="2093" y="1528"/>
                    <a:pt x="2094" y="1529"/>
                    <a:pt x="2094" y="1529"/>
                  </a:cubicBezTo>
                  <a:cubicBezTo>
                    <a:pt x="2116" y="1504"/>
                    <a:pt x="2145" y="1483"/>
                    <a:pt x="2154" y="1463"/>
                  </a:cubicBezTo>
                  <a:cubicBezTo>
                    <a:pt x="2168" y="1435"/>
                    <a:pt x="2213" y="1464"/>
                    <a:pt x="2240" y="1453"/>
                  </a:cubicBezTo>
                  <a:close/>
                </a:path>
              </a:pathLst>
            </a:custGeom>
            <a:grpFill/>
            <a:ln w="0" cap="rnd">
              <a:solidFill>
                <a:sysClr val="window" lastClr="FFFFFF"/>
              </a:solidFill>
              <a:prstDash val="solid"/>
              <a:round/>
            </a:ln>
          </p:spPr>
          <p:txBody>
            <a:bodyPr lIns="101600" tIns="50800" rIns="101600" bIns="5080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楷体_GB2312" panose="02010609030101010101" pitchFamily="49" charset="-122"/>
                <a:ea typeface="楷体_GB2312" panose="02010609030101010101" pitchFamily="49" charset="-122"/>
              </a:endParaRPr>
            </a:p>
          </p:txBody>
        </p:sp>
        <p:sp>
          <p:nvSpPr>
            <p:cNvPr id="20" name="Freeform 16">
              <a:extLst>
                <a:ext uri="{FF2B5EF4-FFF2-40B4-BE49-F238E27FC236}">
                  <a16:creationId xmlns:a16="http://schemas.microsoft.com/office/drawing/2014/main" id="{72208735-DABD-406B-81EB-DD8E2F89A981}"/>
                </a:ext>
              </a:extLst>
            </p:cNvPr>
            <p:cNvSpPr/>
            <p:nvPr/>
          </p:nvSpPr>
          <p:spPr bwMode="auto">
            <a:xfrm>
              <a:off x="3140" y="3330"/>
              <a:ext cx="916" cy="601"/>
            </a:xfrm>
            <a:custGeom>
              <a:avLst/>
              <a:gdLst>
                <a:gd name="T0" fmla="*/ 1938 w 1978"/>
                <a:gd name="T1" fmla="*/ 430 h 1298"/>
                <a:gd name="T2" fmla="*/ 1896 w 1978"/>
                <a:gd name="T3" fmla="*/ 398 h 1298"/>
                <a:gd name="T4" fmla="*/ 1794 w 1978"/>
                <a:gd name="T5" fmla="*/ 345 h 1298"/>
                <a:gd name="T6" fmla="*/ 1719 w 1978"/>
                <a:gd name="T7" fmla="*/ 267 h 1298"/>
                <a:gd name="T8" fmla="*/ 1715 w 1978"/>
                <a:gd name="T9" fmla="*/ 117 h 1298"/>
                <a:gd name="T10" fmla="*/ 1676 w 1978"/>
                <a:gd name="T11" fmla="*/ 12 h 1298"/>
                <a:gd name="T12" fmla="*/ 1578 w 1978"/>
                <a:gd name="T13" fmla="*/ 37 h 1298"/>
                <a:gd name="T14" fmla="*/ 1489 w 1978"/>
                <a:gd name="T15" fmla="*/ 114 h 1298"/>
                <a:gd name="T16" fmla="*/ 1365 w 1978"/>
                <a:gd name="T17" fmla="*/ 120 h 1298"/>
                <a:gd name="T18" fmla="*/ 1261 w 1978"/>
                <a:gd name="T19" fmla="*/ 120 h 1298"/>
                <a:gd name="T20" fmla="*/ 1200 w 1978"/>
                <a:gd name="T21" fmla="*/ 197 h 1298"/>
                <a:gd name="T22" fmla="*/ 1135 w 1978"/>
                <a:gd name="T23" fmla="*/ 264 h 1298"/>
                <a:gd name="T24" fmla="*/ 1012 w 1978"/>
                <a:gd name="T25" fmla="*/ 290 h 1298"/>
                <a:gd name="T26" fmla="*/ 907 w 1978"/>
                <a:gd name="T27" fmla="*/ 360 h 1298"/>
                <a:gd name="T28" fmla="*/ 798 w 1978"/>
                <a:gd name="T29" fmla="*/ 349 h 1298"/>
                <a:gd name="T30" fmla="*/ 685 w 1978"/>
                <a:gd name="T31" fmla="*/ 301 h 1298"/>
                <a:gd name="T32" fmla="*/ 523 w 1978"/>
                <a:gd name="T33" fmla="*/ 412 h 1298"/>
                <a:gd name="T34" fmla="*/ 379 w 1978"/>
                <a:gd name="T35" fmla="*/ 516 h 1298"/>
                <a:gd name="T36" fmla="*/ 195 w 1978"/>
                <a:gd name="T37" fmla="*/ 445 h 1298"/>
                <a:gd name="T38" fmla="*/ 69 w 1978"/>
                <a:gd name="T39" fmla="*/ 527 h 1298"/>
                <a:gd name="T40" fmla="*/ 9 w 1978"/>
                <a:gd name="T41" fmla="*/ 567 h 1298"/>
                <a:gd name="T42" fmla="*/ 81 w 1978"/>
                <a:gd name="T43" fmla="*/ 580 h 1298"/>
                <a:gd name="T44" fmla="*/ 186 w 1978"/>
                <a:gd name="T45" fmla="*/ 645 h 1298"/>
                <a:gd name="T46" fmla="*/ 305 w 1978"/>
                <a:gd name="T47" fmla="*/ 658 h 1298"/>
                <a:gd name="T48" fmla="*/ 418 w 1978"/>
                <a:gd name="T49" fmla="*/ 675 h 1298"/>
                <a:gd name="T50" fmla="*/ 430 w 1978"/>
                <a:gd name="T51" fmla="*/ 815 h 1298"/>
                <a:gd name="T52" fmla="*/ 284 w 1978"/>
                <a:gd name="T53" fmla="*/ 891 h 1298"/>
                <a:gd name="T54" fmla="*/ 427 w 1978"/>
                <a:gd name="T55" fmla="*/ 931 h 1298"/>
                <a:gd name="T56" fmla="*/ 545 w 1978"/>
                <a:gd name="T57" fmla="*/ 957 h 1298"/>
                <a:gd name="T58" fmla="*/ 593 w 1978"/>
                <a:gd name="T59" fmla="*/ 1038 h 1298"/>
                <a:gd name="T60" fmla="*/ 623 w 1978"/>
                <a:gd name="T61" fmla="*/ 1153 h 1298"/>
                <a:gd name="T62" fmla="*/ 720 w 1978"/>
                <a:gd name="T63" fmla="*/ 1220 h 1298"/>
                <a:gd name="T64" fmla="*/ 929 w 1978"/>
                <a:gd name="T65" fmla="*/ 1253 h 1298"/>
                <a:gd name="T66" fmla="*/ 1065 w 1978"/>
                <a:gd name="T67" fmla="*/ 1264 h 1298"/>
                <a:gd name="T68" fmla="*/ 1161 w 1978"/>
                <a:gd name="T69" fmla="*/ 1220 h 1298"/>
                <a:gd name="T70" fmla="*/ 1296 w 1978"/>
                <a:gd name="T71" fmla="*/ 1294 h 1298"/>
                <a:gd name="T72" fmla="*/ 1423 w 1978"/>
                <a:gd name="T73" fmla="*/ 1249 h 1298"/>
                <a:gd name="T74" fmla="*/ 1447 w 1978"/>
                <a:gd name="T75" fmla="*/ 1231 h 1298"/>
                <a:gd name="T76" fmla="*/ 1501 w 1978"/>
                <a:gd name="T77" fmla="*/ 1164 h 1298"/>
                <a:gd name="T78" fmla="*/ 1608 w 1978"/>
                <a:gd name="T79" fmla="*/ 1079 h 1298"/>
                <a:gd name="T80" fmla="*/ 1685 w 1978"/>
                <a:gd name="T81" fmla="*/ 1020 h 1298"/>
                <a:gd name="T82" fmla="*/ 1801 w 1978"/>
                <a:gd name="T83" fmla="*/ 910 h 1298"/>
                <a:gd name="T84" fmla="*/ 1862 w 1978"/>
                <a:gd name="T85" fmla="*/ 681 h 1298"/>
                <a:gd name="T86" fmla="*/ 1954 w 1978"/>
                <a:gd name="T87" fmla="*/ 523 h 1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978" h="1298">
                  <a:moveTo>
                    <a:pt x="1967" y="480"/>
                  </a:moveTo>
                  <a:cubicBezTo>
                    <a:pt x="1956" y="456"/>
                    <a:pt x="1930" y="460"/>
                    <a:pt x="1938" y="430"/>
                  </a:cubicBezTo>
                  <a:cubicBezTo>
                    <a:pt x="1943" y="415"/>
                    <a:pt x="1938" y="406"/>
                    <a:pt x="1939" y="400"/>
                  </a:cubicBezTo>
                  <a:cubicBezTo>
                    <a:pt x="1913" y="391"/>
                    <a:pt x="1915" y="402"/>
                    <a:pt x="1896" y="398"/>
                  </a:cubicBezTo>
                  <a:cubicBezTo>
                    <a:pt x="1869" y="392"/>
                    <a:pt x="1879" y="401"/>
                    <a:pt x="1840" y="431"/>
                  </a:cubicBezTo>
                  <a:cubicBezTo>
                    <a:pt x="1801" y="462"/>
                    <a:pt x="1804" y="376"/>
                    <a:pt x="1794" y="345"/>
                  </a:cubicBezTo>
                  <a:cubicBezTo>
                    <a:pt x="1784" y="315"/>
                    <a:pt x="1752" y="331"/>
                    <a:pt x="1706" y="331"/>
                  </a:cubicBezTo>
                  <a:cubicBezTo>
                    <a:pt x="1660" y="331"/>
                    <a:pt x="1660" y="312"/>
                    <a:pt x="1719" y="267"/>
                  </a:cubicBezTo>
                  <a:cubicBezTo>
                    <a:pt x="1778" y="223"/>
                    <a:pt x="1755" y="178"/>
                    <a:pt x="1758" y="145"/>
                  </a:cubicBezTo>
                  <a:cubicBezTo>
                    <a:pt x="1761" y="112"/>
                    <a:pt x="1748" y="117"/>
                    <a:pt x="1715" y="117"/>
                  </a:cubicBezTo>
                  <a:cubicBezTo>
                    <a:pt x="1683" y="117"/>
                    <a:pt x="1702" y="81"/>
                    <a:pt x="1719" y="50"/>
                  </a:cubicBezTo>
                  <a:cubicBezTo>
                    <a:pt x="1735" y="20"/>
                    <a:pt x="1709" y="23"/>
                    <a:pt x="1676" y="12"/>
                  </a:cubicBezTo>
                  <a:cubicBezTo>
                    <a:pt x="1643" y="0"/>
                    <a:pt x="1640" y="23"/>
                    <a:pt x="1627" y="34"/>
                  </a:cubicBezTo>
                  <a:cubicBezTo>
                    <a:pt x="1614" y="45"/>
                    <a:pt x="1604" y="42"/>
                    <a:pt x="1578" y="37"/>
                  </a:cubicBezTo>
                  <a:cubicBezTo>
                    <a:pt x="1552" y="31"/>
                    <a:pt x="1542" y="34"/>
                    <a:pt x="1535" y="62"/>
                  </a:cubicBezTo>
                  <a:cubicBezTo>
                    <a:pt x="1529" y="89"/>
                    <a:pt x="1525" y="75"/>
                    <a:pt x="1489" y="114"/>
                  </a:cubicBezTo>
                  <a:cubicBezTo>
                    <a:pt x="1404" y="128"/>
                    <a:pt x="1453" y="117"/>
                    <a:pt x="1424" y="70"/>
                  </a:cubicBezTo>
                  <a:cubicBezTo>
                    <a:pt x="1394" y="23"/>
                    <a:pt x="1368" y="92"/>
                    <a:pt x="1365" y="120"/>
                  </a:cubicBezTo>
                  <a:cubicBezTo>
                    <a:pt x="1362" y="148"/>
                    <a:pt x="1329" y="162"/>
                    <a:pt x="1316" y="137"/>
                  </a:cubicBezTo>
                  <a:cubicBezTo>
                    <a:pt x="1309" y="124"/>
                    <a:pt x="1285" y="121"/>
                    <a:pt x="1261" y="120"/>
                  </a:cubicBezTo>
                  <a:cubicBezTo>
                    <a:pt x="1265" y="134"/>
                    <a:pt x="1264" y="150"/>
                    <a:pt x="1252" y="167"/>
                  </a:cubicBezTo>
                  <a:cubicBezTo>
                    <a:pt x="1231" y="201"/>
                    <a:pt x="1218" y="212"/>
                    <a:pt x="1200" y="197"/>
                  </a:cubicBezTo>
                  <a:cubicBezTo>
                    <a:pt x="1183" y="182"/>
                    <a:pt x="1135" y="178"/>
                    <a:pt x="1135" y="208"/>
                  </a:cubicBezTo>
                  <a:cubicBezTo>
                    <a:pt x="1135" y="238"/>
                    <a:pt x="1178" y="264"/>
                    <a:pt x="1135" y="264"/>
                  </a:cubicBezTo>
                  <a:cubicBezTo>
                    <a:pt x="1091" y="264"/>
                    <a:pt x="1073" y="249"/>
                    <a:pt x="1065" y="275"/>
                  </a:cubicBezTo>
                  <a:cubicBezTo>
                    <a:pt x="1056" y="301"/>
                    <a:pt x="1043" y="308"/>
                    <a:pt x="1012" y="290"/>
                  </a:cubicBezTo>
                  <a:cubicBezTo>
                    <a:pt x="982" y="271"/>
                    <a:pt x="942" y="278"/>
                    <a:pt x="934" y="304"/>
                  </a:cubicBezTo>
                  <a:cubicBezTo>
                    <a:pt x="925" y="330"/>
                    <a:pt x="938" y="353"/>
                    <a:pt x="907" y="360"/>
                  </a:cubicBezTo>
                  <a:cubicBezTo>
                    <a:pt x="877" y="367"/>
                    <a:pt x="877" y="404"/>
                    <a:pt x="851" y="378"/>
                  </a:cubicBezTo>
                  <a:cubicBezTo>
                    <a:pt x="824" y="353"/>
                    <a:pt x="816" y="338"/>
                    <a:pt x="798" y="349"/>
                  </a:cubicBezTo>
                  <a:cubicBezTo>
                    <a:pt x="781" y="360"/>
                    <a:pt x="750" y="360"/>
                    <a:pt x="733" y="327"/>
                  </a:cubicBezTo>
                  <a:cubicBezTo>
                    <a:pt x="715" y="293"/>
                    <a:pt x="724" y="264"/>
                    <a:pt x="685" y="301"/>
                  </a:cubicBezTo>
                  <a:cubicBezTo>
                    <a:pt x="645" y="338"/>
                    <a:pt x="658" y="367"/>
                    <a:pt x="610" y="371"/>
                  </a:cubicBezTo>
                  <a:cubicBezTo>
                    <a:pt x="562" y="375"/>
                    <a:pt x="545" y="390"/>
                    <a:pt x="523" y="412"/>
                  </a:cubicBezTo>
                  <a:cubicBezTo>
                    <a:pt x="501" y="434"/>
                    <a:pt x="436" y="423"/>
                    <a:pt x="436" y="460"/>
                  </a:cubicBezTo>
                  <a:cubicBezTo>
                    <a:pt x="436" y="497"/>
                    <a:pt x="414" y="538"/>
                    <a:pt x="379" y="516"/>
                  </a:cubicBezTo>
                  <a:cubicBezTo>
                    <a:pt x="344" y="493"/>
                    <a:pt x="313" y="479"/>
                    <a:pt x="287" y="482"/>
                  </a:cubicBezTo>
                  <a:cubicBezTo>
                    <a:pt x="261" y="486"/>
                    <a:pt x="230" y="441"/>
                    <a:pt x="195" y="445"/>
                  </a:cubicBezTo>
                  <a:cubicBezTo>
                    <a:pt x="160" y="449"/>
                    <a:pt x="156" y="464"/>
                    <a:pt x="139" y="486"/>
                  </a:cubicBezTo>
                  <a:cubicBezTo>
                    <a:pt x="121" y="508"/>
                    <a:pt x="112" y="527"/>
                    <a:pt x="69" y="527"/>
                  </a:cubicBezTo>
                  <a:cubicBezTo>
                    <a:pt x="49" y="527"/>
                    <a:pt x="30" y="523"/>
                    <a:pt x="18" y="516"/>
                  </a:cubicBezTo>
                  <a:cubicBezTo>
                    <a:pt x="7" y="530"/>
                    <a:pt x="0" y="548"/>
                    <a:pt x="9" y="567"/>
                  </a:cubicBezTo>
                  <a:cubicBezTo>
                    <a:pt x="28" y="612"/>
                    <a:pt x="50" y="622"/>
                    <a:pt x="56" y="601"/>
                  </a:cubicBezTo>
                  <a:cubicBezTo>
                    <a:pt x="63" y="580"/>
                    <a:pt x="56" y="579"/>
                    <a:pt x="81" y="580"/>
                  </a:cubicBezTo>
                  <a:cubicBezTo>
                    <a:pt x="105" y="581"/>
                    <a:pt x="159" y="570"/>
                    <a:pt x="166" y="597"/>
                  </a:cubicBezTo>
                  <a:cubicBezTo>
                    <a:pt x="172" y="623"/>
                    <a:pt x="177" y="633"/>
                    <a:pt x="186" y="645"/>
                  </a:cubicBezTo>
                  <a:cubicBezTo>
                    <a:pt x="194" y="658"/>
                    <a:pt x="238" y="697"/>
                    <a:pt x="263" y="673"/>
                  </a:cubicBezTo>
                  <a:cubicBezTo>
                    <a:pt x="287" y="649"/>
                    <a:pt x="289" y="640"/>
                    <a:pt x="305" y="658"/>
                  </a:cubicBezTo>
                  <a:cubicBezTo>
                    <a:pt x="321" y="676"/>
                    <a:pt x="326" y="688"/>
                    <a:pt x="354" y="683"/>
                  </a:cubicBezTo>
                  <a:cubicBezTo>
                    <a:pt x="382" y="677"/>
                    <a:pt x="395" y="645"/>
                    <a:pt x="418" y="675"/>
                  </a:cubicBezTo>
                  <a:cubicBezTo>
                    <a:pt x="441" y="704"/>
                    <a:pt x="451" y="718"/>
                    <a:pt x="453" y="750"/>
                  </a:cubicBezTo>
                  <a:cubicBezTo>
                    <a:pt x="454" y="782"/>
                    <a:pt x="456" y="804"/>
                    <a:pt x="430" y="815"/>
                  </a:cubicBezTo>
                  <a:cubicBezTo>
                    <a:pt x="403" y="826"/>
                    <a:pt x="358" y="797"/>
                    <a:pt x="344" y="825"/>
                  </a:cubicBezTo>
                  <a:cubicBezTo>
                    <a:pt x="335" y="845"/>
                    <a:pt x="306" y="866"/>
                    <a:pt x="284" y="891"/>
                  </a:cubicBezTo>
                  <a:cubicBezTo>
                    <a:pt x="310" y="908"/>
                    <a:pt x="331" y="902"/>
                    <a:pt x="361" y="938"/>
                  </a:cubicBezTo>
                  <a:cubicBezTo>
                    <a:pt x="392" y="975"/>
                    <a:pt x="405" y="949"/>
                    <a:pt x="427" y="931"/>
                  </a:cubicBezTo>
                  <a:cubicBezTo>
                    <a:pt x="449" y="912"/>
                    <a:pt x="466" y="938"/>
                    <a:pt x="488" y="957"/>
                  </a:cubicBezTo>
                  <a:cubicBezTo>
                    <a:pt x="510" y="975"/>
                    <a:pt x="527" y="975"/>
                    <a:pt x="545" y="957"/>
                  </a:cubicBezTo>
                  <a:cubicBezTo>
                    <a:pt x="562" y="938"/>
                    <a:pt x="593" y="953"/>
                    <a:pt x="619" y="964"/>
                  </a:cubicBezTo>
                  <a:cubicBezTo>
                    <a:pt x="645" y="975"/>
                    <a:pt x="619" y="1016"/>
                    <a:pt x="593" y="1038"/>
                  </a:cubicBezTo>
                  <a:cubicBezTo>
                    <a:pt x="567" y="1060"/>
                    <a:pt x="571" y="1075"/>
                    <a:pt x="588" y="1090"/>
                  </a:cubicBezTo>
                  <a:cubicBezTo>
                    <a:pt x="606" y="1105"/>
                    <a:pt x="610" y="1135"/>
                    <a:pt x="623" y="1153"/>
                  </a:cubicBezTo>
                  <a:cubicBezTo>
                    <a:pt x="637" y="1172"/>
                    <a:pt x="632" y="1190"/>
                    <a:pt x="654" y="1186"/>
                  </a:cubicBezTo>
                  <a:cubicBezTo>
                    <a:pt x="676" y="1183"/>
                    <a:pt x="698" y="1194"/>
                    <a:pt x="720" y="1220"/>
                  </a:cubicBezTo>
                  <a:cubicBezTo>
                    <a:pt x="741" y="1246"/>
                    <a:pt x="811" y="1257"/>
                    <a:pt x="842" y="1275"/>
                  </a:cubicBezTo>
                  <a:cubicBezTo>
                    <a:pt x="872" y="1294"/>
                    <a:pt x="907" y="1246"/>
                    <a:pt x="929" y="1253"/>
                  </a:cubicBezTo>
                  <a:cubicBezTo>
                    <a:pt x="939" y="1256"/>
                    <a:pt x="958" y="1273"/>
                    <a:pt x="976" y="1290"/>
                  </a:cubicBezTo>
                  <a:cubicBezTo>
                    <a:pt x="996" y="1262"/>
                    <a:pt x="1013" y="1264"/>
                    <a:pt x="1065" y="1264"/>
                  </a:cubicBezTo>
                  <a:cubicBezTo>
                    <a:pt x="1126" y="1264"/>
                    <a:pt x="1139" y="1275"/>
                    <a:pt x="1126" y="1238"/>
                  </a:cubicBezTo>
                  <a:cubicBezTo>
                    <a:pt x="1113" y="1201"/>
                    <a:pt x="1121" y="1168"/>
                    <a:pt x="1161" y="1220"/>
                  </a:cubicBezTo>
                  <a:cubicBezTo>
                    <a:pt x="1200" y="1272"/>
                    <a:pt x="1148" y="1249"/>
                    <a:pt x="1213" y="1253"/>
                  </a:cubicBezTo>
                  <a:cubicBezTo>
                    <a:pt x="1279" y="1257"/>
                    <a:pt x="1231" y="1290"/>
                    <a:pt x="1296" y="1294"/>
                  </a:cubicBezTo>
                  <a:cubicBezTo>
                    <a:pt x="1362" y="1298"/>
                    <a:pt x="1392" y="1279"/>
                    <a:pt x="1392" y="1264"/>
                  </a:cubicBezTo>
                  <a:cubicBezTo>
                    <a:pt x="1392" y="1249"/>
                    <a:pt x="1418" y="1216"/>
                    <a:pt x="1423" y="1249"/>
                  </a:cubicBezTo>
                  <a:cubicBezTo>
                    <a:pt x="1423" y="1253"/>
                    <a:pt x="1424" y="1256"/>
                    <a:pt x="1424" y="1259"/>
                  </a:cubicBezTo>
                  <a:cubicBezTo>
                    <a:pt x="1430" y="1247"/>
                    <a:pt x="1437" y="1235"/>
                    <a:pt x="1447" y="1231"/>
                  </a:cubicBezTo>
                  <a:cubicBezTo>
                    <a:pt x="1469" y="1222"/>
                    <a:pt x="1486" y="1214"/>
                    <a:pt x="1486" y="1194"/>
                  </a:cubicBezTo>
                  <a:cubicBezTo>
                    <a:pt x="1486" y="1173"/>
                    <a:pt x="1471" y="1164"/>
                    <a:pt x="1501" y="1164"/>
                  </a:cubicBezTo>
                  <a:cubicBezTo>
                    <a:pt x="1532" y="1164"/>
                    <a:pt x="1591" y="1177"/>
                    <a:pt x="1591" y="1135"/>
                  </a:cubicBezTo>
                  <a:cubicBezTo>
                    <a:pt x="1591" y="1092"/>
                    <a:pt x="1576" y="1062"/>
                    <a:pt x="1608" y="1079"/>
                  </a:cubicBezTo>
                  <a:cubicBezTo>
                    <a:pt x="1641" y="1096"/>
                    <a:pt x="1663" y="1090"/>
                    <a:pt x="1674" y="1066"/>
                  </a:cubicBezTo>
                  <a:cubicBezTo>
                    <a:pt x="1685" y="1042"/>
                    <a:pt x="1700" y="1042"/>
                    <a:pt x="1685" y="1020"/>
                  </a:cubicBezTo>
                  <a:cubicBezTo>
                    <a:pt x="1670" y="997"/>
                    <a:pt x="1672" y="979"/>
                    <a:pt x="1694" y="971"/>
                  </a:cubicBezTo>
                  <a:cubicBezTo>
                    <a:pt x="1715" y="964"/>
                    <a:pt x="1777" y="940"/>
                    <a:pt x="1801" y="910"/>
                  </a:cubicBezTo>
                  <a:cubicBezTo>
                    <a:pt x="1825" y="881"/>
                    <a:pt x="1851" y="870"/>
                    <a:pt x="1840" y="836"/>
                  </a:cubicBezTo>
                  <a:cubicBezTo>
                    <a:pt x="1829" y="803"/>
                    <a:pt x="1807" y="732"/>
                    <a:pt x="1862" y="681"/>
                  </a:cubicBezTo>
                  <a:cubicBezTo>
                    <a:pt x="1916" y="629"/>
                    <a:pt x="1936" y="640"/>
                    <a:pt x="1938" y="599"/>
                  </a:cubicBezTo>
                  <a:cubicBezTo>
                    <a:pt x="1940" y="558"/>
                    <a:pt x="1932" y="536"/>
                    <a:pt x="1954" y="523"/>
                  </a:cubicBezTo>
                  <a:cubicBezTo>
                    <a:pt x="1975" y="510"/>
                    <a:pt x="1978" y="504"/>
                    <a:pt x="1967" y="480"/>
                  </a:cubicBezTo>
                  <a:close/>
                </a:path>
              </a:pathLst>
            </a:custGeom>
            <a:grpFill/>
            <a:ln w="0" cap="rnd">
              <a:solidFill>
                <a:sysClr val="window" lastClr="FFFFFF"/>
              </a:solidFill>
              <a:prstDash val="solid"/>
              <a:round/>
            </a:ln>
          </p:spPr>
          <p:txBody>
            <a:bodyPr lIns="101600" tIns="50800" rIns="101600" bIns="5080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楷体_GB2312" panose="02010609030101010101" pitchFamily="49" charset="-122"/>
                <a:ea typeface="楷体_GB2312" panose="02010609030101010101" pitchFamily="49" charset="-122"/>
              </a:endParaRPr>
            </a:p>
          </p:txBody>
        </p:sp>
        <p:sp>
          <p:nvSpPr>
            <p:cNvPr id="21" name="Freeform 17">
              <a:extLst>
                <a:ext uri="{FF2B5EF4-FFF2-40B4-BE49-F238E27FC236}">
                  <a16:creationId xmlns:a16="http://schemas.microsoft.com/office/drawing/2014/main" id="{C7A5363F-009D-46E2-9FD1-12AEF8476577}"/>
                </a:ext>
              </a:extLst>
            </p:cNvPr>
            <p:cNvSpPr/>
            <p:nvPr/>
          </p:nvSpPr>
          <p:spPr bwMode="auto">
            <a:xfrm>
              <a:off x="3238" y="1805"/>
              <a:ext cx="590" cy="922"/>
            </a:xfrm>
            <a:custGeom>
              <a:avLst/>
              <a:gdLst>
                <a:gd name="T0" fmla="*/ 1149 w 1273"/>
                <a:gd name="T1" fmla="*/ 1405 h 1992"/>
                <a:gd name="T2" fmla="*/ 1053 w 1273"/>
                <a:gd name="T3" fmla="*/ 1201 h 1992"/>
                <a:gd name="T4" fmla="*/ 1105 w 1273"/>
                <a:gd name="T5" fmla="*/ 957 h 1992"/>
                <a:gd name="T6" fmla="*/ 1044 w 1273"/>
                <a:gd name="T7" fmla="*/ 727 h 1992"/>
                <a:gd name="T8" fmla="*/ 1088 w 1273"/>
                <a:gd name="T9" fmla="*/ 590 h 1992"/>
                <a:gd name="T10" fmla="*/ 1088 w 1273"/>
                <a:gd name="T11" fmla="*/ 486 h 1992"/>
                <a:gd name="T12" fmla="*/ 1094 w 1273"/>
                <a:gd name="T13" fmla="*/ 280 h 1992"/>
                <a:gd name="T14" fmla="*/ 1131 w 1273"/>
                <a:gd name="T15" fmla="*/ 132 h 1992"/>
                <a:gd name="T16" fmla="*/ 1098 w 1273"/>
                <a:gd name="T17" fmla="*/ 0 h 1992"/>
                <a:gd name="T18" fmla="*/ 996 w 1273"/>
                <a:gd name="T19" fmla="*/ 76 h 1992"/>
                <a:gd name="T20" fmla="*/ 900 w 1273"/>
                <a:gd name="T21" fmla="*/ 110 h 1992"/>
                <a:gd name="T22" fmla="*/ 834 w 1273"/>
                <a:gd name="T23" fmla="*/ 265 h 1992"/>
                <a:gd name="T24" fmla="*/ 699 w 1273"/>
                <a:gd name="T25" fmla="*/ 380 h 1992"/>
                <a:gd name="T26" fmla="*/ 629 w 1273"/>
                <a:gd name="T27" fmla="*/ 506 h 1992"/>
                <a:gd name="T28" fmla="*/ 476 w 1273"/>
                <a:gd name="T29" fmla="*/ 491 h 1992"/>
                <a:gd name="T30" fmla="*/ 377 w 1273"/>
                <a:gd name="T31" fmla="*/ 501 h 1992"/>
                <a:gd name="T32" fmla="*/ 314 w 1273"/>
                <a:gd name="T33" fmla="*/ 595 h 1992"/>
                <a:gd name="T34" fmla="*/ 327 w 1273"/>
                <a:gd name="T35" fmla="*/ 704 h 1992"/>
                <a:gd name="T36" fmla="*/ 500 w 1273"/>
                <a:gd name="T37" fmla="*/ 784 h 1992"/>
                <a:gd name="T38" fmla="*/ 664 w 1273"/>
                <a:gd name="T39" fmla="*/ 901 h 1992"/>
                <a:gd name="T40" fmla="*/ 642 w 1273"/>
                <a:gd name="T41" fmla="*/ 1038 h 1992"/>
                <a:gd name="T42" fmla="*/ 563 w 1273"/>
                <a:gd name="T43" fmla="*/ 1120 h 1992"/>
                <a:gd name="T44" fmla="*/ 509 w 1273"/>
                <a:gd name="T45" fmla="*/ 1127 h 1992"/>
                <a:gd name="T46" fmla="*/ 472 w 1273"/>
                <a:gd name="T47" fmla="*/ 1196 h 1992"/>
                <a:gd name="T48" fmla="*/ 356 w 1273"/>
                <a:gd name="T49" fmla="*/ 1225 h 1992"/>
                <a:gd name="T50" fmla="*/ 205 w 1273"/>
                <a:gd name="T51" fmla="*/ 1183 h 1992"/>
                <a:gd name="T52" fmla="*/ 175 w 1273"/>
                <a:gd name="T53" fmla="*/ 1277 h 1992"/>
                <a:gd name="T54" fmla="*/ 179 w 1273"/>
                <a:gd name="T55" fmla="*/ 1331 h 1992"/>
                <a:gd name="T56" fmla="*/ 212 w 1273"/>
                <a:gd name="T57" fmla="*/ 1416 h 1992"/>
                <a:gd name="T58" fmla="*/ 179 w 1273"/>
                <a:gd name="T59" fmla="*/ 1481 h 1992"/>
                <a:gd name="T60" fmla="*/ 201 w 1273"/>
                <a:gd name="T61" fmla="*/ 1540 h 1992"/>
                <a:gd name="T62" fmla="*/ 148 w 1273"/>
                <a:gd name="T63" fmla="*/ 1551 h 1992"/>
                <a:gd name="T64" fmla="*/ 76 w 1273"/>
                <a:gd name="T65" fmla="*/ 1564 h 1992"/>
                <a:gd name="T66" fmla="*/ 61 w 1273"/>
                <a:gd name="T67" fmla="*/ 1624 h 1992"/>
                <a:gd name="T68" fmla="*/ 61 w 1273"/>
                <a:gd name="T69" fmla="*/ 1698 h 1992"/>
                <a:gd name="T70" fmla="*/ 46 w 1273"/>
                <a:gd name="T71" fmla="*/ 1735 h 1992"/>
                <a:gd name="T72" fmla="*/ 214 w 1273"/>
                <a:gd name="T73" fmla="*/ 1789 h 1992"/>
                <a:gd name="T74" fmla="*/ 349 w 1273"/>
                <a:gd name="T75" fmla="*/ 1823 h 1992"/>
                <a:gd name="T76" fmla="*/ 438 w 1273"/>
                <a:gd name="T77" fmla="*/ 1834 h 1992"/>
                <a:gd name="T78" fmla="*/ 536 w 1273"/>
                <a:gd name="T79" fmla="*/ 1890 h 1992"/>
                <a:gd name="T80" fmla="*/ 677 w 1273"/>
                <a:gd name="T81" fmla="*/ 1876 h 1992"/>
                <a:gd name="T82" fmla="*/ 805 w 1273"/>
                <a:gd name="T83" fmla="*/ 1929 h 1992"/>
                <a:gd name="T84" fmla="*/ 939 w 1273"/>
                <a:gd name="T85" fmla="*/ 1959 h 1992"/>
                <a:gd name="T86" fmla="*/ 970 w 1273"/>
                <a:gd name="T87" fmla="*/ 1909 h 1992"/>
                <a:gd name="T88" fmla="*/ 930 w 1273"/>
                <a:gd name="T89" fmla="*/ 1816 h 1992"/>
                <a:gd name="T90" fmla="*/ 1059 w 1273"/>
                <a:gd name="T91" fmla="*/ 1752 h 1992"/>
                <a:gd name="T92" fmla="*/ 974 w 1273"/>
                <a:gd name="T93" fmla="*/ 1679 h 1992"/>
                <a:gd name="T94" fmla="*/ 913 w 1273"/>
                <a:gd name="T95" fmla="*/ 1626 h 1992"/>
                <a:gd name="T96" fmla="*/ 1048 w 1273"/>
                <a:gd name="T97" fmla="*/ 1603 h 1992"/>
                <a:gd name="T98" fmla="*/ 1168 w 1273"/>
                <a:gd name="T99" fmla="*/ 1607 h 1992"/>
                <a:gd name="T100" fmla="*/ 1256 w 1273"/>
                <a:gd name="T101" fmla="*/ 1527 h 19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273" h="1992">
                  <a:moveTo>
                    <a:pt x="1256" y="1527"/>
                  </a:moveTo>
                  <a:cubicBezTo>
                    <a:pt x="1238" y="1499"/>
                    <a:pt x="1164" y="1449"/>
                    <a:pt x="1149" y="1405"/>
                  </a:cubicBezTo>
                  <a:cubicBezTo>
                    <a:pt x="1133" y="1360"/>
                    <a:pt x="1118" y="1342"/>
                    <a:pt x="1092" y="1314"/>
                  </a:cubicBezTo>
                  <a:cubicBezTo>
                    <a:pt x="1066" y="1286"/>
                    <a:pt x="1055" y="1257"/>
                    <a:pt x="1053" y="1201"/>
                  </a:cubicBezTo>
                  <a:cubicBezTo>
                    <a:pt x="1050" y="1146"/>
                    <a:pt x="1066" y="1110"/>
                    <a:pt x="1081" y="1075"/>
                  </a:cubicBezTo>
                  <a:cubicBezTo>
                    <a:pt x="1096" y="1040"/>
                    <a:pt x="1131" y="1016"/>
                    <a:pt x="1105" y="957"/>
                  </a:cubicBezTo>
                  <a:cubicBezTo>
                    <a:pt x="1079" y="897"/>
                    <a:pt x="1063" y="888"/>
                    <a:pt x="1063" y="853"/>
                  </a:cubicBezTo>
                  <a:cubicBezTo>
                    <a:pt x="1063" y="818"/>
                    <a:pt x="1070" y="753"/>
                    <a:pt x="1044" y="727"/>
                  </a:cubicBezTo>
                  <a:cubicBezTo>
                    <a:pt x="1018" y="701"/>
                    <a:pt x="1033" y="664"/>
                    <a:pt x="1048" y="638"/>
                  </a:cubicBezTo>
                  <a:cubicBezTo>
                    <a:pt x="1063" y="612"/>
                    <a:pt x="1107" y="617"/>
                    <a:pt x="1088" y="590"/>
                  </a:cubicBezTo>
                  <a:cubicBezTo>
                    <a:pt x="1068" y="562"/>
                    <a:pt x="1066" y="556"/>
                    <a:pt x="1085" y="540"/>
                  </a:cubicBezTo>
                  <a:cubicBezTo>
                    <a:pt x="1105" y="523"/>
                    <a:pt x="1103" y="504"/>
                    <a:pt x="1088" y="486"/>
                  </a:cubicBezTo>
                  <a:cubicBezTo>
                    <a:pt x="1072" y="467"/>
                    <a:pt x="989" y="395"/>
                    <a:pt x="1029" y="360"/>
                  </a:cubicBezTo>
                  <a:cubicBezTo>
                    <a:pt x="1068" y="325"/>
                    <a:pt x="1092" y="328"/>
                    <a:pt x="1094" y="280"/>
                  </a:cubicBezTo>
                  <a:cubicBezTo>
                    <a:pt x="1096" y="232"/>
                    <a:pt x="1101" y="236"/>
                    <a:pt x="1107" y="199"/>
                  </a:cubicBezTo>
                  <a:cubicBezTo>
                    <a:pt x="1114" y="161"/>
                    <a:pt x="1116" y="148"/>
                    <a:pt x="1131" y="132"/>
                  </a:cubicBezTo>
                  <a:cubicBezTo>
                    <a:pt x="1146" y="115"/>
                    <a:pt x="1155" y="84"/>
                    <a:pt x="1140" y="65"/>
                  </a:cubicBezTo>
                  <a:cubicBezTo>
                    <a:pt x="1128" y="51"/>
                    <a:pt x="1107" y="25"/>
                    <a:pt x="1098" y="0"/>
                  </a:cubicBezTo>
                  <a:cubicBezTo>
                    <a:pt x="1092" y="1"/>
                    <a:pt x="1085" y="8"/>
                    <a:pt x="1074" y="24"/>
                  </a:cubicBezTo>
                  <a:cubicBezTo>
                    <a:pt x="1039" y="80"/>
                    <a:pt x="1018" y="91"/>
                    <a:pt x="996" y="76"/>
                  </a:cubicBezTo>
                  <a:cubicBezTo>
                    <a:pt x="974" y="61"/>
                    <a:pt x="917" y="21"/>
                    <a:pt x="917" y="47"/>
                  </a:cubicBezTo>
                  <a:cubicBezTo>
                    <a:pt x="917" y="73"/>
                    <a:pt x="926" y="87"/>
                    <a:pt x="900" y="110"/>
                  </a:cubicBezTo>
                  <a:cubicBezTo>
                    <a:pt x="873" y="132"/>
                    <a:pt x="839" y="136"/>
                    <a:pt x="843" y="173"/>
                  </a:cubicBezTo>
                  <a:cubicBezTo>
                    <a:pt x="847" y="210"/>
                    <a:pt x="904" y="258"/>
                    <a:pt x="834" y="265"/>
                  </a:cubicBezTo>
                  <a:cubicBezTo>
                    <a:pt x="764" y="273"/>
                    <a:pt x="777" y="273"/>
                    <a:pt x="764" y="302"/>
                  </a:cubicBezTo>
                  <a:cubicBezTo>
                    <a:pt x="751" y="332"/>
                    <a:pt x="716" y="354"/>
                    <a:pt x="699" y="380"/>
                  </a:cubicBezTo>
                  <a:cubicBezTo>
                    <a:pt x="681" y="406"/>
                    <a:pt x="651" y="417"/>
                    <a:pt x="651" y="454"/>
                  </a:cubicBezTo>
                  <a:cubicBezTo>
                    <a:pt x="651" y="491"/>
                    <a:pt x="659" y="506"/>
                    <a:pt x="629" y="506"/>
                  </a:cubicBezTo>
                  <a:cubicBezTo>
                    <a:pt x="598" y="506"/>
                    <a:pt x="576" y="554"/>
                    <a:pt x="550" y="528"/>
                  </a:cubicBezTo>
                  <a:cubicBezTo>
                    <a:pt x="524" y="502"/>
                    <a:pt x="493" y="469"/>
                    <a:pt x="476" y="491"/>
                  </a:cubicBezTo>
                  <a:cubicBezTo>
                    <a:pt x="458" y="514"/>
                    <a:pt x="410" y="502"/>
                    <a:pt x="384" y="502"/>
                  </a:cubicBezTo>
                  <a:cubicBezTo>
                    <a:pt x="381" y="502"/>
                    <a:pt x="379" y="502"/>
                    <a:pt x="377" y="501"/>
                  </a:cubicBezTo>
                  <a:cubicBezTo>
                    <a:pt x="364" y="519"/>
                    <a:pt x="352" y="532"/>
                    <a:pt x="334" y="545"/>
                  </a:cubicBezTo>
                  <a:cubicBezTo>
                    <a:pt x="310" y="562"/>
                    <a:pt x="323" y="573"/>
                    <a:pt x="314" y="595"/>
                  </a:cubicBezTo>
                  <a:cubicBezTo>
                    <a:pt x="306" y="617"/>
                    <a:pt x="306" y="623"/>
                    <a:pt x="323" y="645"/>
                  </a:cubicBezTo>
                  <a:cubicBezTo>
                    <a:pt x="341" y="667"/>
                    <a:pt x="319" y="679"/>
                    <a:pt x="327" y="704"/>
                  </a:cubicBezTo>
                  <a:cubicBezTo>
                    <a:pt x="336" y="730"/>
                    <a:pt x="391" y="740"/>
                    <a:pt x="430" y="747"/>
                  </a:cubicBezTo>
                  <a:cubicBezTo>
                    <a:pt x="469" y="754"/>
                    <a:pt x="472" y="760"/>
                    <a:pt x="500" y="784"/>
                  </a:cubicBezTo>
                  <a:cubicBezTo>
                    <a:pt x="528" y="808"/>
                    <a:pt x="592" y="814"/>
                    <a:pt x="631" y="825"/>
                  </a:cubicBezTo>
                  <a:cubicBezTo>
                    <a:pt x="670" y="836"/>
                    <a:pt x="648" y="868"/>
                    <a:pt x="664" y="901"/>
                  </a:cubicBezTo>
                  <a:cubicBezTo>
                    <a:pt x="679" y="934"/>
                    <a:pt x="646" y="938"/>
                    <a:pt x="624" y="966"/>
                  </a:cubicBezTo>
                  <a:cubicBezTo>
                    <a:pt x="603" y="994"/>
                    <a:pt x="622" y="1016"/>
                    <a:pt x="642" y="1038"/>
                  </a:cubicBezTo>
                  <a:cubicBezTo>
                    <a:pt x="662" y="1060"/>
                    <a:pt x="668" y="1070"/>
                    <a:pt x="662" y="1095"/>
                  </a:cubicBezTo>
                  <a:cubicBezTo>
                    <a:pt x="655" y="1121"/>
                    <a:pt x="590" y="1123"/>
                    <a:pt x="563" y="1120"/>
                  </a:cubicBezTo>
                  <a:cubicBezTo>
                    <a:pt x="537" y="1116"/>
                    <a:pt x="544" y="1114"/>
                    <a:pt x="537" y="1127"/>
                  </a:cubicBezTo>
                  <a:cubicBezTo>
                    <a:pt x="531" y="1140"/>
                    <a:pt x="526" y="1138"/>
                    <a:pt x="509" y="1127"/>
                  </a:cubicBezTo>
                  <a:cubicBezTo>
                    <a:pt x="491" y="1116"/>
                    <a:pt x="489" y="1129"/>
                    <a:pt x="461" y="1136"/>
                  </a:cubicBezTo>
                  <a:cubicBezTo>
                    <a:pt x="432" y="1144"/>
                    <a:pt x="472" y="1162"/>
                    <a:pt x="472" y="1196"/>
                  </a:cubicBezTo>
                  <a:cubicBezTo>
                    <a:pt x="472" y="1229"/>
                    <a:pt x="445" y="1209"/>
                    <a:pt x="419" y="1209"/>
                  </a:cubicBezTo>
                  <a:cubicBezTo>
                    <a:pt x="393" y="1209"/>
                    <a:pt x="389" y="1222"/>
                    <a:pt x="356" y="1225"/>
                  </a:cubicBezTo>
                  <a:cubicBezTo>
                    <a:pt x="323" y="1229"/>
                    <a:pt x="297" y="1207"/>
                    <a:pt x="288" y="1188"/>
                  </a:cubicBezTo>
                  <a:cubicBezTo>
                    <a:pt x="279" y="1170"/>
                    <a:pt x="249" y="1179"/>
                    <a:pt x="205" y="1183"/>
                  </a:cubicBezTo>
                  <a:cubicBezTo>
                    <a:pt x="161" y="1186"/>
                    <a:pt x="172" y="1222"/>
                    <a:pt x="183" y="1238"/>
                  </a:cubicBezTo>
                  <a:cubicBezTo>
                    <a:pt x="194" y="1255"/>
                    <a:pt x="192" y="1270"/>
                    <a:pt x="175" y="1277"/>
                  </a:cubicBezTo>
                  <a:cubicBezTo>
                    <a:pt x="157" y="1285"/>
                    <a:pt x="144" y="1305"/>
                    <a:pt x="142" y="1320"/>
                  </a:cubicBezTo>
                  <a:cubicBezTo>
                    <a:pt x="140" y="1335"/>
                    <a:pt x="159" y="1335"/>
                    <a:pt x="179" y="1331"/>
                  </a:cubicBezTo>
                  <a:cubicBezTo>
                    <a:pt x="199" y="1327"/>
                    <a:pt x="207" y="1348"/>
                    <a:pt x="223" y="1362"/>
                  </a:cubicBezTo>
                  <a:cubicBezTo>
                    <a:pt x="238" y="1377"/>
                    <a:pt x="210" y="1394"/>
                    <a:pt x="212" y="1416"/>
                  </a:cubicBezTo>
                  <a:cubicBezTo>
                    <a:pt x="214" y="1438"/>
                    <a:pt x="199" y="1438"/>
                    <a:pt x="188" y="1455"/>
                  </a:cubicBezTo>
                  <a:cubicBezTo>
                    <a:pt x="177" y="1472"/>
                    <a:pt x="168" y="1474"/>
                    <a:pt x="179" y="1481"/>
                  </a:cubicBezTo>
                  <a:cubicBezTo>
                    <a:pt x="190" y="1488"/>
                    <a:pt x="199" y="1498"/>
                    <a:pt x="181" y="1514"/>
                  </a:cubicBezTo>
                  <a:cubicBezTo>
                    <a:pt x="164" y="1531"/>
                    <a:pt x="181" y="1525"/>
                    <a:pt x="201" y="1540"/>
                  </a:cubicBezTo>
                  <a:cubicBezTo>
                    <a:pt x="220" y="1555"/>
                    <a:pt x="214" y="1570"/>
                    <a:pt x="185" y="1572"/>
                  </a:cubicBezTo>
                  <a:cubicBezTo>
                    <a:pt x="157" y="1574"/>
                    <a:pt x="161" y="1562"/>
                    <a:pt x="148" y="1551"/>
                  </a:cubicBezTo>
                  <a:cubicBezTo>
                    <a:pt x="135" y="1540"/>
                    <a:pt x="129" y="1555"/>
                    <a:pt x="124" y="1568"/>
                  </a:cubicBezTo>
                  <a:cubicBezTo>
                    <a:pt x="120" y="1581"/>
                    <a:pt x="92" y="1568"/>
                    <a:pt x="76" y="1564"/>
                  </a:cubicBezTo>
                  <a:cubicBezTo>
                    <a:pt x="61" y="1561"/>
                    <a:pt x="48" y="1579"/>
                    <a:pt x="24" y="1592"/>
                  </a:cubicBezTo>
                  <a:cubicBezTo>
                    <a:pt x="0" y="1605"/>
                    <a:pt x="37" y="1616"/>
                    <a:pt x="61" y="1624"/>
                  </a:cubicBezTo>
                  <a:cubicBezTo>
                    <a:pt x="85" y="1631"/>
                    <a:pt x="83" y="1638"/>
                    <a:pt x="68" y="1655"/>
                  </a:cubicBezTo>
                  <a:cubicBezTo>
                    <a:pt x="52" y="1672"/>
                    <a:pt x="83" y="1685"/>
                    <a:pt x="61" y="1698"/>
                  </a:cubicBezTo>
                  <a:cubicBezTo>
                    <a:pt x="49" y="1705"/>
                    <a:pt x="34" y="1721"/>
                    <a:pt x="24" y="1734"/>
                  </a:cubicBezTo>
                  <a:cubicBezTo>
                    <a:pt x="32" y="1734"/>
                    <a:pt x="39" y="1735"/>
                    <a:pt x="46" y="1735"/>
                  </a:cubicBezTo>
                  <a:cubicBezTo>
                    <a:pt x="78" y="1735"/>
                    <a:pt x="81" y="1768"/>
                    <a:pt x="109" y="1800"/>
                  </a:cubicBezTo>
                  <a:cubicBezTo>
                    <a:pt x="137" y="1831"/>
                    <a:pt x="179" y="1807"/>
                    <a:pt x="214" y="1789"/>
                  </a:cubicBezTo>
                  <a:cubicBezTo>
                    <a:pt x="249" y="1770"/>
                    <a:pt x="271" y="1778"/>
                    <a:pt x="313" y="1776"/>
                  </a:cubicBezTo>
                  <a:cubicBezTo>
                    <a:pt x="356" y="1773"/>
                    <a:pt x="333" y="1803"/>
                    <a:pt x="349" y="1823"/>
                  </a:cubicBezTo>
                  <a:cubicBezTo>
                    <a:pt x="366" y="1842"/>
                    <a:pt x="382" y="1831"/>
                    <a:pt x="402" y="1823"/>
                  </a:cubicBezTo>
                  <a:cubicBezTo>
                    <a:pt x="421" y="1815"/>
                    <a:pt x="428" y="1817"/>
                    <a:pt x="438" y="1834"/>
                  </a:cubicBezTo>
                  <a:cubicBezTo>
                    <a:pt x="448" y="1851"/>
                    <a:pt x="457" y="1851"/>
                    <a:pt x="474" y="1845"/>
                  </a:cubicBezTo>
                  <a:cubicBezTo>
                    <a:pt x="490" y="1840"/>
                    <a:pt x="510" y="1867"/>
                    <a:pt x="536" y="1890"/>
                  </a:cubicBezTo>
                  <a:cubicBezTo>
                    <a:pt x="562" y="1912"/>
                    <a:pt x="585" y="1895"/>
                    <a:pt x="611" y="1876"/>
                  </a:cubicBezTo>
                  <a:cubicBezTo>
                    <a:pt x="638" y="1856"/>
                    <a:pt x="654" y="1876"/>
                    <a:pt x="677" y="1876"/>
                  </a:cubicBezTo>
                  <a:cubicBezTo>
                    <a:pt x="700" y="1876"/>
                    <a:pt x="723" y="1895"/>
                    <a:pt x="739" y="1912"/>
                  </a:cubicBezTo>
                  <a:cubicBezTo>
                    <a:pt x="756" y="1929"/>
                    <a:pt x="769" y="1931"/>
                    <a:pt x="805" y="1929"/>
                  </a:cubicBezTo>
                  <a:cubicBezTo>
                    <a:pt x="841" y="1926"/>
                    <a:pt x="828" y="1937"/>
                    <a:pt x="857" y="1965"/>
                  </a:cubicBezTo>
                  <a:cubicBezTo>
                    <a:pt x="887" y="1992"/>
                    <a:pt x="903" y="1976"/>
                    <a:pt x="939" y="1959"/>
                  </a:cubicBezTo>
                  <a:cubicBezTo>
                    <a:pt x="947" y="1955"/>
                    <a:pt x="955" y="1954"/>
                    <a:pt x="963" y="1952"/>
                  </a:cubicBezTo>
                  <a:cubicBezTo>
                    <a:pt x="968" y="1936"/>
                    <a:pt x="973" y="1918"/>
                    <a:pt x="970" y="1909"/>
                  </a:cubicBezTo>
                  <a:cubicBezTo>
                    <a:pt x="963" y="1891"/>
                    <a:pt x="948" y="1874"/>
                    <a:pt x="928" y="1859"/>
                  </a:cubicBezTo>
                  <a:cubicBezTo>
                    <a:pt x="908" y="1844"/>
                    <a:pt x="915" y="1837"/>
                    <a:pt x="930" y="1816"/>
                  </a:cubicBezTo>
                  <a:cubicBezTo>
                    <a:pt x="946" y="1796"/>
                    <a:pt x="943" y="1768"/>
                    <a:pt x="978" y="1770"/>
                  </a:cubicBezTo>
                  <a:cubicBezTo>
                    <a:pt x="1013" y="1772"/>
                    <a:pt x="1057" y="1774"/>
                    <a:pt x="1059" y="1752"/>
                  </a:cubicBezTo>
                  <a:cubicBezTo>
                    <a:pt x="1061" y="1729"/>
                    <a:pt x="1074" y="1696"/>
                    <a:pt x="1044" y="1694"/>
                  </a:cubicBezTo>
                  <a:cubicBezTo>
                    <a:pt x="1013" y="1692"/>
                    <a:pt x="972" y="1698"/>
                    <a:pt x="974" y="1679"/>
                  </a:cubicBezTo>
                  <a:cubicBezTo>
                    <a:pt x="976" y="1661"/>
                    <a:pt x="978" y="1644"/>
                    <a:pt x="952" y="1644"/>
                  </a:cubicBezTo>
                  <a:cubicBezTo>
                    <a:pt x="926" y="1644"/>
                    <a:pt x="913" y="1637"/>
                    <a:pt x="913" y="1626"/>
                  </a:cubicBezTo>
                  <a:cubicBezTo>
                    <a:pt x="913" y="1614"/>
                    <a:pt x="904" y="1592"/>
                    <a:pt x="965" y="1600"/>
                  </a:cubicBezTo>
                  <a:cubicBezTo>
                    <a:pt x="1026" y="1607"/>
                    <a:pt x="1042" y="1587"/>
                    <a:pt x="1048" y="1603"/>
                  </a:cubicBezTo>
                  <a:cubicBezTo>
                    <a:pt x="1055" y="1620"/>
                    <a:pt x="1059" y="1620"/>
                    <a:pt x="1092" y="1620"/>
                  </a:cubicBezTo>
                  <a:cubicBezTo>
                    <a:pt x="1125" y="1620"/>
                    <a:pt x="1127" y="1588"/>
                    <a:pt x="1168" y="1607"/>
                  </a:cubicBezTo>
                  <a:cubicBezTo>
                    <a:pt x="1210" y="1626"/>
                    <a:pt x="1210" y="1614"/>
                    <a:pt x="1232" y="1592"/>
                  </a:cubicBezTo>
                  <a:cubicBezTo>
                    <a:pt x="1254" y="1570"/>
                    <a:pt x="1273" y="1555"/>
                    <a:pt x="1256" y="1527"/>
                  </a:cubicBezTo>
                  <a:close/>
                </a:path>
              </a:pathLst>
            </a:custGeom>
            <a:grpFill/>
            <a:ln w="0" cap="rnd">
              <a:solidFill>
                <a:sysClr val="window" lastClr="FFFFFF"/>
              </a:solidFill>
              <a:prstDash val="solid"/>
              <a:round/>
            </a:ln>
          </p:spPr>
          <p:txBody>
            <a:bodyPr lIns="101600" tIns="50800" rIns="101600" bIns="5080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楷体_GB2312" panose="02010609030101010101" pitchFamily="49" charset="-122"/>
                <a:ea typeface="楷体_GB2312" panose="02010609030101010101" pitchFamily="49" charset="-122"/>
              </a:endParaRPr>
            </a:p>
          </p:txBody>
        </p:sp>
        <p:sp>
          <p:nvSpPr>
            <p:cNvPr id="22" name="Freeform 18">
              <a:extLst>
                <a:ext uri="{FF2B5EF4-FFF2-40B4-BE49-F238E27FC236}">
                  <a16:creationId xmlns:a16="http://schemas.microsoft.com/office/drawing/2014/main" id="{00441E98-0652-4647-836C-C96B830A2B6E}"/>
                </a:ext>
              </a:extLst>
            </p:cNvPr>
            <p:cNvSpPr/>
            <p:nvPr/>
          </p:nvSpPr>
          <p:spPr bwMode="auto">
            <a:xfrm>
              <a:off x="3030" y="3028"/>
              <a:ext cx="700" cy="551"/>
            </a:xfrm>
            <a:custGeom>
              <a:avLst/>
              <a:gdLst>
                <a:gd name="T0" fmla="*/ 1227 w 1511"/>
                <a:gd name="T1" fmla="*/ 158 h 1190"/>
                <a:gd name="T2" fmla="*/ 1173 w 1511"/>
                <a:gd name="T3" fmla="*/ 104 h 1190"/>
                <a:gd name="T4" fmla="*/ 1123 w 1511"/>
                <a:gd name="T5" fmla="*/ 32 h 1190"/>
                <a:gd name="T6" fmla="*/ 1024 w 1511"/>
                <a:gd name="T7" fmla="*/ 35 h 1190"/>
                <a:gd name="T8" fmla="*/ 943 w 1511"/>
                <a:gd name="T9" fmla="*/ 43 h 1190"/>
                <a:gd name="T10" fmla="*/ 880 w 1511"/>
                <a:gd name="T11" fmla="*/ 89 h 1190"/>
                <a:gd name="T12" fmla="*/ 756 w 1511"/>
                <a:gd name="T13" fmla="*/ 180 h 1190"/>
                <a:gd name="T14" fmla="*/ 592 w 1511"/>
                <a:gd name="T15" fmla="*/ 139 h 1190"/>
                <a:gd name="T16" fmla="*/ 500 w 1511"/>
                <a:gd name="T17" fmla="*/ 191 h 1190"/>
                <a:gd name="T18" fmla="*/ 620 w 1511"/>
                <a:gd name="T19" fmla="*/ 287 h 1190"/>
                <a:gd name="T20" fmla="*/ 675 w 1511"/>
                <a:gd name="T21" fmla="*/ 361 h 1190"/>
                <a:gd name="T22" fmla="*/ 572 w 1511"/>
                <a:gd name="T23" fmla="*/ 389 h 1190"/>
                <a:gd name="T24" fmla="*/ 469 w 1511"/>
                <a:gd name="T25" fmla="*/ 393 h 1190"/>
                <a:gd name="T26" fmla="*/ 419 w 1511"/>
                <a:gd name="T27" fmla="*/ 398 h 1190"/>
                <a:gd name="T28" fmla="*/ 293 w 1511"/>
                <a:gd name="T29" fmla="*/ 504 h 1190"/>
                <a:gd name="T30" fmla="*/ 144 w 1511"/>
                <a:gd name="T31" fmla="*/ 523 h 1190"/>
                <a:gd name="T32" fmla="*/ 35 w 1511"/>
                <a:gd name="T33" fmla="*/ 549 h 1190"/>
                <a:gd name="T34" fmla="*/ 30 w 1511"/>
                <a:gd name="T35" fmla="*/ 630 h 1190"/>
                <a:gd name="T36" fmla="*/ 113 w 1511"/>
                <a:gd name="T37" fmla="*/ 704 h 1190"/>
                <a:gd name="T38" fmla="*/ 210 w 1511"/>
                <a:gd name="T39" fmla="*/ 678 h 1190"/>
                <a:gd name="T40" fmla="*/ 258 w 1511"/>
                <a:gd name="T41" fmla="*/ 790 h 1190"/>
                <a:gd name="T42" fmla="*/ 201 w 1511"/>
                <a:gd name="T43" fmla="*/ 953 h 1190"/>
                <a:gd name="T44" fmla="*/ 258 w 1511"/>
                <a:gd name="T45" fmla="*/ 1127 h 1190"/>
                <a:gd name="T46" fmla="*/ 376 w 1511"/>
                <a:gd name="T47" fmla="*/ 1138 h 1190"/>
                <a:gd name="T48" fmla="*/ 524 w 1511"/>
                <a:gd name="T49" fmla="*/ 1134 h 1190"/>
                <a:gd name="T50" fmla="*/ 673 w 1511"/>
                <a:gd name="T51" fmla="*/ 1112 h 1190"/>
                <a:gd name="T52" fmla="*/ 847 w 1511"/>
                <a:gd name="T53" fmla="*/ 1023 h 1190"/>
                <a:gd name="T54" fmla="*/ 970 w 1511"/>
                <a:gd name="T55" fmla="*/ 979 h 1190"/>
                <a:gd name="T56" fmla="*/ 1088 w 1511"/>
                <a:gd name="T57" fmla="*/ 1030 h 1190"/>
                <a:gd name="T58" fmla="*/ 1171 w 1511"/>
                <a:gd name="T59" fmla="*/ 956 h 1190"/>
                <a:gd name="T60" fmla="*/ 1302 w 1511"/>
                <a:gd name="T61" fmla="*/ 927 h 1190"/>
                <a:gd name="T62" fmla="*/ 1372 w 1511"/>
                <a:gd name="T63" fmla="*/ 860 h 1190"/>
                <a:gd name="T64" fmla="*/ 1489 w 1511"/>
                <a:gd name="T65" fmla="*/ 819 h 1190"/>
                <a:gd name="T66" fmla="*/ 1468 w 1511"/>
                <a:gd name="T67" fmla="*/ 671 h 1190"/>
                <a:gd name="T68" fmla="*/ 1472 w 1511"/>
                <a:gd name="T69" fmla="*/ 593 h 1190"/>
                <a:gd name="T70" fmla="*/ 1393 w 1511"/>
                <a:gd name="T71" fmla="*/ 512 h 1190"/>
                <a:gd name="T72" fmla="*/ 1341 w 1511"/>
                <a:gd name="T73" fmla="*/ 486 h 1190"/>
                <a:gd name="T74" fmla="*/ 1437 w 1511"/>
                <a:gd name="T75" fmla="*/ 345 h 1190"/>
                <a:gd name="T76" fmla="*/ 1402 w 1511"/>
                <a:gd name="T77" fmla="*/ 200 h 1190"/>
                <a:gd name="T78" fmla="*/ 1352 w 1511"/>
                <a:gd name="T79" fmla="*/ 222 h 1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11" h="1190">
                  <a:moveTo>
                    <a:pt x="1275" y="219"/>
                  </a:moveTo>
                  <a:cubicBezTo>
                    <a:pt x="1234" y="202"/>
                    <a:pt x="1240" y="182"/>
                    <a:pt x="1227" y="158"/>
                  </a:cubicBezTo>
                  <a:cubicBezTo>
                    <a:pt x="1214" y="134"/>
                    <a:pt x="1195" y="132"/>
                    <a:pt x="1171" y="128"/>
                  </a:cubicBezTo>
                  <a:cubicBezTo>
                    <a:pt x="1147" y="124"/>
                    <a:pt x="1162" y="121"/>
                    <a:pt x="1173" y="104"/>
                  </a:cubicBezTo>
                  <a:cubicBezTo>
                    <a:pt x="1184" y="87"/>
                    <a:pt x="1160" y="80"/>
                    <a:pt x="1160" y="65"/>
                  </a:cubicBezTo>
                  <a:cubicBezTo>
                    <a:pt x="1160" y="50"/>
                    <a:pt x="1151" y="33"/>
                    <a:pt x="1123" y="32"/>
                  </a:cubicBezTo>
                  <a:cubicBezTo>
                    <a:pt x="1094" y="30"/>
                    <a:pt x="1083" y="33"/>
                    <a:pt x="1066" y="54"/>
                  </a:cubicBezTo>
                  <a:cubicBezTo>
                    <a:pt x="1048" y="74"/>
                    <a:pt x="1029" y="54"/>
                    <a:pt x="1024" y="35"/>
                  </a:cubicBezTo>
                  <a:cubicBezTo>
                    <a:pt x="1020" y="17"/>
                    <a:pt x="991" y="11"/>
                    <a:pt x="965" y="6"/>
                  </a:cubicBezTo>
                  <a:cubicBezTo>
                    <a:pt x="939" y="0"/>
                    <a:pt x="924" y="24"/>
                    <a:pt x="943" y="43"/>
                  </a:cubicBezTo>
                  <a:cubicBezTo>
                    <a:pt x="963" y="61"/>
                    <a:pt x="954" y="76"/>
                    <a:pt x="941" y="95"/>
                  </a:cubicBezTo>
                  <a:cubicBezTo>
                    <a:pt x="928" y="113"/>
                    <a:pt x="913" y="115"/>
                    <a:pt x="880" y="89"/>
                  </a:cubicBezTo>
                  <a:cubicBezTo>
                    <a:pt x="847" y="63"/>
                    <a:pt x="823" y="113"/>
                    <a:pt x="784" y="119"/>
                  </a:cubicBezTo>
                  <a:cubicBezTo>
                    <a:pt x="745" y="124"/>
                    <a:pt x="784" y="156"/>
                    <a:pt x="756" y="180"/>
                  </a:cubicBezTo>
                  <a:cubicBezTo>
                    <a:pt x="727" y="204"/>
                    <a:pt x="688" y="191"/>
                    <a:pt x="657" y="187"/>
                  </a:cubicBezTo>
                  <a:cubicBezTo>
                    <a:pt x="627" y="184"/>
                    <a:pt x="620" y="161"/>
                    <a:pt x="592" y="139"/>
                  </a:cubicBezTo>
                  <a:cubicBezTo>
                    <a:pt x="563" y="117"/>
                    <a:pt x="570" y="146"/>
                    <a:pt x="555" y="163"/>
                  </a:cubicBezTo>
                  <a:cubicBezTo>
                    <a:pt x="539" y="180"/>
                    <a:pt x="518" y="176"/>
                    <a:pt x="500" y="191"/>
                  </a:cubicBezTo>
                  <a:cubicBezTo>
                    <a:pt x="483" y="206"/>
                    <a:pt x="504" y="235"/>
                    <a:pt x="531" y="254"/>
                  </a:cubicBezTo>
                  <a:cubicBezTo>
                    <a:pt x="557" y="272"/>
                    <a:pt x="579" y="287"/>
                    <a:pt x="620" y="287"/>
                  </a:cubicBezTo>
                  <a:cubicBezTo>
                    <a:pt x="662" y="287"/>
                    <a:pt x="642" y="300"/>
                    <a:pt x="644" y="317"/>
                  </a:cubicBezTo>
                  <a:cubicBezTo>
                    <a:pt x="646" y="334"/>
                    <a:pt x="660" y="341"/>
                    <a:pt x="675" y="361"/>
                  </a:cubicBezTo>
                  <a:cubicBezTo>
                    <a:pt x="690" y="382"/>
                    <a:pt x="662" y="384"/>
                    <a:pt x="635" y="382"/>
                  </a:cubicBezTo>
                  <a:cubicBezTo>
                    <a:pt x="609" y="380"/>
                    <a:pt x="596" y="389"/>
                    <a:pt x="572" y="389"/>
                  </a:cubicBezTo>
                  <a:cubicBezTo>
                    <a:pt x="548" y="389"/>
                    <a:pt x="548" y="399"/>
                    <a:pt x="522" y="410"/>
                  </a:cubicBezTo>
                  <a:cubicBezTo>
                    <a:pt x="496" y="421"/>
                    <a:pt x="483" y="408"/>
                    <a:pt x="469" y="393"/>
                  </a:cubicBezTo>
                  <a:cubicBezTo>
                    <a:pt x="456" y="378"/>
                    <a:pt x="450" y="387"/>
                    <a:pt x="437" y="399"/>
                  </a:cubicBezTo>
                  <a:cubicBezTo>
                    <a:pt x="433" y="402"/>
                    <a:pt x="426" y="401"/>
                    <a:pt x="419" y="398"/>
                  </a:cubicBezTo>
                  <a:cubicBezTo>
                    <a:pt x="414" y="430"/>
                    <a:pt x="409" y="486"/>
                    <a:pt x="384" y="489"/>
                  </a:cubicBezTo>
                  <a:cubicBezTo>
                    <a:pt x="358" y="493"/>
                    <a:pt x="341" y="497"/>
                    <a:pt x="293" y="504"/>
                  </a:cubicBezTo>
                  <a:cubicBezTo>
                    <a:pt x="245" y="512"/>
                    <a:pt x="240" y="508"/>
                    <a:pt x="175" y="493"/>
                  </a:cubicBezTo>
                  <a:cubicBezTo>
                    <a:pt x="109" y="478"/>
                    <a:pt x="175" y="493"/>
                    <a:pt x="144" y="523"/>
                  </a:cubicBezTo>
                  <a:cubicBezTo>
                    <a:pt x="113" y="552"/>
                    <a:pt x="113" y="526"/>
                    <a:pt x="96" y="493"/>
                  </a:cubicBezTo>
                  <a:cubicBezTo>
                    <a:pt x="79" y="460"/>
                    <a:pt x="70" y="504"/>
                    <a:pt x="35" y="549"/>
                  </a:cubicBezTo>
                  <a:cubicBezTo>
                    <a:pt x="0" y="593"/>
                    <a:pt x="9" y="571"/>
                    <a:pt x="35" y="593"/>
                  </a:cubicBezTo>
                  <a:cubicBezTo>
                    <a:pt x="61" y="615"/>
                    <a:pt x="52" y="619"/>
                    <a:pt x="30" y="630"/>
                  </a:cubicBezTo>
                  <a:cubicBezTo>
                    <a:pt x="9" y="641"/>
                    <a:pt x="26" y="686"/>
                    <a:pt x="52" y="704"/>
                  </a:cubicBezTo>
                  <a:cubicBezTo>
                    <a:pt x="79" y="723"/>
                    <a:pt x="113" y="727"/>
                    <a:pt x="113" y="704"/>
                  </a:cubicBezTo>
                  <a:cubicBezTo>
                    <a:pt x="113" y="682"/>
                    <a:pt x="140" y="689"/>
                    <a:pt x="153" y="701"/>
                  </a:cubicBezTo>
                  <a:cubicBezTo>
                    <a:pt x="166" y="712"/>
                    <a:pt x="183" y="675"/>
                    <a:pt x="210" y="678"/>
                  </a:cubicBezTo>
                  <a:cubicBezTo>
                    <a:pt x="236" y="682"/>
                    <a:pt x="240" y="708"/>
                    <a:pt x="258" y="723"/>
                  </a:cubicBezTo>
                  <a:cubicBezTo>
                    <a:pt x="275" y="738"/>
                    <a:pt x="275" y="767"/>
                    <a:pt x="258" y="790"/>
                  </a:cubicBezTo>
                  <a:cubicBezTo>
                    <a:pt x="240" y="812"/>
                    <a:pt x="236" y="812"/>
                    <a:pt x="201" y="856"/>
                  </a:cubicBezTo>
                  <a:cubicBezTo>
                    <a:pt x="166" y="901"/>
                    <a:pt x="201" y="927"/>
                    <a:pt x="201" y="953"/>
                  </a:cubicBezTo>
                  <a:cubicBezTo>
                    <a:pt x="201" y="979"/>
                    <a:pt x="258" y="1005"/>
                    <a:pt x="284" y="1027"/>
                  </a:cubicBezTo>
                  <a:cubicBezTo>
                    <a:pt x="310" y="1049"/>
                    <a:pt x="297" y="1093"/>
                    <a:pt x="258" y="1127"/>
                  </a:cubicBezTo>
                  <a:cubicBezTo>
                    <a:pt x="218" y="1160"/>
                    <a:pt x="262" y="1179"/>
                    <a:pt x="306" y="1179"/>
                  </a:cubicBezTo>
                  <a:cubicBezTo>
                    <a:pt x="349" y="1179"/>
                    <a:pt x="358" y="1160"/>
                    <a:pt x="376" y="1138"/>
                  </a:cubicBezTo>
                  <a:cubicBezTo>
                    <a:pt x="393" y="1116"/>
                    <a:pt x="397" y="1101"/>
                    <a:pt x="432" y="1097"/>
                  </a:cubicBezTo>
                  <a:cubicBezTo>
                    <a:pt x="467" y="1093"/>
                    <a:pt x="498" y="1138"/>
                    <a:pt x="524" y="1134"/>
                  </a:cubicBezTo>
                  <a:cubicBezTo>
                    <a:pt x="550" y="1131"/>
                    <a:pt x="581" y="1145"/>
                    <a:pt x="616" y="1168"/>
                  </a:cubicBezTo>
                  <a:cubicBezTo>
                    <a:pt x="651" y="1190"/>
                    <a:pt x="673" y="1149"/>
                    <a:pt x="673" y="1112"/>
                  </a:cubicBezTo>
                  <a:cubicBezTo>
                    <a:pt x="673" y="1075"/>
                    <a:pt x="738" y="1086"/>
                    <a:pt x="760" y="1064"/>
                  </a:cubicBezTo>
                  <a:cubicBezTo>
                    <a:pt x="782" y="1042"/>
                    <a:pt x="799" y="1027"/>
                    <a:pt x="847" y="1023"/>
                  </a:cubicBezTo>
                  <a:cubicBezTo>
                    <a:pt x="895" y="1019"/>
                    <a:pt x="882" y="990"/>
                    <a:pt x="922" y="953"/>
                  </a:cubicBezTo>
                  <a:cubicBezTo>
                    <a:pt x="961" y="916"/>
                    <a:pt x="952" y="945"/>
                    <a:pt x="970" y="979"/>
                  </a:cubicBezTo>
                  <a:cubicBezTo>
                    <a:pt x="987" y="1012"/>
                    <a:pt x="1018" y="1012"/>
                    <a:pt x="1035" y="1001"/>
                  </a:cubicBezTo>
                  <a:cubicBezTo>
                    <a:pt x="1053" y="990"/>
                    <a:pt x="1061" y="1005"/>
                    <a:pt x="1088" y="1030"/>
                  </a:cubicBezTo>
                  <a:cubicBezTo>
                    <a:pt x="1114" y="1056"/>
                    <a:pt x="1114" y="1019"/>
                    <a:pt x="1144" y="1012"/>
                  </a:cubicBezTo>
                  <a:cubicBezTo>
                    <a:pt x="1175" y="1005"/>
                    <a:pt x="1162" y="982"/>
                    <a:pt x="1171" y="956"/>
                  </a:cubicBezTo>
                  <a:cubicBezTo>
                    <a:pt x="1179" y="930"/>
                    <a:pt x="1219" y="923"/>
                    <a:pt x="1249" y="942"/>
                  </a:cubicBezTo>
                  <a:cubicBezTo>
                    <a:pt x="1280" y="960"/>
                    <a:pt x="1293" y="953"/>
                    <a:pt x="1302" y="927"/>
                  </a:cubicBezTo>
                  <a:cubicBezTo>
                    <a:pt x="1310" y="901"/>
                    <a:pt x="1328" y="916"/>
                    <a:pt x="1372" y="916"/>
                  </a:cubicBezTo>
                  <a:cubicBezTo>
                    <a:pt x="1415" y="916"/>
                    <a:pt x="1372" y="890"/>
                    <a:pt x="1372" y="860"/>
                  </a:cubicBezTo>
                  <a:cubicBezTo>
                    <a:pt x="1372" y="830"/>
                    <a:pt x="1420" y="834"/>
                    <a:pt x="1437" y="849"/>
                  </a:cubicBezTo>
                  <a:cubicBezTo>
                    <a:pt x="1455" y="864"/>
                    <a:pt x="1468" y="853"/>
                    <a:pt x="1489" y="819"/>
                  </a:cubicBezTo>
                  <a:cubicBezTo>
                    <a:pt x="1511" y="786"/>
                    <a:pt x="1494" y="756"/>
                    <a:pt x="1485" y="745"/>
                  </a:cubicBezTo>
                  <a:cubicBezTo>
                    <a:pt x="1476" y="734"/>
                    <a:pt x="1450" y="693"/>
                    <a:pt x="1468" y="671"/>
                  </a:cubicBezTo>
                  <a:cubicBezTo>
                    <a:pt x="1485" y="649"/>
                    <a:pt x="1494" y="656"/>
                    <a:pt x="1481" y="638"/>
                  </a:cubicBezTo>
                  <a:cubicBezTo>
                    <a:pt x="1468" y="619"/>
                    <a:pt x="1450" y="604"/>
                    <a:pt x="1472" y="593"/>
                  </a:cubicBezTo>
                  <a:cubicBezTo>
                    <a:pt x="1494" y="582"/>
                    <a:pt x="1489" y="571"/>
                    <a:pt x="1485" y="526"/>
                  </a:cubicBezTo>
                  <a:cubicBezTo>
                    <a:pt x="1481" y="482"/>
                    <a:pt x="1437" y="519"/>
                    <a:pt x="1393" y="512"/>
                  </a:cubicBezTo>
                  <a:cubicBezTo>
                    <a:pt x="1350" y="504"/>
                    <a:pt x="1363" y="549"/>
                    <a:pt x="1323" y="534"/>
                  </a:cubicBezTo>
                  <a:cubicBezTo>
                    <a:pt x="1284" y="519"/>
                    <a:pt x="1319" y="512"/>
                    <a:pt x="1341" y="486"/>
                  </a:cubicBezTo>
                  <a:cubicBezTo>
                    <a:pt x="1363" y="460"/>
                    <a:pt x="1415" y="426"/>
                    <a:pt x="1450" y="419"/>
                  </a:cubicBezTo>
                  <a:cubicBezTo>
                    <a:pt x="1485" y="411"/>
                    <a:pt x="1459" y="378"/>
                    <a:pt x="1437" y="345"/>
                  </a:cubicBezTo>
                  <a:cubicBezTo>
                    <a:pt x="1415" y="311"/>
                    <a:pt x="1411" y="300"/>
                    <a:pt x="1424" y="263"/>
                  </a:cubicBezTo>
                  <a:cubicBezTo>
                    <a:pt x="1437" y="226"/>
                    <a:pt x="1428" y="230"/>
                    <a:pt x="1402" y="200"/>
                  </a:cubicBezTo>
                  <a:cubicBezTo>
                    <a:pt x="1401" y="199"/>
                    <a:pt x="1401" y="199"/>
                    <a:pt x="1400" y="198"/>
                  </a:cubicBezTo>
                  <a:cubicBezTo>
                    <a:pt x="1384" y="208"/>
                    <a:pt x="1373" y="217"/>
                    <a:pt x="1352" y="222"/>
                  </a:cubicBezTo>
                  <a:cubicBezTo>
                    <a:pt x="1319" y="232"/>
                    <a:pt x="1317" y="235"/>
                    <a:pt x="1275" y="219"/>
                  </a:cubicBezTo>
                  <a:close/>
                </a:path>
              </a:pathLst>
            </a:custGeom>
            <a:grpFill/>
            <a:ln w="0" cap="rnd">
              <a:solidFill>
                <a:sysClr val="window" lastClr="FFFFFF"/>
              </a:solidFill>
              <a:prstDash val="solid"/>
              <a:round/>
            </a:ln>
          </p:spPr>
          <p:txBody>
            <a:bodyPr lIns="101600" tIns="50800" rIns="101600" bIns="5080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楷体_GB2312" panose="02010609030101010101" pitchFamily="49" charset="-122"/>
                <a:ea typeface="楷体_GB2312" panose="02010609030101010101" pitchFamily="49" charset="-122"/>
              </a:endParaRPr>
            </a:p>
          </p:txBody>
        </p:sp>
        <p:sp>
          <p:nvSpPr>
            <p:cNvPr id="23" name="Freeform 19">
              <a:extLst>
                <a:ext uri="{FF2B5EF4-FFF2-40B4-BE49-F238E27FC236}">
                  <a16:creationId xmlns:a16="http://schemas.microsoft.com/office/drawing/2014/main" id="{0ADDE0BC-9723-4D09-84FA-1FDBC0DD05E3}"/>
                </a:ext>
              </a:extLst>
            </p:cNvPr>
            <p:cNvSpPr/>
            <p:nvPr/>
          </p:nvSpPr>
          <p:spPr bwMode="auto">
            <a:xfrm>
              <a:off x="2330" y="2463"/>
              <a:ext cx="1424" cy="954"/>
            </a:xfrm>
            <a:custGeom>
              <a:avLst/>
              <a:gdLst>
                <a:gd name="T0" fmla="*/ 3008 w 3074"/>
                <a:gd name="T1" fmla="*/ 534 h 2060"/>
                <a:gd name="T2" fmla="*/ 2766 w 3074"/>
                <a:gd name="T3" fmla="*/ 507 h 2060"/>
                <a:gd name="T4" fmla="*/ 2572 w 3074"/>
                <a:gd name="T5" fmla="*/ 454 h 2060"/>
                <a:gd name="T6" fmla="*/ 2399 w 3074"/>
                <a:gd name="T7" fmla="*/ 412 h 2060"/>
                <a:gd name="T8" fmla="*/ 2274 w 3074"/>
                <a:gd name="T9" fmla="*/ 354 h 2060"/>
                <a:gd name="T10" fmla="*/ 2007 w 3074"/>
                <a:gd name="T11" fmla="*/ 313 h 2060"/>
                <a:gd name="T12" fmla="*/ 1797 w 3074"/>
                <a:gd name="T13" fmla="*/ 402 h 2060"/>
                <a:gd name="T14" fmla="*/ 1646 w 3074"/>
                <a:gd name="T15" fmla="*/ 276 h 2060"/>
                <a:gd name="T16" fmla="*/ 1524 w 3074"/>
                <a:gd name="T17" fmla="*/ 248 h 2060"/>
                <a:gd name="T18" fmla="*/ 1413 w 3074"/>
                <a:gd name="T19" fmla="*/ 129 h 2060"/>
                <a:gd name="T20" fmla="*/ 1264 w 3074"/>
                <a:gd name="T21" fmla="*/ 22 h 2060"/>
                <a:gd name="T22" fmla="*/ 1179 w 3074"/>
                <a:gd name="T23" fmla="*/ 136 h 2060"/>
                <a:gd name="T24" fmla="*/ 1148 w 3074"/>
                <a:gd name="T25" fmla="*/ 292 h 2060"/>
                <a:gd name="T26" fmla="*/ 934 w 3074"/>
                <a:gd name="T27" fmla="*/ 244 h 2060"/>
                <a:gd name="T28" fmla="*/ 698 w 3074"/>
                <a:gd name="T29" fmla="*/ 374 h 2060"/>
                <a:gd name="T30" fmla="*/ 463 w 3074"/>
                <a:gd name="T31" fmla="*/ 267 h 2060"/>
                <a:gd name="T32" fmla="*/ 235 w 3074"/>
                <a:gd name="T33" fmla="*/ 222 h 2060"/>
                <a:gd name="T34" fmla="*/ 48 w 3074"/>
                <a:gd name="T35" fmla="*/ 352 h 2060"/>
                <a:gd name="T36" fmla="*/ 200 w 3074"/>
                <a:gd name="T37" fmla="*/ 467 h 2060"/>
                <a:gd name="T38" fmla="*/ 345 w 3074"/>
                <a:gd name="T39" fmla="*/ 734 h 2060"/>
                <a:gd name="T40" fmla="*/ 371 w 3074"/>
                <a:gd name="T41" fmla="*/ 934 h 2060"/>
                <a:gd name="T42" fmla="*/ 386 w 3074"/>
                <a:gd name="T43" fmla="*/ 1233 h 2060"/>
                <a:gd name="T44" fmla="*/ 480 w 3074"/>
                <a:gd name="T45" fmla="*/ 1501 h 2060"/>
                <a:gd name="T46" fmla="*/ 624 w 3074"/>
                <a:gd name="T47" fmla="*/ 1475 h 2060"/>
                <a:gd name="T48" fmla="*/ 886 w 3074"/>
                <a:gd name="T49" fmla="*/ 1760 h 2060"/>
                <a:gd name="T50" fmla="*/ 1004 w 3074"/>
                <a:gd name="T51" fmla="*/ 2012 h 2060"/>
                <a:gd name="T52" fmla="*/ 1271 w 3074"/>
                <a:gd name="T53" fmla="*/ 2009 h 2060"/>
                <a:gd name="T54" fmla="*/ 1332 w 3074"/>
                <a:gd name="T55" fmla="*/ 1782 h 2060"/>
                <a:gd name="T56" fmla="*/ 1463 w 3074"/>
                <a:gd name="T57" fmla="*/ 1549 h 2060"/>
                <a:gd name="T58" fmla="*/ 1655 w 3074"/>
                <a:gd name="T59" fmla="*/ 1397 h 2060"/>
                <a:gd name="T60" fmla="*/ 1694 w 3074"/>
                <a:gd name="T61" fmla="*/ 1549 h 2060"/>
                <a:gd name="T62" fmla="*/ 1904 w 3074"/>
                <a:gd name="T63" fmla="*/ 1545 h 2060"/>
                <a:gd name="T64" fmla="*/ 1948 w 3074"/>
                <a:gd name="T65" fmla="*/ 1618 h 2060"/>
                <a:gd name="T66" fmla="*/ 2083 w 3074"/>
                <a:gd name="T67" fmla="*/ 1608 h 2060"/>
                <a:gd name="T68" fmla="*/ 2155 w 3074"/>
                <a:gd name="T69" fmla="*/ 1536 h 2060"/>
                <a:gd name="T70" fmla="*/ 2011 w 3074"/>
                <a:gd name="T71" fmla="*/ 1410 h 2060"/>
                <a:gd name="T72" fmla="*/ 2168 w 3074"/>
                <a:gd name="T73" fmla="*/ 1406 h 2060"/>
                <a:gd name="T74" fmla="*/ 2391 w 3074"/>
                <a:gd name="T75" fmla="*/ 1308 h 2060"/>
                <a:gd name="T76" fmla="*/ 2476 w 3074"/>
                <a:gd name="T77" fmla="*/ 1225 h 2060"/>
                <a:gd name="T78" fmla="*/ 2634 w 3074"/>
                <a:gd name="T79" fmla="*/ 1251 h 2060"/>
                <a:gd name="T80" fmla="*/ 2682 w 3074"/>
                <a:gd name="T81" fmla="*/ 1347 h 2060"/>
                <a:gd name="T82" fmla="*/ 2863 w 3074"/>
                <a:gd name="T83" fmla="*/ 1441 h 2060"/>
                <a:gd name="T84" fmla="*/ 2891 w 3074"/>
                <a:gd name="T85" fmla="*/ 1230 h 2060"/>
                <a:gd name="T86" fmla="*/ 2785 w 3074"/>
                <a:gd name="T87" fmla="*/ 1126 h 2060"/>
                <a:gd name="T88" fmla="*/ 2697 w 3074"/>
                <a:gd name="T89" fmla="*/ 982 h 2060"/>
                <a:gd name="T90" fmla="*/ 2720 w 3074"/>
                <a:gd name="T91" fmla="*/ 873 h 2060"/>
                <a:gd name="T92" fmla="*/ 2946 w 3074"/>
                <a:gd name="T93" fmla="*/ 821 h 2060"/>
                <a:gd name="T94" fmla="*/ 3057 w 3074"/>
                <a:gd name="T95" fmla="*/ 643 h 20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074" h="2060">
                  <a:moveTo>
                    <a:pt x="3057" y="643"/>
                  </a:moveTo>
                  <a:cubicBezTo>
                    <a:pt x="3041" y="612"/>
                    <a:pt x="3008" y="604"/>
                    <a:pt x="3011" y="584"/>
                  </a:cubicBezTo>
                  <a:cubicBezTo>
                    <a:pt x="3015" y="565"/>
                    <a:pt x="3038" y="532"/>
                    <a:pt x="3008" y="534"/>
                  </a:cubicBezTo>
                  <a:cubicBezTo>
                    <a:pt x="2979" y="537"/>
                    <a:pt x="2936" y="520"/>
                    <a:pt x="2900" y="537"/>
                  </a:cubicBezTo>
                  <a:cubicBezTo>
                    <a:pt x="2864" y="554"/>
                    <a:pt x="2848" y="570"/>
                    <a:pt x="2818" y="543"/>
                  </a:cubicBezTo>
                  <a:cubicBezTo>
                    <a:pt x="2789" y="515"/>
                    <a:pt x="2802" y="504"/>
                    <a:pt x="2766" y="507"/>
                  </a:cubicBezTo>
                  <a:cubicBezTo>
                    <a:pt x="2730" y="509"/>
                    <a:pt x="2717" y="507"/>
                    <a:pt x="2700" y="490"/>
                  </a:cubicBezTo>
                  <a:cubicBezTo>
                    <a:pt x="2684" y="473"/>
                    <a:pt x="2661" y="454"/>
                    <a:pt x="2638" y="454"/>
                  </a:cubicBezTo>
                  <a:cubicBezTo>
                    <a:pt x="2615" y="454"/>
                    <a:pt x="2599" y="434"/>
                    <a:pt x="2572" y="454"/>
                  </a:cubicBezTo>
                  <a:cubicBezTo>
                    <a:pt x="2546" y="473"/>
                    <a:pt x="2523" y="490"/>
                    <a:pt x="2497" y="468"/>
                  </a:cubicBezTo>
                  <a:cubicBezTo>
                    <a:pt x="2471" y="445"/>
                    <a:pt x="2451" y="418"/>
                    <a:pt x="2435" y="423"/>
                  </a:cubicBezTo>
                  <a:cubicBezTo>
                    <a:pt x="2418" y="429"/>
                    <a:pt x="2409" y="429"/>
                    <a:pt x="2399" y="412"/>
                  </a:cubicBezTo>
                  <a:cubicBezTo>
                    <a:pt x="2389" y="395"/>
                    <a:pt x="2382" y="393"/>
                    <a:pt x="2363" y="401"/>
                  </a:cubicBezTo>
                  <a:cubicBezTo>
                    <a:pt x="2343" y="409"/>
                    <a:pt x="2327" y="420"/>
                    <a:pt x="2310" y="401"/>
                  </a:cubicBezTo>
                  <a:cubicBezTo>
                    <a:pt x="2294" y="381"/>
                    <a:pt x="2317" y="351"/>
                    <a:pt x="2274" y="354"/>
                  </a:cubicBezTo>
                  <a:cubicBezTo>
                    <a:pt x="2232" y="356"/>
                    <a:pt x="2210" y="348"/>
                    <a:pt x="2175" y="367"/>
                  </a:cubicBezTo>
                  <a:cubicBezTo>
                    <a:pt x="2140" y="385"/>
                    <a:pt x="2098" y="409"/>
                    <a:pt x="2070" y="378"/>
                  </a:cubicBezTo>
                  <a:cubicBezTo>
                    <a:pt x="2042" y="346"/>
                    <a:pt x="2039" y="313"/>
                    <a:pt x="2007" y="313"/>
                  </a:cubicBezTo>
                  <a:cubicBezTo>
                    <a:pt x="1974" y="313"/>
                    <a:pt x="1917" y="304"/>
                    <a:pt x="1915" y="320"/>
                  </a:cubicBezTo>
                  <a:cubicBezTo>
                    <a:pt x="1913" y="337"/>
                    <a:pt x="1935" y="376"/>
                    <a:pt x="1884" y="393"/>
                  </a:cubicBezTo>
                  <a:cubicBezTo>
                    <a:pt x="1834" y="409"/>
                    <a:pt x="1845" y="420"/>
                    <a:pt x="1797" y="402"/>
                  </a:cubicBezTo>
                  <a:cubicBezTo>
                    <a:pt x="1749" y="383"/>
                    <a:pt x="1747" y="402"/>
                    <a:pt x="1721" y="385"/>
                  </a:cubicBezTo>
                  <a:cubicBezTo>
                    <a:pt x="1694" y="368"/>
                    <a:pt x="1673" y="365"/>
                    <a:pt x="1670" y="344"/>
                  </a:cubicBezTo>
                  <a:cubicBezTo>
                    <a:pt x="1668" y="324"/>
                    <a:pt x="1673" y="296"/>
                    <a:pt x="1646" y="276"/>
                  </a:cubicBezTo>
                  <a:cubicBezTo>
                    <a:pt x="1620" y="255"/>
                    <a:pt x="1653" y="242"/>
                    <a:pt x="1629" y="228"/>
                  </a:cubicBezTo>
                  <a:cubicBezTo>
                    <a:pt x="1605" y="213"/>
                    <a:pt x="1587" y="222"/>
                    <a:pt x="1574" y="239"/>
                  </a:cubicBezTo>
                  <a:cubicBezTo>
                    <a:pt x="1561" y="255"/>
                    <a:pt x="1541" y="261"/>
                    <a:pt x="1524" y="248"/>
                  </a:cubicBezTo>
                  <a:cubicBezTo>
                    <a:pt x="1507" y="235"/>
                    <a:pt x="1496" y="218"/>
                    <a:pt x="1474" y="202"/>
                  </a:cubicBezTo>
                  <a:cubicBezTo>
                    <a:pt x="1452" y="185"/>
                    <a:pt x="1439" y="187"/>
                    <a:pt x="1437" y="172"/>
                  </a:cubicBezTo>
                  <a:cubicBezTo>
                    <a:pt x="1434" y="157"/>
                    <a:pt x="1448" y="133"/>
                    <a:pt x="1413" y="129"/>
                  </a:cubicBezTo>
                  <a:cubicBezTo>
                    <a:pt x="1378" y="126"/>
                    <a:pt x="1367" y="128"/>
                    <a:pt x="1367" y="105"/>
                  </a:cubicBezTo>
                  <a:cubicBezTo>
                    <a:pt x="1367" y="83"/>
                    <a:pt x="1378" y="20"/>
                    <a:pt x="1345" y="14"/>
                  </a:cubicBezTo>
                  <a:cubicBezTo>
                    <a:pt x="1312" y="9"/>
                    <a:pt x="1314" y="0"/>
                    <a:pt x="1264" y="22"/>
                  </a:cubicBezTo>
                  <a:cubicBezTo>
                    <a:pt x="1214" y="44"/>
                    <a:pt x="1214" y="50"/>
                    <a:pt x="1194" y="50"/>
                  </a:cubicBezTo>
                  <a:cubicBezTo>
                    <a:pt x="1175" y="50"/>
                    <a:pt x="1142" y="59"/>
                    <a:pt x="1146" y="79"/>
                  </a:cubicBezTo>
                  <a:cubicBezTo>
                    <a:pt x="1149" y="95"/>
                    <a:pt x="1172" y="115"/>
                    <a:pt x="1179" y="136"/>
                  </a:cubicBezTo>
                  <a:cubicBezTo>
                    <a:pt x="1196" y="137"/>
                    <a:pt x="1207" y="142"/>
                    <a:pt x="1210" y="166"/>
                  </a:cubicBezTo>
                  <a:cubicBezTo>
                    <a:pt x="1214" y="211"/>
                    <a:pt x="1196" y="226"/>
                    <a:pt x="1196" y="255"/>
                  </a:cubicBezTo>
                  <a:cubicBezTo>
                    <a:pt x="1196" y="285"/>
                    <a:pt x="1166" y="318"/>
                    <a:pt x="1148" y="292"/>
                  </a:cubicBezTo>
                  <a:cubicBezTo>
                    <a:pt x="1131" y="267"/>
                    <a:pt x="1113" y="233"/>
                    <a:pt x="1087" y="263"/>
                  </a:cubicBezTo>
                  <a:cubicBezTo>
                    <a:pt x="1061" y="292"/>
                    <a:pt x="1030" y="318"/>
                    <a:pt x="1004" y="285"/>
                  </a:cubicBezTo>
                  <a:cubicBezTo>
                    <a:pt x="978" y="252"/>
                    <a:pt x="965" y="222"/>
                    <a:pt x="934" y="244"/>
                  </a:cubicBezTo>
                  <a:cubicBezTo>
                    <a:pt x="904" y="267"/>
                    <a:pt x="860" y="292"/>
                    <a:pt x="860" y="322"/>
                  </a:cubicBezTo>
                  <a:cubicBezTo>
                    <a:pt x="860" y="352"/>
                    <a:pt x="878" y="404"/>
                    <a:pt x="825" y="404"/>
                  </a:cubicBezTo>
                  <a:cubicBezTo>
                    <a:pt x="773" y="404"/>
                    <a:pt x="729" y="407"/>
                    <a:pt x="698" y="374"/>
                  </a:cubicBezTo>
                  <a:cubicBezTo>
                    <a:pt x="668" y="341"/>
                    <a:pt x="624" y="304"/>
                    <a:pt x="611" y="274"/>
                  </a:cubicBezTo>
                  <a:cubicBezTo>
                    <a:pt x="598" y="244"/>
                    <a:pt x="576" y="215"/>
                    <a:pt x="546" y="233"/>
                  </a:cubicBezTo>
                  <a:cubicBezTo>
                    <a:pt x="515" y="252"/>
                    <a:pt x="493" y="292"/>
                    <a:pt x="463" y="267"/>
                  </a:cubicBezTo>
                  <a:cubicBezTo>
                    <a:pt x="432" y="241"/>
                    <a:pt x="414" y="259"/>
                    <a:pt x="388" y="233"/>
                  </a:cubicBezTo>
                  <a:cubicBezTo>
                    <a:pt x="362" y="207"/>
                    <a:pt x="345" y="189"/>
                    <a:pt x="323" y="207"/>
                  </a:cubicBezTo>
                  <a:cubicBezTo>
                    <a:pt x="301" y="226"/>
                    <a:pt x="257" y="222"/>
                    <a:pt x="235" y="222"/>
                  </a:cubicBezTo>
                  <a:cubicBezTo>
                    <a:pt x="214" y="222"/>
                    <a:pt x="157" y="204"/>
                    <a:pt x="117" y="222"/>
                  </a:cubicBezTo>
                  <a:cubicBezTo>
                    <a:pt x="78" y="241"/>
                    <a:pt x="65" y="252"/>
                    <a:pt x="52" y="267"/>
                  </a:cubicBezTo>
                  <a:cubicBezTo>
                    <a:pt x="39" y="281"/>
                    <a:pt x="74" y="341"/>
                    <a:pt x="48" y="352"/>
                  </a:cubicBezTo>
                  <a:cubicBezTo>
                    <a:pt x="21" y="363"/>
                    <a:pt x="0" y="381"/>
                    <a:pt x="34" y="389"/>
                  </a:cubicBezTo>
                  <a:cubicBezTo>
                    <a:pt x="69" y="396"/>
                    <a:pt x="109" y="426"/>
                    <a:pt x="135" y="430"/>
                  </a:cubicBezTo>
                  <a:cubicBezTo>
                    <a:pt x="161" y="433"/>
                    <a:pt x="192" y="418"/>
                    <a:pt x="200" y="467"/>
                  </a:cubicBezTo>
                  <a:cubicBezTo>
                    <a:pt x="209" y="515"/>
                    <a:pt x="253" y="530"/>
                    <a:pt x="257" y="570"/>
                  </a:cubicBezTo>
                  <a:cubicBezTo>
                    <a:pt x="262" y="611"/>
                    <a:pt x="266" y="626"/>
                    <a:pt x="297" y="652"/>
                  </a:cubicBezTo>
                  <a:cubicBezTo>
                    <a:pt x="327" y="678"/>
                    <a:pt x="393" y="722"/>
                    <a:pt x="345" y="734"/>
                  </a:cubicBezTo>
                  <a:cubicBezTo>
                    <a:pt x="297" y="745"/>
                    <a:pt x="262" y="737"/>
                    <a:pt x="283" y="767"/>
                  </a:cubicBezTo>
                  <a:cubicBezTo>
                    <a:pt x="305" y="797"/>
                    <a:pt x="340" y="804"/>
                    <a:pt x="345" y="834"/>
                  </a:cubicBezTo>
                  <a:cubicBezTo>
                    <a:pt x="349" y="863"/>
                    <a:pt x="366" y="893"/>
                    <a:pt x="371" y="934"/>
                  </a:cubicBezTo>
                  <a:cubicBezTo>
                    <a:pt x="375" y="974"/>
                    <a:pt x="371" y="986"/>
                    <a:pt x="375" y="1023"/>
                  </a:cubicBezTo>
                  <a:cubicBezTo>
                    <a:pt x="380" y="1060"/>
                    <a:pt x="362" y="1138"/>
                    <a:pt x="371" y="1171"/>
                  </a:cubicBezTo>
                  <a:cubicBezTo>
                    <a:pt x="379" y="1201"/>
                    <a:pt x="405" y="1216"/>
                    <a:pt x="386" y="1233"/>
                  </a:cubicBezTo>
                  <a:cubicBezTo>
                    <a:pt x="406" y="1256"/>
                    <a:pt x="406" y="1276"/>
                    <a:pt x="406" y="1301"/>
                  </a:cubicBezTo>
                  <a:cubicBezTo>
                    <a:pt x="406" y="1338"/>
                    <a:pt x="401" y="1382"/>
                    <a:pt x="410" y="1456"/>
                  </a:cubicBezTo>
                  <a:cubicBezTo>
                    <a:pt x="419" y="1530"/>
                    <a:pt x="454" y="1512"/>
                    <a:pt x="480" y="1501"/>
                  </a:cubicBezTo>
                  <a:cubicBezTo>
                    <a:pt x="506" y="1490"/>
                    <a:pt x="537" y="1479"/>
                    <a:pt x="546" y="1456"/>
                  </a:cubicBezTo>
                  <a:cubicBezTo>
                    <a:pt x="554" y="1434"/>
                    <a:pt x="585" y="1412"/>
                    <a:pt x="611" y="1423"/>
                  </a:cubicBezTo>
                  <a:cubicBezTo>
                    <a:pt x="637" y="1434"/>
                    <a:pt x="650" y="1449"/>
                    <a:pt x="624" y="1475"/>
                  </a:cubicBezTo>
                  <a:cubicBezTo>
                    <a:pt x="598" y="1501"/>
                    <a:pt x="615" y="1519"/>
                    <a:pt x="642" y="1564"/>
                  </a:cubicBezTo>
                  <a:cubicBezTo>
                    <a:pt x="668" y="1608"/>
                    <a:pt x="755" y="1601"/>
                    <a:pt x="786" y="1630"/>
                  </a:cubicBezTo>
                  <a:cubicBezTo>
                    <a:pt x="816" y="1660"/>
                    <a:pt x="873" y="1719"/>
                    <a:pt x="886" y="1760"/>
                  </a:cubicBezTo>
                  <a:cubicBezTo>
                    <a:pt x="899" y="1801"/>
                    <a:pt x="891" y="1816"/>
                    <a:pt x="934" y="1845"/>
                  </a:cubicBezTo>
                  <a:cubicBezTo>
                    <a:pt x="978" y="1875"/>
                    <a:pt x="934" y="1920"/>
                    <a:pt x="974" y="1942"/>
                  </a:cubicBezTo>
                  <a:cubicBezTo>
                    <a:pt x="1013" y="1964"/>
                    <a:pt x="1000" y="2001"/>
                    <a:pt x="1004" y="2012"/>
                  </a:cubicBezTo>
                  <a:cubicBezTo>
                    <a:pt x="1009" y="2023"/>
                    <a:pt x="1057" y="2053"/>
                    <a:pt x="1096" y="2057"/>
                  </a:cubicBezTo>
                  <a:cubicBezTo>
                    <a:pt x="1135" y="2060"/>
                    <a:pt x="1183" y="2027"/>
                    <a:pt x="1218" y="1990"/>
                  </a:cubicBezTo>
                  <a:cubicBezTo>
                    <a:pt x="1253" y="1953"/>
                    <a:pt x="1266" y="1997"/>
                    <a:pt x="1271" y="2009"/>
                  </a:cubicBezTo>
                  <a:cubicBezTo>
                    <a:pt x="1275" y="2020"/>
                    <a:pt x="1319" y="2012"/>
                    <a:pt x="1349" y="1986"/>
                  </a:cubicBezTo>
                  <a:cubicBezTo>
                    <a:pt x="1380" y="1960"/>
                    <a:pt x="1375" y="1908"/>
                    <a:pt x="1349" y="1868"/>
                  </a:cubicBezTo>
                  <a:cubicBezTo>
                    <a:pt x="1323" y="1827"/>
                    <a:pt x="1336" y="1816"/>
                    <a:pt x="1332" y="1782"/>
                  </a:cubicBezTo>
                  <a:cubicBezTo>
                    <a:pt x="1327" y="1749"/>
                    <a:pt x="1336" y="1727"/>
                    <a:pt x="1375" y="1723"/>
                  </a:cubicBezTo>
                  <a:cubicBezTo>
                    <a:pt x="1415" y="1719"/>
                    <a:pt x="1428" y="1664"/>
                    <a:pt x="1454" y="1638"/>
                  </a:cubicBezTo>
                  <a:cubicBezTo>
                    <a:pt x="1480" y="1612"/>
                    <a:pt x="1485" y="1575"/>
                    <a:pt x="1463" y="1549"/>
                  </a:cubicBezTo>
                  <a:cubicBezTo>
                    <a:pt x="1441" y="1523"/>
                    <a:pt x="1511" y="1504"/>
                    <a:pt x="1546" y="1497"/>
                  </a:cubicBezTo>
                  <a:cubicBezTo>
                    <a:pt x="1581" y="1490"/>
                    <a:pt x="1594" y="1464"/>
                    <a:pt x="1555" y="1438"/>
                  </a:cubicBezTo>
                  <a:cubicBezTo>
                    <a:pt x="1515" y="1412"/>
                    <a:pt x="1611" y="1401"/>
                    <a:pt x="1655" y="1397"/>
                  </a:cubicBezTo>
                  <a:cubicBezTo>
                    <a:pt x="1699" y="1393"/>
                    <a:pt x="1677" y="1423"/>
                    <a:pt x="1668" y="1434"/>
                  </a:cubicBezTo>
                  <a:cubicBezTo>
                    <a:pt x="1659" y="1445"/>
                    <a:pt x="1659" y="1464"/>
                    <a:pt x="1681" y="1482"/>
                  </a:cubicBezTo>
                  <a:cubicBezTo>
                    <a:pt x="1703" y="1501"/>
                    <a:pt x="1716" y="1530"/>
                    <a:pt x="1694" y="1549"/>
                  </a:cubicBezTo>
                  <a:cubicBezTo>
                    <a:pt x="1673" y="1567"/>
                    <a:pt x="1716" y="1586"/>
                    <a:pt x="1756" y="1593"/>
                  </a:cubicBezTo>
                  <a:cubicBezTo>
                    <a:pt x="1795" y="1601"/>
                    <a:pt x="1834" y="1567"/>
                    <a:pt x="1847" y="1545"/>
                  </a:cubicBezTo>
                  <a:cubicBezTo>
                    <a:pt x="1860" y="1523"/>
                    <a:pt x="1887" y="1538"/>
                    <a:pt x="1904" y="1545"/>
                  </a:cubicBezTo>
                  <a:cubicBezTo>
                    <a:pt x="1922" y="1553"/>
                    <a:pt x="1935" y="1582"/>
                    <a:pt x="1930" y="1612"/>
                  </a:cubicBezTo>
                  <a:cubicBezTo>
                    <a:pt x="1930" y="1614"/>
                    <a:pt x="1930" y="1615"/>
                    <a:pt x="1930" y="1617"/>
                  </a:cubicBezTo>
                  <a:cubicBezTo>
                    <a:pt x="1937" y="1620"/>
                    <a:pt x="1944" y="1621"/>
                    <a:pt x="1948" y="1618"/>
                  </a:cubicBezTo>
                  <a:cubicBezTo>
                    <a:pt x="1961" y="1606"/>
                    <a:pt x="1967" y="1597"/>
                    <a:pt x="1980" y="1612"/>
                  </a:cubicBezTo>
                  <a:cubicBezTo>
                    <a:pt x="1994" y="1627"/>
                    <a:pt x="2007" y="1640"/>
                    <a:pt x="2033" y="1629"/>
                  </a:cubicBezTo>
                  <a:cubicBezTo>
                    <a:pt x="2059" y="1618"/>
                    <a:pt x="2059" y="1608"/>
                    <a:pt x="2083" y="1608"/>
                  </a:cubicBezTo>
                  <a:cubicBezTo>
                    <a:pt x="2107" y="1608"/>
                    <a:pt x="2120" y="1599"/>
                    <a:pt x="2146" y="1601"/>
                  </a:cubicBezTo>
                  <a:cubicBezTo>
                    <a:pt x="2173" y="1603"/>
                    <a:pt x="2201" y="1601"/>
                    <a:pt x="2186" y="1580"/>
                  </a:cubicBezTo>
                  <a:cubicBezTo>
                    <a:pt x="2171" y="1560"/>
                    <a:pt x="2157" y="1553"/>
                    <a:pt x="2155" y="1536"/>
                  </a:cubicBezTo>
                  <a:cubicBezTo>
                    <a:pt x="2153" y="1519"/>
                    <a:pt x="2173" y="1506"/>
                    <a:pt x="2131" y="1506"/>
                  </a:cubicBezTo>
                  <a:cubicBezTo>
                    <a:pt x="2090" y="1506"/>
                    <a:pt x="2068" y="1491"/>
                    <a:pt x="2042" y="1473"/>
                  </a:cubicBezTo>
                  <a:cubicBezTo>
                    <a:pt x="2015" y="1454"/>
                    <a:pt x="1994" y="1425"/>
                    <a:pt x="2011" y="1410"/>
                  </a:cubicBezTo>
                  <a:cubicBezTo>
                    <a:pt x="2029" y="1395"/>
                    <a:pt x="2050" y="1399"/>
                    <a:pt x="2066" y="1382"/>
                  </a:cubicBezTo>
                  <a:cubicBezTo>
                    <a:pt x="2081" y="1365"/>
                    <a:pt x="2074" y="1336"/>
                    <a:pt x="2103" y="1358"/>
                  </a:cubicBezTo>
                  <a:cubicBezTo>
                    <a:pt x="2131" y="1380"/>
                    <a:pt x="2138" y="1403"/>
                    <a:pt x="2168" y="1406"/>
                  </a:cubicBezTo>
                  <a:cubicBezTo>
                    <a:pt x="2199" y="1410"/>
                    <a:pt x="2238" y="1423"/>
                    <a:pt x="2267" y="1399"/>
                  </a:cubicBezTo>
                  <a:cubicBezTo>
                    <a:pt x="2295" y="1375"/>
                    <a:pt x="2256" y="1343"/>
                    <a:pt x="2295" y="1338"/>
                  </a:cubicBezTo>
                  <a:cubicBezTo>
                    <a:pt x="2334" y="1332"/>
                    <a:pt x="2358" y="1282"/>
                    <a:pt x="2391" y="1308"/>
                  </a:cubicBezTo>
                  <a:cubicBezTo>
                    <a:pt x="2424" y="1334"/>
                    <a:pt x="2439" y="1332"/>
                    <a:pt x="2452" y="1314"/>
                  </a:cubicBezTo>
                  <a:cubicBezTo>
                    <a:pt x="2465" y="1295"/>
                    <a:pt x="2474" y="1280"/>
                    <a:pt x="2454" y="1262"/>
                  </a:cubicBezTo>
                  <a:cubicBezTo>
                    <a:pt x="2435" y="1243"/>
                    <a:pt x="2450" y="1219"/>
                    <a:pt x="2476" y="1225"/>
                  </a:cubicBezTo>
                  <a:cubicBezTo>
                    <a:pt x="2502" y="1230"/>
                    <a:pt x="2531" y="1236"/>
                    <a:pt x="2535" y="1254"/>
                  </a:cubicBezTo>
                  <a:cubicBezTo>
                    <a:pt x="2540" y="1273"/>
                    <a:pt x="2559" y="1293"/>
                    <a:pt x="2577" y="1273"/>
                  </a:cubicBezTo>
                  <a:cubicBezTo>
                    <a:pt x="2594" y="1252"/>
                    <a:pt x="2605" y="1249"/>
                    <a:pt x="2634" y="1251"/>
                  </a:cubicBezTo>
                  <a:cubicBezTo>
                    <a:pt x="2662" y="1252"/>
                    <a:pt x="2671" y="1269"/>
                    <a:pt x="2671" y="1284"/>
                  </a:cubicBezTo>
                  <a:cubicBezTo>
                    <a:pt x="2671" y="1299"/>
                    <a:pt x="2695" y="1306"/>
                    <a:pt x="2684" y="1323"/>
                  </a:cubicBezTo>
                  <a:cubicBezTo>
                    <a:pt x="2673" y="1340"/>
                    <a:pt x="2658" y="1343"/>
                    <a:pt x="2682" y="1347"/>
                  </a:cubicBezTo>
                  <a:cubicBezTo>
                    <a:pt x="2706" y="1351"/>
                    <a:pt x="2725" y="1353"/>
                    <a:pt x="2738" y="1377"/>
                  </a:cubicBezTo>
                  <a:cubicBezTo>
                    <a:pt x="2751" y="1401"/>
                    <a:pt x="2745" y="1421"/>
                    <a:pt x="2786" y="1438"/>
                  </a:cubicBezTo>
                  <a:cubicBezTo>
                    <a:pt x="2828" y="1454"/>
                    <a:pt x="2830" y="1451"/>
                    <a:pt x="2863" y="1441"/>
                  </a:cubicBezTo>
                  <a:cubicBezTo>
                    <a:pt x="2884" y="1436"/>
                    <a:pt x="2895" y="1427"/>
                    <a:pt x="2911" y="1417"/>
                  </a:cubicBezTo>
                  <a:cubicBezTo>
                    <a:pt x="2890" y="1389"/>
                    <a:pt x="2934" y="1385"/>
                    <a:pt x="2917" y="1360"/>
                  </a:cubicBezTo>
                  <a:cubicBezTo>
                    <a:pt x="2900" y="1334"/>
                    <a:pt x="2891" y="1282"/>
                    <a:pt x="2891" y="1230"/>
                  </a:cubicBezTo>
                  <a:cubicBezTo>
                    <a:pt x="2891" y="1226"/>
                    <a:pt x="2891" y="1221"/>
                    <a:pt x="2892" y="1217"/>
                  </a:cubicBezTo>
                  <a:cubicBezTo>
                    <a:pt x="2838" y="1185"/>
                    <a:pt x="2838" y="1185"/>
                    <a:pt x="2838" y="1185"/>
                  </a:cubicBezTo>
                  <a:cubicBezTo>
                    <a:pt x="2838" y="1185"/>
                    <a:pt x="2782" y="1157"/>
                    <a:pt x="2785" y="1126"/>
                  </a:cubicBezTo>
                  <a:cubicBezTo>
                    <a:pt x="2789" y="1096"/>
                    <a:pt x="2802" y="1113"/>
                    <a:pt x="2766" y="1093"/>
                  </a:cubicBezTo>
                  <a:cubicBezTo>
                    <a:pt x="2730" y="1074"/>
                    <a:pt x="2730" y="1068"/>
                    <a:pt x="2713" y="1049"/>
                  </a:cubicBezTo>
                  <a:cubicBezTo>
                    <a:pt x="2697" y="1029"/>
                    <a:pt x="2694" y="1004"/>
                    <a:pt x="2697" y="982"/>
                  </a:cubicBezTo>
                  <a:cubicBezTo>
                    <a:pt x="2700" y="960"/>
                    <a:pt x="2723" y="948"/>
                    <a:pt x="2697" y="940"/>
                  </a:cubicBezTo>
                  <a:cubicBezTo>
                    <a:pt x="2671" y="932"/>
                    <a:pt x="2631" y="921"/>
                    <a:pt x="2667" y="898"/>
                  </a:cubicBezTo>
                  <a:cubicBezTo>
                    <a:pt x="2703" y="876"/>
                    <a:pt x="2720" y="873"/>
                    <a:pt x="2720" y="873"/>
                  </a:cubicBezTo>
                  <a:cubicBezTo>
                    <a:pt x="2720" y="873"/>
                    <a:pt x="2736" y="871"/>
                    <a:pt x="2769" y="862"/>
                  </a:cubicBezTo>
                  <a:cubicBezTo>
                    <a:pt x="2802" y="854"/>
                    <a:pt x="2834" y="854"/>
                    <a:pt x="2857" y="854"/>
                  </a:cubicBezTo>
                  <a:cubicBezTo>
                    <a:pt x="2880" y="854"/>
                    <a:pt x="2929" y="840"/>
                    <a:pt x="2946" y="821"/>
                  </a:cubicBezTo>
                  <a:cubicBezTo>
                    <a:pt x="2962" y="801"/>
                    <a:pt x="3005" y="759"/>
                    <a:pt x="3021" y="771"/>
                  </a:cubicBezTo>
                  <a:cubicBezTo>
                    <a:pt x="3038" y="782"/>
                    <a:pt x="3074" y="779"/>
                    <a:pt x="3074" y="743"/>
                  </a:cubicBezTo>
                  <a:cubicBezTo>
                    <a:pt x="3074" y="707"/>
                    <a:pt x="3074" y="673"/>
                    <a:pt x="3057" y="643"/>
                  </a:cubicBezTo>
                  <a:close/>
                </a:path>
              </a:pathLst>
            </a:custGeom>
            <a:grpFill/>
            <a:ln w="0" cap="rnd">
              <a:solidFill>
                <a:sysClr val="window" lastClr="FFFFFF"/>
              </a:solidFill>
              <a:prstDash val="solid"/>
              <a:round/>
            </a:ln>
          </p:spPr>
          <p:txBody>
            <a:bodyPr lIns="101600" tIns="50800" rIns="101600" bIns="5080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楷体_GB2312" panose="02010609030101010101" pitchFamily="49" charset="-122"/>
                <a:ea typeface="楷体_GB2312" panose="02010609030101010101" pitchFamily="49" charset="-122"/>
              </a:endParaRPr>
            </a:p>
          </p:txBody>
        </p:sp>
        <p:sp>
          <p:nvSpPr>
            <p:cNvPr id="24" name="Freeform 20">
              <a:extLst>
                <a:ext uri="{FF2B5EF4-FFF2-40B4-BE49-F238E27FC236}">
                  <a16:creationId xmlns:a16="http://schemas.microsoft.com/office/drawing/2014/main" id="{F70DC227-2B0B-4D19-ACE2-C365B863D99F}"/>
                </a:ext>
              </a:extLst>
            </p:cNvPr>
            <p:cNvSpPr/>
            <p:nvPr/>
          </p:nvSpPr>
          <p:spPr bwMode="auto">
            <a:xfrm>
              <a:off x="1990" y="1454"/>
              <a:ext cx="1563" cy="1204"/>
            </a:xfrm>
            <a:custGeom>
              <a:avLst/>
              <a:gdLst>
                <a:gd name="T0" fmla="*/ 3326 w 3374"/>
                <a:gd name="T1" fmla="*/ 1582 h 2599"/>
                <a:gd name="T2" fmla="*/ 3022 w 3374"/>
                <a:gd name="T3" fmla="*/ 1461 h 2599"/>
                <a:gd name="T4" fmla="*/ 2905 w 3374"/>
                <a:gd name="T5" fmla="*/ 1423 h 2599"/>
                <a:gd name="T6" fmla="*/ 2850 w 3374"/>
                <a:gd name="T7" fmla="*/ 1556 h 2599"/>
                <a:gd name="T8" fmla="*/ 2957 w 3374"/>
                <a:gd name="T9" fmla="*/ 1714 h 2599"/>
                <a:gd name="T10" fmla="*/ 2863 w 3374"/>
                <a:gd name="T11" fmla="*/ 1817 h 2599"/>
                <a:gd name="T12" fmla="*/ 2804 w 3374"/>
                <a:gd name="T13" fmla="*/ 1882 h 2599"/>
                <a:gd name="T14" fmla="*/ 2651 w 3374"/>
                <a:gd name="T15" fmla="*/ 1793 h 2599"/>
                <a:gd name="T16" fmla="*/ 2573 w 3374"/>
                <a:gd name="T17" fmla="*/ 1593 h 2599"/>
                <a:gd name="T18" fmla="*/ 2448 w 3374"/>
                <a:gd name="T19" fmla="*/ 1424 h 2599"/>
                <a:gd name="T20" fmla="*/ 2411 w 3374"/>
                <a:gd name="T21" fmla="*/ 1352 h 2599"/>
                <a:gd name="T22" fmla="*/ 2179 w 3374"/>
                <a:gd name="T23" fmla="*/ 1252 h 2599"/>
                <a:gd name="T24" fmla="*/ 2267 w 3374"/>
                <a:gd name="T25" fmla="*/ 911 h 2599"/>
                <a:gd name="T26" fmla="*/ 1721 w 3374"/>
                <a:gd name="T27" fmla="*/ 1019 h 2599"/>
                <a:gd name="T28" fmla="*/ 1446 w 3374"/>
                <a:gd name="T29" fmla="*/ 833 h 2599"/>
                <a:gd name="T30" fmla="*/ 1485 w 3374"/>
                <a:gd name="T31" fmla="*/ 615 h 2599"/>
                <a:gd name="T32" fmla="*/ 1148 w 3374"/>
                <a:gd name="T33" fmla="*/ 548 h 2599"/>
                <a:gd name="T34" fmla="*/ 851 w 3374"/>
                <a:gd name="T35" fmla="*/ 363 h 2599"/>
                <a:gd name="T36" fmla="*/ 848 w 3374"/>
                <a:gd name="T37" fmla="*/ 57 h 2599"/>
                <a:gd name="T38" fmla="*/ 661 w 3374"/>
                <a:gd name="T39" fmla="*/ 24 h 2599"/>
                <a:gd name="T40" fmla="*/ 428 w 3374"/>
                <a:gd name="T41" fmla="*/ 233 h 2599"/>
                <a:gd name="T42" fmla="*/ 113 w 3374"/>
                <a:gd name="T43" fmla="*/ 418 h 2599"/>
                <a:gd name="T44" fmla="*/ 26 w 3374"/>
                <a:gd name="T45" fmla="*/ 792 h 2599"/>
                <a:gd name="T46" fmla="*/ 301 w 3374"/>
                <a:gd name="T47" fmla="*/ 907 h 2599"/>
                <a:gd name="T48" fmla="*/ 633 w 3374"/>
                <a:gd name="T49" fmla="*/ 1000 h 2599"/>
                <a:gd name="T50" fmla="*/ 1074 w 3374"/>
                <a:gd name="T51" fmla="*/ 941 h 2599"/>
                <a:gd name="T52" fmla="*/ 1393 w 3374"/>
                <a:gd name="T53" fmla="*/ 1019 h 2599"/>
                <a:gd name="T54" fmla="*/ 1695 w 3374"/>
                <a:gd name="T55" fmla="*/ 1311 h 2599"/>
                <a:gd name="T56" fmla="*/ 1926 w 3374"/>
                <a:gd name="T57" fmla="*/ 1471 h 2599"/>
                <a:gd name="T58" fmla="*/ 2018 w 3374"/>
                <a:gd name="T59" fmla="*/ 1638 h 2599"/>
                <a:gd name="T60" fmla="*/ 1992 w 3374"/>
                <a:gd name="T61" fmla="*/ 1860 h 2599"/>
                <a:gd name="T62" fmla="*/ 1909 w 3374"/>
                <a:gd name="T63" fmla="*/ 1930 h 2599"/>
                <a:gd name="T64" fmla="*/ 1808 w 3374"/>
                <a:gd name="T65" fmla="*/ 2156 h 2599"/>
                <a:gd name="T66" fmla="*/ 1594 w 3374"/>
                <a:gd name="T67" fmla="*/ 2138 h 2599"/>
                <a:gd name="T68" fmla="*/ 1861 w 3374"/>
                <a:gd name="T69" fmla="*/ 2316 h 2599"/>
                <a:gd name="T70" fmla="*/ 1928 w 3374"/>
                <a:gd name="T71" fmla="*/ 2229 h 2599"/>
                <a:gd name="T72" fmla="*/ 2101 w 3374"/>
                <a:gd name="T73" fmla="*/ 2284 h 2599"/>
                <a:gd name="T74" fmla="*/ 2208 w 3374"/>
                <a:gd name="T75" fmla="*/ 2381 h 2599"/>
                <a:gd name="T76" fmla="*/ 2363 w 3374"/>
                <a:gd name="T77" fmla="*/ 2407 h 2599"/>
                <a:gd name="T78" fmla="*/ 2455 w 3374"/>
                <a:gd name="T79" fmla="*/ 2564 h 2599"/>
                <a:gd name="T80" fmla="*/ 2649 w 3374"/>
                <a:gd name="T81" fmla="*/ 2499 h 2599"/>
                <a:gd name="T82" fmla="*/ 2763 w 3374"/>
                <a:gd name="T83" fmla="*/ 2412 h 2599"/>
                <a:gd name="T84" fmla="*/ 2771 w 3374"/>
                <a:gd name="T85" fmla="*/ 2321 h 2599"/>
                <a:gd name="T86" fmla="*/ 2880 w 3374"/>
                <a:gd name="T87" fmla="*/ 2329 h 2599"/>
                <a:gd name="T88" fmla="*/ 2874 w 3374"/>
                <a:gd name="T89" fmla="*/ 2238 h 2599"/>
                <a:gd name="T90" fmla="*/ 2918 w 3374"/>
                <a:gd name="T91" fmla="*/ 2119 h 2599"/>
                <a:gd name="T92" fmla="*/ 2870 w 3374"/>
                <a:gd name="T93" fmla="*/ 2034 h 2599"/>
                <a:gd name="T94" fmla="*/ 2983 w 3374"/>
                <a:gd name="T95" fmla="*/ 1945 h 2599"/>
                <a:gd name="T96" fmla="*/ 3167 w 3374"/>
                <a:gd name="T97" fmla="*/ 1953 h 2599"/>
                <a:gd name="T98" fmla="*/ 3232 w 3374"/>
                <a:gd name="T99" fmla="*/ 1884 h 2599"/>
                <a:gd name="T100" fmla="*/ 3337 w 3374"/>
                <a:gd name="T101" fmla="*/ 1795 h 25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374" h="2599">
                  <a:moveTo>
                    <a:pt x="3319" y="1723"/>
                  </a:moveTo>
                  <a:cubicBezTo>
                    <a:pt x="3341" y="1695"/>
                    <a:pt x="3374" y="1691"/>
                    <a:pt x="3359" y="1658"/>
                  </a:cubicBezTo>
                  <a:cubicBezTo>
                    <a:pt x="3343" y="1625"/>
                    <a:pt x="3365" y="1593"/>
                    <a:pt x="3326" y="1582"/>
                  </a:cubicBezTo>
                  <a:cubicBezTo>
                    <a:pt x="3287" y="1571"/>
                    <a:pt x="3223" y="1565"/>
                    <a:pt x="3195" y="1541"/>
                  </a:cubicBezTo>
                  <a:cubicBezTo>
                    <a:pt x="3167" y="1517"/>
                    <a:pt x="3164" y="1511"/>
                    <a:pt x="3125" y="1504"/>
                  </a:cubicBezTo>
                  <a:cubicBezTo>
                    <a:pt x="3086" y="1497"/>
                    <a:pt x="3031" y="1487"/>
                    <a:pt x="3022" y="1461"/>
                  </a:cubicBezTo>
                  <a:cubicBezTo>
                    <a:pt x="3017" y="1447"/>
                    <a:pt x="3023" y="1437"/>
                    <a:pt x="3024" y="1426"/>
                  </a:cubicBezTo>
                  <a:cubicBezTo>
                    <a:pt x="3009" y="1428"/>
                    <a:pt x="2990" y="1430"/>
                    <a:pt x="2972" y="1430"/>
                  </a:cubicBezTo>
                  <a:cubicBezTo>
                    <a:pt x="2924" y="1430"/>
                    <a:pt x="2918" y="1437"/>
                    <a:pt x="2905" y="1423"/>
                  </a:cubicBezTo>
                  <a:cubicBezTo>
                    <a:pt x="2891" y="1408"/>
                    <a:pt x="2885" y="1417"/>
                    <a:pt x="2874" y="1432"/>
                  </a:cubicBezTo>
                  <a:cubicBezTo>
                    <a:pt x="2863" y="1447"/>
                    <a:pt x="2870" y="1484"/>
                    <a:pt x="2874" y="1513"/>
                  </a:cubicBezTo>
                  <a:cubicBezTo>
                    <a:pt x="2878" y="1543"/>
                    <a:pt x="2867" y="1543"/>
                    <a:pt x="2850" y="1556"/>
                  </a:cubicBezTo>
                  <a:cubicBezTo>
                    <a:pt x="2832" y="1569"/>
                    <a:pt x="2848" y="1582"/>
                    <a:pt x="2846" y="1628"/>
                  </a:cubicBezTo>
                  <a:cubicBezTo>
                    <a:pt x="2843" y="1675"/>
                    <a:pt x="2887" y="1654"/>
                    <a:pt x="2920" y="1665"/>
                  </a:cubicBezTo>
                  <a:cubicBezTo>
                    <a:pt x="2953" y="1676"/>
                    <a:pt x="2963" y="1695"/>
                    <a:pt x="2957" y="1714"/>
                  </a:cubicBezTo>
                  <a:cubicBezTo>
                    <a:pt x="2950" y="1732"/>
                    <a:pt x="2961" y="1749"/>
                    <a:pt x="2948" y="1778"/>
                  </a:cubicBezTo>
                  <a:cubicBezTo>
                    <a:pt x="2935" y="1808"/>
                    <a:pt x="2902" y="1793"/>
                    <a:pt x="2870" y="1780"/>
                  </a:cubicBezTo>
                  <a:cubicBezTo>
                    <a:pt x="2837" y="1767"/>
                    <a:pt x="2865" y="1808"/>
                    <a:pt x="2863" y="1817"/>
                  </a:cubicBezTo>
                  <a:cubicBezTo>
                    <a:pt x="2861" y="1827"/>
                    <a:pt x="2839" y="1836"/>
                    <a:pt x="2861" y="1849"/>
                  </a:cubicBezTo>
                  <a:cubicBezTo>
                    <a:pt x="2883" y="1862"/>
                    <a:pt x="2867" y="1862"/>
                    <a:pt x="2843" y="1877"/>
                  </a:cubicBezTo>
                  <a:cubicBezTo>
                    <a:pt x="2819" y="1891"/>
                    <a:pt x="2811" y="1895"/>
                    <a:pt x="2804" y="1882"/>
                  </a:cubicBezTo>
                  <a:cubicBezTo>
                    <a:pt x="2797" y="1869"/>
                    <a:pt x="2782" y="1862"/>
                    <a:pt x="2763" y="1862"/>
                  </a:cubicBezTo>
                  <a:cubicBezTo>
                    <a:pt x="2712" y="1867"/>
                    <a:pt x="2710" y="1851"/>
                    <a:pt x="2704" y="1819"/>
                  </a:cubicBezTo>
                  <a:cubicBezTo>
                    <a:pt x="2697" y="1788"/>
                    <a:pt x="2675" y="1793"/>
                    <a:pt x="2651" y="1793"/>
                  </a:cubicBezTo>
                  <a:cubicBezTo>
                    <a:pt x="2627" y="1793"/>
                    <a:pt x="2629" y="1784"/>
                    <a:pt x="2597" y="1760"/>
                  </a:cubicBezTo>
                  <a:cubicBezTo>
                    <a:pt x="2564" y="1736"/>
                    <a:pt x="2592" y="1738"/>
                    <a:pt x="2607" y="1691"/>
                  </a:cubicBezTo>
                  <a:cubicBezTo>
                    <a:pt x="2623" y="1645"/>
                    <a:pt x="2594" y="1623"/>
                    <a:pt x="2573" y="1593"/>
                  </a:cubicBezTo>
                  <a:cubicBezTo>
                    <a:pt x="2551" y="1563"/>
                    <a:pt x="2549" y="1532"/>
                    <a:pt x="2542" y="1495"/>
                  </a:cubicBezTo>
                  <a:cubicBezTo>
                    <a:pt x="2535" y="1458"/>
                    <a:pt x="2490" y="1467"/>
                    <a:pt x="2485" y="1454"/>
                  </a:cubicBezTo>
                  <a:cubicBezTo>
                    <a:pt x="2481" y="1441"/>
                    <a:pt x="2479" y="1436"/>
                    <a:pt x="2448" y="1424"/>
                  </a:cubicBezTo>
                  <a:cubicBezTo>
                    <a:pt x="2417" y="1413"/>
                    <a:pt x="2426" y="1411"/>
                    <a:pt x="2424" y="1380"/>
                  </a:cubicBezTo>
                  <a:cubicBezTo>
                    <a:pt x="2423" y="1371"/>
                    <a:pt x="2421" y="1362"/>
                    <a:pt x="2418" y="1354"/>
                  </a:cubicBezTo>
                  <a:cubicBezTo>
                    <a:pt x="2415" y="1353"/>
                    <a:pt x="2413" y="1353"/>
                    <a:pt x="2411" y="1352"/>
                  </a:cubicBezTo>
                  <a:cubicBezTo>
                    <a:pt x="2358" y="1337"/>
                    <a:pt x="2376" y="1374"/>
                    <a:pt x="2332" y="1382"/>
                  </a:cubicBezTo>
                  <a:cubicBezTo>
                    <a:pt x="2289" y="1389"/>
                    <a:pt x="2289" y="1360"/>
                    <a:pt x="2249" y="1330"/>
                  </a:cubicBezTo>
                  <a:cubicBezTo>
                    <a:pt x="2210" y="1300"/>
                    <a:pt x="2166" y="1297"/>
                    <a:pt x="2179" y="1252"/>
                  </a:cubicBezTo>
                  <a:cubicBezTo>
                    <a:pt x="2192" y="1208"/>
                    <a:pt x="2162" y="1156"/>
                    <a:pt x="2210" y="1141"/>
                  </a:cubicBezTo>
                  <a:cubicBezTo>
                    <a:pt x="2258" y="1126"/>
                    <a:pt x="2302" y="1100"/>
                    <a:pt x="2306" y="1041"/>
                  </a:cubicBezTo>
                  <a:cubicBezTo>
                    <a:pt x="2310" y="981"/>
                    <a:pt x="2310" y="941"/>
                    <a:pt x="2267" y="911"/>
                  </a:cubicBezTo>
                  <a:cubicBezTo>
                    <a:pt x="2223" y="881"/>
                    <a:pt x="2140" y="844"/>
                    <a:pt x="2101" y="878"/>
                  </a:cubicBezTo>
                  <a:cubicBezTo>
                    <a:pt x="2061" y="911"/>
                    <a:pt x="1996" y="993"/>
                    <a:pt x="1926" y="1007"/>
                  </a:cubicBezTo>
                  <a:cubicBezTo>
                    <a:pt x="1856" y="1022"/>
                    <a:pt x="1782" y="1048"/>
                    <a:pt x="1721" y="1019"/>
                  </a:cubicBezTo>
                  <a:cubicBezTo>
                    <a:pt x="1660" y="989"/>
                    <a:pt x="1625" y="1007"/>
                    <a:pt x="1594" y="970"/>
                  </a:cubicBezTo>
                  <a:cubicBezTo>
                    <a:pt x="1563" y="933"/>
                    <a:pt x="1598" y="855"/>
                    <a:pt x="1550" y="855"/>
                  </a:cubicBezTo>
                  <a:cubicBezTo>
                    <a:pt x="1502" y="855"/>
                    <a:pt x="1480" y="870"/>
                    <a:pt x="1446" y="833"/>
                  </a:cubicBezTo>
                  <a:cubicBezTo>
                    <a:pt x="1411" y="796"/>
                    <a:pt x="1323" y="785"/>
                    <a:pt x="1328" y="767"/>
                  </a:cubicBezTo>
                  <a:cubicBezTo>
                    <a:pt x="1332" y="748"/>
                    <a:pt x="1367" y="685"/>
                    <a:pt x="1402" y="674"/>
                  </a:cubicBezTo>
                  <a:cubicBezTo>
                    <a:pt x="1437" y="663"/>
                    <a:pt x="1480" y="655"/>
                    <a:pt x="1485" y="615"/>
                  </a:cubicBezTo>
                  <a:cubicBezTo>
                    <a:pt x="1489" y="574"/>
                    <a:pt x="1498" y="537"/>
                    <a:pt x="1437" y="514"/>
                  </a:cubicBezTo>
                  <a:cubicBezTo>
                    <a:pt x="1376" y="492"/>
                    <a:pt x="1231" y="492"/>
                    <a:pt x="1205" y="500"/>
                  </a:cubicBezTo>
                  <a:cubicBezTo>
                    <a:pt x="1179" y="507"/>
                    <a:pt x="1175" y="514"/>
                    <a:pt x="1148" y="548"/>
                  </a:cubicBezTo>
                  <a:cubicBezTo>
                    <a:pt x="1122" y="581"/>
                    <a:pt x="1070" y="629"/>
                    <a:pt x="1017" y="577"/>
                  </a:cubicBezTo>
                  <a:cubicBezTo>
                    <a:pt x="965" y="526"/>
                    <a:pt x="926" y="503"/>
                    <a:pt x="908" y="466"/>
                  </a:cubicBezTo>
                  <a:cubicBezTo>
                    <a:pt x="891" y="429"/>
                    <a:pt x="851" y="396"/>
                    <a:pt x="851" y="363"/>
                  </a:cubicBezTo>
                  <a:cubicBezTo>
                    <a:pt x="851" y="329"/>
                    <a:pt x="830" y="307"/>
                    <a:pt x="856" y="277"/>
                  </a:cubicBezTo>
                  <a:cubicBezTo>
                    <a:pt x="882" y="248"/>
                    <a:pt x="886" y="229"/>
                    <a:pt x="873" y="196"/>
                  </a:cubicBezTo>
                  <a:cubicBezTo>
                    <a:pt x="864" y="171"/>
                    <a:pt x="849" y="107"/>
                    <a:pt x="848" y="57"/>
                  </a:cubicBezTo>
                  <a:cubicBezTo>
                    <a:pt x="836" y="52"/>
                    <a:pt x="821" y="44"/>
                    <a:pt x="800" y="31"/>
                  </a:cubicBezTo>
                  <a:cubicBezTo>
                    <a:pt x="751" y="0"/>
                    <a:pt x="744" y="36"/>
                    <a:pt x="692" y="31"/>
                  </a:cubicBezTo>
                  <a:cubicBezTo>
                    <a:pt x="673" y="29"/>
                    <a:pt x="664" y="27"/>
                    <a:pt x="661" y="24"/>
                  </a:cubicBezTo>
                  <a:cubicBezTo>
                    <a:pt x="648" y="39"/>
                    <a:pt x="634" y="58"/>
                    <a:pt x="629" y="77"/>
                  </a:cubicBezTo>
                  <a:cubicBezTo>
                    <a:pt x="616" y="122"/>
                    <a:pt x="664" y="170"/>
                    <a:pt x="594" y="192"/>
                  </a:cubicBezTo>
                  <a:cubicBezTo>
                    <a:pt x="524" y="214"/>
                    <a:pt x="471" y="203"/>
                    <a:pt x="428" y="233"/>
                  </a:cubicBezTo>
                  <a:cubicBezTo>
                    <a:pt x="384" y="262"/>
                    <a:pt x="336" y="255"/>
                    <a:pt x="305" y="288"/>
                  </a:cubicBezTo>
                  <a:cubicBezTo>
                    <a:pt x="275" y="322"/>
                    <a:pt x="209" y="333"/>
                    <a:pt x="196" y="370"/>
                  </a:cubicBezTo>
                  <a:cubicBezTo>
                    <a:pt x="183" y="407"/>
                    <a:pt x="153" y="414"/>
                    <a:pt x="113" y="418"/>
                  </a:cubicBezTo>
                  <a:cubicBezTo>
                    <a:pt x="74" y="422"/>
                    <a:pt x="0" y="444"/>
                    <a:pt x="0" y="511"/>
                  </a:cubicBezTo>
                  <a:cubicBezTo>
                    <a:pt x="0" y="577"/>
                    <a:pt x="22" y="644"/>
                    <a:pt x="26" y="681"/>
                  </a:cubicBezTo>
                  <a:cubicBezTo>
                    <a:pt x="30" y="718"/>
                    <a:pt x="48" y="763"/>
                    <a:pt x="26" y="792"/>
                  </a:cubicBezTo>
                  <a:cubicBezTo>
                    <a:pt x="8" y="817"/>
                    <a:pt x="34" y="794"/>
                    <a:pt x="63" y="857"/>
                  </a:cubicBezTo>
                  <a:cubicBezTo>
                    <a:pt x="88" y="855"/>
                    <a:pt x="115" y="852"/>
                    <a:pt x="139" y="855"/>
                  </a:cubicBezTo>
                  <a:cubicBezTo>
                    <a:pt x="196" y="863"/>
                    <a:pt x="249" y="904"/>
                    <a:pt x="301" y="907"/>
                  </a:cubicBezTo>
                  <a:cubicBezTo>
                    <a:pt x="353" y="911"/>
                    <a:pt x="380" y="885"/>
                    <a:pt x="415" y="933"/>
                  </a:cubicBezTo>
                  <a:cubicBezTo>
                    <a:pt x="450" y="981"/>
                    <a:pt x="485" y="1015"/>
                    <a:pt x="528" y="1022"/>
                  </a:cubicBezTo>
                  <a:cubicBezTo>
                    <a:pt x="572" y="1030"/>
                    <a:pt x="563" y="1026"/>
                    <a:pt x="633" y="1000"/>
                  </a:cubicBezTo>
                  <a:cubicBezTo>
                    <a:pt x="703" y="974"/>
                    <a:pt x="712" y="937"/>
                    <a:pt x="777" y="948"/>
                  </a:cubicBezTo>
                  <a:cubicBezTo>
                    <a:pt x="843" y="959"/>
                    <a:pt x="930" y="996"/>
                    <a:pt x="956" y="967"/>
                  </a:cubicBezTo>
                  <a:cubicBezTo>
                    <a:pt x="983" y="937"/>
                    <a:pt x="991" y="896"/>
                    <a:pt x="1074" y="941"/>
                  </a:cubicBezTo>
                  <a:cubicBezTo>
                    <a:pt x="1157" y="985"/>
                    <a:pt x="1227" y="985"/>
                    <a:pt x="1231" y="1015"/>
                  </a:cubicBezTo>
                  <a:cubicBezTo>
                    <a:pt x="1236" y="1044"/>
                    <a:pt x="1249" y="1059"/>
                    <a:pt x="1293" y="1041"/>
                  </a:cubicBezTo>
                  <a:cubicBezTo>
                    <a:pt x="1336" y="1022"/>
                    <a:pt x="1389" y="978"/>
                    <a:pt x="1393" y="1019"/>
                  </a:cubicBezTo>
                  <a:cubicBezTo>
                    <a:pt x="1397" y="1059"/>
                    <a:pt x="1384" y="1126"/>
                    <a:pt x="1432" y="1145"/>
                  </a:cubicBezTo>
                  <a:cubicBezTo>
                    <a:pt x="1480" y="1163"/>
                    <a:pt x="1559" y="1182"/>
                    <a:pt x="1585" y="1211"/>
                  </a:cubicBezTo>
                  <a:cubicBezTo>
                    <a:pt x="1612" y="1241"/>
                    <a:pt x="1660" y="1319"/>
                    <a:pt x="1695" y="1311"/>
                  </a:cubicBezTo>
                  <a:cubicBezTo>
                    <a:pt x="1729" y="1304"/>
                    <a:pt x="1782" y="1241"/>
                    <a:pt x="1808" y="1293"/>
                  </a:cubicBezTo>
                  <a:cubicBezTo>
                    <a:pt x="1834" y="1345"/>
                    <a:pt x="1895" y="1360"/>
                    <a:pt x="1904" y="1389"/>
                  </a:cubicBezTo>
                  <a:cubicBezTo>
                    <a:pt x="1913" y="1419"/>
                    <a:pt x="1944" y="1448"/>
                    <a:pt x="1926" y="1471"/>
                  </a:cubicBezTo>
                  <a:cubicBezTo>
                    <a:pt x="1909" y="1493"/>
                    <a:pt x="1895" y="1497"/>
                    <a:pt x="1965" y="1523"/>
                  </a:cubicBezTo>
                  <a:cubicBezTo>
                    <a:pt x="1996" y="1541"/>
                    <a:pt x="1987" y="1567"/>
                    <a:pt x="1987" y="1586"/>
                  </a:cubicBezTo>
                  <a:cubicBezTo>
                    <a:pt x="1987" y="1604"/>
                    <a:pt x="1987" y="1612"/>
                    <a:pt x="2018" y="1638"/>
                  </a:cubicBezTo>
                  <a:cubicBezTo>
                    <a:pt x="2048" y="1663"/>
                    <a:pt x="2075" y="1701"/>
                    <a:pt x="2057" y="1741"/>
                  </a:cubicBezTo>
                  <a:cubicBezTo>
                    <a:pt x="2040" y="1782"/>
                    <a:pt x="2022" y="1797"/>
                    <a:pt x="2022" y="1812"/>
                  </a:cubicBezTo>
                  <a:cubicBezTo>
                    <a:pt x="2022" y="1827"/>
                    <a:pt x="2018" y="1878"/>
                    <a:pt x="1992" y="1860"/>
                  </a:cubicBezTo>
                  <a:cubicBezTo>
                    <a:pt x="1965" y="1841"/>
                    <a:pt x="1974" y="1808"/>
                    <a:pt x="1965" y="1841"/>
                  </a:cubicBezTo>
                  <a:cubicBezTo>
                    <a:pt x="1957" y="1875"/>
                    <a:pt x="1944" y="1886"/>
                    <a:pt x="1926" y="1882"/>
                  </a:cubicBezTo>
                  <a:cubicBezTo>
                    <a:pt x="1909" y="1878"/>
                    <a:pt x="1887" y="1912"/>
                    <a:pt x="1909" y="1930"/>
                  </a:cubicBezTo>
                  <a:cubicBezTo>
                    <a:pt x="1930" y="1949"/>
                    <a:pt x="1917" y="1971"/>
                    <a:pt x="1891" y="1997"/>
                  </a:cubicBezTo>
                  <a:cubicBezTo>
                    <a:pt x="1865" y="2023"/>
                    <a:pt x="1812" y="2001"/>
                    <a:pt x="1817" y="2049"/>
                  </a:cubicBezTo>
                  <a:cubicBezTo>
                    <a:pt x="1821" y="2097"/>
                    <a:pt x="1817" y="2123"/>
                    <a:pt x="1808" y="2156"/>
                  </a:cubicBezTo>
                  <a:cubicBezTo>
                    <a:pt x="1799" y="2190"/>
                    <a:pt x="1791" y="2208"/>
                    <a:pt x="1751" y="2197"/>
                  </a:cubicBezTo>
                  <a:cubicBezTo>
                    <a:pt x="1712" y="2186"/>
                    <a:pt x="1686" y="2201"/>
                    <a:pt x="1655" y="2168"/>
                  </a:cubicBezTo>
                  <a:cubicBezTo>
                    <a:pt x="1625" y="2134"/>
                    <a:pt x="1612" y="2093"/>
                    <a:pt x="1594" y="2138"/>
                  </a:cubicBezTo>
                  <a:cubicBezTo>
                    <a:pt x="1577" y="2182"/>
                    <a:pt x="1572" y="2223"/>
                    <a:pt x="1629" y="2231"/>
                  </a:cubicBezTo>
                  <a:cubicBezTo>
                    <a:pt x="1686" y="2238"/>
                    <a:pt x="1743" y="2223"/>
                    <a:pt x="1764" y="2256"/>
                  </a:cubicBezTo>
                  <a:cubicBezTo>
                    <a:pt x="1786" y="2290"/>
                    <a:pt x="1817" y="2312"/>
                    <a:pt x="1861" y="2316"/>
                  </a:cubicBezTo>
                  <a:cubicBezTo>
                    <a:pt x="1881" y="2317"/>
                    <a:pt x="1899" y="2315"/>
                    <a:pt x="1913" y="2315"/>
                  </a:cubicBezTo>
                  <a:cubicBezTo>
                    <a:pt x="1906" y="2294"/>
                    <a:pt x="1883" y="2274"/>
                    <a:pt x="1880" y="2258"/>
                  </a:cubicBezTo>
                  <a:cubicBezTo>
                    <a:pt x="1876" y="2238"/>
                    <a:pt x="1909" y="2229"/>
                    <a:pt x="1928" y="2229"/>
                  </a:cubicBezTo>
                  <a:cubicBezTo>
                    <a:pt x="1948" y="2229"/>
                    <a:pt x="1948" y="2223"/>
                    <a:pt x="1998" y="2201"/>
                  </a:cubicBezTo>
                  <a:cubicBezTo>
                    <a:pt x="2048" y="2179"/>
                    <a:pt x="2046" y="2188"/>
                    <a:pt x="2079" y="2193"/>
                  </a:cubicBezTo>
                  <a:cubicBezTo>
                    <a:pt x="2112" y="2199"/>
                    <a:pt x="2101" y="2262"/>
                    <a:pt x="2101" y="2284"/>
                  </a:cubicBezTo>
                  <a:cubicBezTo>
                    <a:pt x="2101" y="2307"/>
                    <a:pt x="2112" y="2305"/>
                    <a:pt x="2147" y="2308"/>
                  </a:cubicBezTo>
                  <a:cubicBezTo>
                    <a:pt x="2182" y="2312"/>
                    <a:pt x="2168" y="2336"/>
                    <a:pt x="2171" y="2351"/>
                  </a:cubicBezTo>
                  <a:cubicBezTo>
                    <a:pt x="2173" y="2366"/>
                    <a:pt x="2186" y="2364"/>
                    <a:pt x="2208" y="2381"/>
                  </a:cubicBezTo>
                  <a:cubicBezTo>
                    <a:pt x="2230" y="2397"/>
                    <a:pt x="2241" y="2414"/>
                    <a:pt x="2258" y="2427"/>
                  </a:cubicBezTo>
                  <a:cubicBezTo>
                    <a:pt x="2275" y="2440"/>
                    <a:pt x="2295" y="2434"/>
                    <a:pt x="2308" y="2418"/>
                  </a:cubicBezTo>
                  <a:cubicBezTo>
                    <a:pt x="2321" y="2401"/>
                    <a:pt x="2339" y="2392"/>
                    <a:pt x="2363" y="2407"/>
                  </a:cubicBezTo>
                  <a:cubicBezTo>
                    <a:pt x="2387" y="2421"/>
                    <a:pt x="2354" y="2434"/>
                    <a:pt x="2380" y="2455"/>
                  </a:cubicBezTo>
                  <a:cubicBezTo>
                    <a:pt x="2407" y="2475"/>
                    <a:pt x="2402" y="2503"/>
                    <a:pt x="2404" y="2523"/>
                  </a:cubicBezTo>
                  <a:cubicBezTo>
                    <a:pt x="2407" y="2544"/>
                    <a:pt x="2428" y="2547"/>
                    <a:pt x="2455" y="2564"/>
                  </a:cubicBezTo>
                  <a:cubicBezTo>
                    <a:pt x="2481" y="2581"/>
                    <a:pt x="2483" y="2562"/>
                    <a:pt x="2531" y="2581"/>
                  </a:cubicBezTo>
                  <a:cubicBezTo>
                    <a:pt x="2579" y="2599"/>
                    <a:pt x="2568" y="2588"/>
                    <a:pt x="2618" y="2572"/>
                  </a:cubicBezTo>
                  <a:cubicBezTo>
                    <a:pt x="2669" y="2555"/>
                    <a:pt x="2647" y="2516"/>
                    <a:pt x="2649" y="2499"/>
                  </a:cubicBezTo>
                  <a:cubicBezTo>
                    <a:pt x="2651" y="2486"/>
                    <a:pt x="2687" y="2489"/>
                    <a:pt x="2719" y="2491"/>
                  </a:cubicBezTo>
                  <a:cubicBezTo>
                    <a:pt x="2729" y="2478"/>
                    <a:pt x="2744" y="2462"/>
                    <a:pt x="2756" y="2455"/>
                  </a:cubicBezTo>
                  <a:cubicBezTo>
                    <a:pt x="2778" y="2442"/>
                    <a:pt x="2747" y="2429"/>
                    <a:pt x="2763" y="2412"/>
                  </a:cubicBezTo>
                  <a:cubicBezTo>
                    <a:pt x="2778" y="2395"/>
                    <a:pt x="2780" y="2388"/>
                    <a:pt x="2756" y="2381"/>
                  </a:cubicBezTo>
                  <a:cubicBezTo>
                    <a:pt x="2732" y="2373"/>
                    <a:pt x="2695" y="2362"/>
                    <a:pt x="2719" y="2349"/>
                  </a:cubicBezTo>
                  <a:cubicBezTo>
                    <a:pt x="2743" y="2336"/>
                    <a:pt x="2756" y="2318"/>
                    <a:pt x="2771" y="2321"/>
                  </a:cubicBezTo>
                  <a:cubicBezTo>
                    <a:pt x="2787" y="2325"/>
                    <a:pt x="2815" y="2338"/>
                    <a:pt x="2819" y="2325"/>
                  </a:cubicBezTo>
                  <a:cubicBezTo>
                    <a:pt x="2824" y="2312"/>
                    <a:pt x="2830" y="2297"/>
                    <a:pt x="2843" y="2308"/>
                  </a:cubicBezTo>
                  <a:cubicBezTo>
                    <a:pt x="2856" y="2319"/>
                    <a:pt x="2852" y="2331"/>
                    <a:pt x="2880" y="2329"/>
                  </a:cubicBezTo>
                  <a:cubicBezTo>
                    <a:pt x="2909" y="2327"/>
                    <a:pt x="2915" y="2312"/>
                    <a:pt x="2896" y="2297"/>
                  </a:cubicBezTo>
                  <a:cubicBezTo>
                    <a:pt x="2876" y="2282"/>
                    <a:pt x="2859" y="2288"/>
                    <a:pt x="2876" y="2271"/>
                  </a:cubicBezTo>
                  <a:cubicBezTo>
                    <a:pt x="2894" y="2255"/>
                    <a:pt x="2885" y="2245"/>
                    <a:pt x="2874" y="2238"/>
                  </a:cubicBezTo>
                  <a:cubicBezTo>
                    <a:pt x="2863" y="2231"/>
                    <a:pt x="2872" y="2229"/>
                    <a:pt x="2883" y="2212"/>
                  </a:cubicBezTo>
                  <a:cubicBezTo>
                    <a:pt x="2894" y="2195"/>
                    <a:pt x="2909" y="2195"/>
                    <a:pt x="2907" y="2173"/>
                  </a:cubicBezTo>
                  <a:cubicBezTo>
                    <a:pt x="2905" y="2151"/>
                    <a:pt x="2933" y="2134"/>
                    <a:pt x="2918" y="2119"/>
                  </a:cubicBezTo>
                  <a:cubicBezTo>
                    <a:pt x="2902" y="2105"/>
                    <a:pt x="2894" y="2084"/>
                    <a:pt x="2874" y="2088"/>
                  </a:cubicBezTo>
                  <a:cubicBezTo>
                    <a:pt x="2854" y="2092"/>
                    <a:pt x="2835" y="2092"/>
                    <a:pt x="2837" y="2077"/>
                  </a:cubicBezTo>
                  <a:cubicBezTo>
                    <a:pt x="2839" y="2062"/>
                    <a:pt x="2852" y="2042"/>
                    <a:pt x="2870" y="2034"/>
                  </a:cubicBezTo>
                  <a:cubicBezTo>
                    <a:pt x="2887" y="2027"/>
                    <a:pt x="2889" y="2012"/>
                    <a:pt x="2878" y="1995"/>
                  </a:cubicBezTo>
                  <a:cubicBezTo>
                    <a:pt x="2867" y="1979"/>
                    <a:pt x="2856" y="1943"/>
                    <a:pt x="2900" y="1940"/>
                  </a:cubicBezTo>
                  <a:cubicBezTo>
                    <a:pt x="2944" y="1936"/>
                    <a:pt x="2974" y="1927"/>
                    <a:pt x="2983" y="1945"/>
                  </a:cubicBezTo>
                  <a:cubicBezTo>
                    <a:pt x="2992" y="1964"/>
                    <a:pt x="3018" y="1986"/>
                    <a:pt x="3051" y="1982"/>
                  </a:cubicBezTo>
                  <a:cubicBezTo>
                    <a:pt x="3084" y="1979"/>
                    <a:pt x="3088" y="1966"/>
                    <a:pt x="3114" y="1966"/>
                  </a:cubicBezTo>
                  <a:cubicBezTo>
                    <a:pt x="3140" y="1966"/>
                    <a:pt x="3167" y="1986"/>
                    <a:pt x="3167" y="1953"/>
                  </a:cubicBezTo>
                  <a:cubicBezTo>
                    <a:pt x="3167" y="1919"/>
                    <a:pt x="3127" y="1901"/>
                    <a:pt x="3156" y="1893"/>
                  </a:cubicBezTo>
                  <a:cubicBezTo>
                    <a:pt x="3184" y="1886"/>
                    <a:pt x="3186" y="1873"/>
                    <a:pt x="3204" y="1884"/>
                  </a:cubicBezTo>
                  <a:cubicBezTo>
                    <a:pt x="3221" y="1895"/>
                    <a:pt x="3226" y="1897"/>
                    <a:pt x="3232" y="1884"/>
                  </a:cubicBezTo>
                  <a:cubicBezTo>
                    <a:pt x="3239" y="1871"/>
                    <a:pt x="3232" y="1873"/>
                    <a:pt x="3258" y="1877"/>
                  </a:cubicBezTo>
                  <a:cubicBezTo>
                    <a:pt x="3285" y="1880"/>
                    <a:pt x="3350" y="1878"/>
                    <a:pt x="3357" y="1852"/>
                  </a:cubicBezTo>
                  <a:cubicBezTo>
                    <a:pt x="3363" y="1827"/>
                    <a:pt x="3357" y="1817"/>
                    <a:pt x="3337" y="1795"/>
                  </a:cubicBezTo>
                  <a:cubicBezTo>
                    <a:pt x="3317" y="1773"/>
                    <a:pt x="3298" y="1751"/>
                    <a:pt x="3319" y="1723"/>
                  </a:cubicBezTo>
                  <a:close/>
                </a:path>
              </a:pathLst>
            </a:custGeom>
            <a:grpFill/>
            <a:ln w="0" cap="rnd">
              <a:solidFill>
                <a:sysClr val="window" lastClr="FFFFFF"/>
              </a:solidFill>
              <a:prstDash val="solid"/>
              <a:round/>
            </a:ln>
          </p:spPr>
          <p:txBody>
            <a:bodyPr lIns="101600" tIns="50800" rIns="101600" bIns="5080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楷体_GB2312" panose="02010609030101010101" pitchFamily="49" charset="-122"/>
                <a:ea typeface="楷体_GB2312" panose="02010609030101010101" pitchFamily="49" charset="-122"/>
              </a:endParaRPr>
            </a:p>
          </p:txBody>
        </p:sp>
        <p:sp>
          <p:nvSpPr>
            <p:cNvPr id="25" name="Freeform 21">
              <a:extLst>
                <a:ext uri="{FF2B5EF4-FFF2-40B4-BE49-F238E27FC236}">
                  <a16:creationId xmlns:a16="http://schemas.microsoft.com/office/drawing/2014/main" id="{0167EFBA-BB80-4D6E-900B-5C28F11A1366}"/>
                </a:ext>
              </a:extLst>
            </p:cNvPr>
            <p:cNvSpPr/>
            <p:nvPr/>
          </p:nvSpPr>
          <p:spPr bwMode="auto">
            <a:xfrm>
              <a:off x="3110" y="1852"/>
              <a:ext cx="303" cy="480"/>
            </a:xfrm>
            <a:custGeom>
              <a:avLst/>
              <a:gdLst>
                <a:gd name="T0" fmla="*/ 31 w 655"/>
                <a:gd name="T1" fmla="*/ 565 h 1036"/>
                <a:gd name="T2" fmla="*/ 68 w 655"/>
                <a:gd name="T3" fmla="*/ 595 h 1036"/>
                <a:gd name="T4" fmla="*/ 125 w 655"/>
                <a:gd name="T5" fmla="*/ 636 h 1036"/>
                <a:gd name="T6" fmla="*/ 156 w 655"/>
                <a:gd name="T7" fmla="*/ 734 h 1036"/>
                <a:gd name="T8" fmla="*/ 190 w 655"/>
                <a:gd name="T9" fmla="*/ 832 h 1036"/>
                <a:gd name="T10" fmla="*/ 180 w 655"/>
                <a:gd name="T11" fmla="*/ 901 h 1036"/>
                <a:gd name="T12" fmla="*/ 234 w 655"/>
                <a:gd name="T13" fmla="*/ 934 h 1036"/>
                <a:gd name="T14" fmla="*/ 287 w 655"/>
                <a:gd name="T15" fmla="*/ 960 h 1036"/>
                <a:gd name="T16" fmla="*/ 346 w 655"/>
                <a:gd name="T17" fmla="*/ 1003 h 1036"/>
                <a:gd name="T18" fmla="*/ 387 w 655"/>
                <a:gd name="T19" fmla="*/ 1023 h 1036"/>
                <a:gd name="T20" fmla="*/ 426 w 655"/>
                <a:gd name="T21" fmla="*/ 1018 h 1036"/>
                <a:gd name="T22" fmla="*/ 444 w 655"/>
                <a:gd name="T23" fmla="*/ 990 h 1036"/>
                <a:gd name="T24" fmla="*/ 446 w 655"/>
                <a:gd name="T25" fmla="*/ 958 h 1036"/>
                <a:gd name="T26" fmla="*/ 453 w 655"/>
                <a:gd name="T27" fmla="*/ 921 h 1036"/>
                <a:gd name="T28" fmla="*/ 531 w 655"/>
                <a:gd name="T29" fmla="*/ 919 h 1036"/>
                <a:gd name="T30" fmla="*/ 540 w 655"/>
                <a:gd name="T31" fmla="*/ 855 h 1036"/>
                <a:gd name="T32" fmla="*/ 503 w 655"/>
                <a:gd name="T33" fmla="*/ 806 h 1036"/>
                <a:gd name="T34" fmla="*/ 429 w 655"/>
                <a:gd name="T35" fmla="*/ 769 h 1036"/>
                <a:gd name="T36" fmla="*/ 433 w 655"/>
                <a:gd name="T37" fmla="*/ 697 h 1036"/>
                <a:gd name="T38" fmla="*/ 457 w 655"/>
                <a:gd name="T39" fmla="*/ 654 h 1036"/>
                <a:gd name="T40" fmla="*/ 457 w 655"/>
                <a:gd name="T41" fmla="*/ 573 h 1036"/>
                <a:gd name="T42" fmla="*/ 488 w 655"/>
                <a:gd name="T43" fmla="*/ 564 h 1036"/>
                <a:gd name="T44" fmla="*/ 555 w 655"/>
                <a:gd name="T45" fmla="*/ 571 h 1036"/>
                <a:gd name="T46" fmla="*/ 607 w 655"/>
                <a:gd name="T47" fmla="*/ 567 h 1036"/>
                <a:gd name="T48" fmla="*/ 601 w 655"/>
                <a:gd name="T49" fmla="*/ 543 h 1036"/>
                <a:gd name="T50" fmla="*/ 592 w 655"/>
                <a:gd name="T51" fmla="*/ 493 h 1036"/>
                <a:gd name="T52" fmla="*/ 612 w 655"/>
                <a:gd name="T53" fmla="*/ 443 h 1036"/>
                <a:gd name="T54" fmla="*/ 655 w 655"/>
                <a:gd name="T55" fmla="*/ 399 h 1036"/>
                <a:gd name="T56" fmla="*/ 579 w 655"/>
                <a:gd name="T57" fmla="*/ 330 h 1036"/>
                <a:gd name="T58" fmla="*/ 453 w 655"/>
                <a:gd name="T59" fmla="*/ 308 h 1036"/>
                <a:gd name="T60" fmla="*/ 435 w 655"/>
                <a:gd name="T61" fmla="*/ 197 h 1036"/>
                <a:gd name="T62" fmla="*/ 501 w 655"/>
                <a:gd name="T63" fmla="*/ 126 h 1036"/>
                <a:gd name="T64" fmla="*/ 474 w 655"/>
                <a:gd name="T65" fmla="*/ 52 h 1036"/>
                <a:gd name="T66" fmla="*/ 413 w 655"/>
                <a:gd name="T67" fmla="*/ 19 h 1036"/>
                <a:gd name="T68" fmla="*/ 326 w 655"/>
                <a:gd name="T69" fmla="*/ 71 h 1036"/>
                <a:gd name="T70" fmla="*/ 269 w 655"/>
                <a:gd name="T71" fmla="*/ 152 h 1036"/>
                <a:gd name="T72" fmla="*/ 269 w 655"/>
                <a:gd name="T73" fmla="*/ 260 h 1036"/>
                <a:gd name="T74" fmla="*/ 243 w 655"/>
                <a:gd name="T75" fmla="*/ 345 h 1036"/>
                <a:gd name="T76" fmla="*/ 230 w 655"/>
                <a:gd name="T77" fmla="*/ 426 h 1036"/>
                <a:gd name="T78" fmla="*/ 121 w 655"/>
                <a:gd name="T79" fmla="*/ 430 h 1036"/>
                <a:gd name="T80" fmla="*/ 1 w 655"/>
                <a:gd name="T81" fmla="*/ 495 h 1036"/>
                <a:gd name="T82" fmla="*/ 7 w 655"/>
                <a:gd name="T83" fmla="*/ 521 h 1036"/>
                <a:gd name="T84" fmla="*/ 31 w 655"/>
                <a:gd name="T85" fmla="*/ 565 h 10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55" h="1036">
                  <a:moveTo>
                    <a:pt x="31" y="565"/>
                  </a:moveTo>
                  <a:cubicBezTo>
                    <a:pt x="62" y="577"/>
                    <a:pt x="64" y="582"/>
                    <a:pt x="68" y="595"/>
                  </a:cubicBezTo>
                  <a:cubicBezTo>
                    <a:pt x="73" y="608"/>
                    <a:pt x="118" y="599"/>
                    <a:pt x="125" y="636"/>
                  </a:cubicBezTo>
                  <a:cubicBezTo>
                    <a:pt x="132" y="673"/>
                    <a:pt x="134" y="704"/>
                    <a:pt x="156" y="734"/>
                  </a:cubicBezTo>
                  <a:cubicBezTo>
                    <a:pt x="177" y="764"/>
                    <a:pt x="206" y="786"/>
                    <a:pt x="190" y="832"/>
                  </a:cubicBezTo>
                  <a:cubicBezTo>
                    <a:pt x="175" y="879"/>
                    <a:pt x="147" y="877"/>
                    <a:pt x="180" y="901"/>
                  </a:cubicBezTo>
                  <a:cubicBezTo>
                    <a:pt x="212" y="925"/>
                    <a:pt x="210" y="934"/>
                    <a:pt x="234" y="934"/>
                  </a:cubicBezTo>
                  <a:cubicBezTo>
                    <a:pt x="258" y="934"/>
                    <a:pt x="280" y="929"/>
                    <a:pt x="287" y="960"/>
                  </a:cubicBezTo>
                  <a:cubicBezTo>
                    <a:pt x="293" y="992"/>
                    <a:pt x="295" y="1008"/>
                    <a:pt x="346" y="1003"/>
                  </a:cubicBezTo>
                  <a:cubicBezTo>
                    <a:pt x="365" y="1003"/>
                    <a:pt x="380" y="1010"/>
                    <a:pt x="387" y="1023"/>
                  </a:cubicBezTo>
                  <a:cubicBezTo>
                    <a:pt x="394" y="1036"/>
                    <a:pt x="402" y="1032"/>
                    <a:pt x="426" y="1018"/>
                  </a:cubicBezTo>
                  <a:cubicBezTo>
                    <a:pt x="450" y="1003"/>
                    <a:pt x="466" y="1003"/>
                    <a:pt x="444" y="990"/>
                  </a:cubicBezTo>
                  <a:cubicBezTo>
                    <a:pt x="422" y="977"/>
                    <a:pt x="444" y="968"/>
                    <a:pt x="446" y="958"/>
                  </a:cubicBezTo>
                  <a:cubicBezTo>
                    <a:pt x="448" y="949"/>
                    <a:pt x="420" y="908"/>
                    <a:pt x="453" y="921"/>
                  </a:cubicBezTo>
                  <a:cubicBezTo>
                    <a:pt x="485" y="934"/>
                    <a:pt x="518" y="949"/>
                    <a:pt x="531" y="919"/>
                  </a:cubicBezTo>
                  <a:cubicBezTo>
                    <a:pt x="544" y="890"/>
                    <a:pt x="533" y="873"/>
                    <a:pt x="540" y="855"/>
                  </a:cubicBezTo>
                  <a:cubicBezTo>
                    <a:pt x="546" y="836"/>
                    <a:pt x="536" y="817"/>
                    <a:pt x="503" y="806"/>
                  </a:cubicBezTo>
                  <a:cubicBezTo>
                    <a:pt x="470" y="795"/>
                    <a:pt x="426" y="816"/>
                    <a:pt x="429" y="769"/>
                  </a:cubicBezTo>
                  <a:cubicBezTo>
                    <a:pt x="431" y="723"/>
                    <a:pt x="415" y="710"/>
                    <a:pt x="433" y="697"/>
                  </a:cubicBezTo>
                  <a:cubicBezTo>
                    <a:pt x="450" y="684"/>
                    <a:pt x="461" y="684"/>
                    <a:pt x="457" y="654"/>
                  </a:cubicBezTo>
                  <a:cubicBezTo>
                    <a:pt x="453" y="625"/>
                    <a:pt x="446" y="588"/>
                    <a:pt x="457" y="573"/>
                  </a:cubicBezTo>
                  <a:cubicBezTo>
                    <a:pt x="468" y="558"/>
                    <a:pt x="474" y="549"/>
                    <a:pt x="488" y="564"/>
                  </a:cubicBezTo>
                  <a:cubicBezTo>
                    <a:pt x="501" y="578"/>
                    <a:pt x="507" y="571"/>
                    <a:pt x="555" y="571"/>
                  </a:cubicBezTo>
                  <a:cubicBezTo>
                    <a:pt x="573" y="571"/>
                    <a:pt x="592" y="569"/>
                    <a:pt x="607" y="567"/>
                  </a:cubicBezTo>
                  <a:cubicBezTo>
                    <a:pt x="609" y="560"/>
                    <a:pt x="608" y="553"/>
                    <a:pt x="601" y="543"/>
                  </a:cubicBezTo>
                  <a:cubicBezTo>
                    <a:pt x="584" y="521"/>
                    <a:pt x="584" y="515"/>
                    <a:pt x="592" y="493"/>
                  </a:cubicBezTo>
                  <a:cubicBezTo>
                    <a:pt x="601" y="471"/>
                    <a:pt x="588" y="460"/>
                    <a:pt x="612" y="443"/>
                  </a:cubicBezTo>
                  <a:cubicBezTo>
                    <a:pt x="630" y="430"/>
                    <a:pt x="642" y="417"/>
                    <a:pt x="655" y="399"/>
                  </a:cubicBezTo>
                  <a:cubicBezTo>
                    <a:pt x="639" y="390"/>
                    <a:pt x="645" y="350"/>
                    <a:pt x="579" y="330"/>
                  </a:cubicBezTo>
                  <a:cubicBezTo>
                    <a:pt x="505" y="308"/>
                    <a:pt x="492" y="334"/>
                    <a:pt x="453" y="308"/>
                  </a:cubicBezTo>
                  <a:cubicBezTo>
                    <a:pt x="413" y="282"/>
                    <a:pt x="409" y="223"/>
                    <a:pt x="435" y="197"/>
                  </a:cubicBezTo>
                  <a:cubicBezTo>
                    <a:pt x="461" y="171"/>
                    <a:pt x="488" y="156"/>
                    <a:pt x="501" y="126"/>
                  </a:cubicBezTo>
                  <a:cubicBezTo>
                    <a:pt x="514" y="97"/>
                    <a:pt x="492" y="67"/>
                    <a:pt x="474" y="52"/>
                  </a:cubicBezTo>
                  <a:cubicBezTo>
                    <a:pt x="457" y="37"/>
                    <a:pt x="439" y="0"/>
                    <a:pt x="413" y="19"/>
                  </a:cubicBezTo>
                  <a:cubicBezTo>
                    <a:pt x="387" y="37"/>
                    <a:pt x="352" y="34"/>
                    <a:pt x="326" y="71"/>
                  </a:cubicBezTo>
                  <a:cubicBezTo>
                    <a:pt x="300" y="108"/>
                    <a:pt x="265" y="119"/>
                    <a:pt x="269" y="152"/>
                  </a:cubicBezTo>
                  <a:cubicBezTo>
                    <a:pt x="273" y="185"/>
                    <a:pt x="295" y="234"/>
                    <a:pt x="269" y="260"/>
                  </a:cubicBezTo>
                  <a:cubicBezTo>
                    <a:pt x="243" y="286"/>
                    <a:pt x="221" y="334"/>
                    <a:pt x="243" y="345"/>
                  </a:cubicBezTo>
                  <a:cubicBezTo>
                    <a:pt x="265" y="356"/>
                    <a:pt x="282" y="423"/>
                    <a:pt x="230" y="426"/>
                  </a:cubicBezTo>
                  <a:cubicBezTo>
                    <a:pt x="177" y="430"/>
                    <a:pt x="138" y="397"/>
                    <a:pt x="121" y="430"/>
                  </a:cubicBezTo>
                  <a:cubicBezTo>
                    <a:pt x="104" y="462"/>
                    <a:pt x="51" y="504"/>
                    <a:pt x="1" y="495"/>
                  </a:cubicBezTo>
                  <a:cubicBezTo>
                    <a:pt x="4" y="503"/>
                    <a:pt x="6" y="512"/>
                    <a:pt x="7" y="521"/>
                  </a:cubicBezTo>
                  <a:cubicBezTo>
                    <a:pt x="9" y="552"/>
                    <a:pt x="0" y="554"/>
                    <a:pt x="31" y="565"/>
                  </a:cubicBezTo>
                  <a:close/>
                </a:path>
              </a:pathLst>
            </a:custGeom>
            <a:grpFill/>
            <a:ln w="0" cap="rnd">
              <a:solidFill>
                <a:sysClr val="window" lastClr="FFFFFF"/>
              </a:solidFill>
              <a:prstDash val="solid"/>
              <a:round/>
            </a:ln>
          </p:spPr>
          <p:txBody>
            <a:bodyPr lIns="101600" tIns="50800" rIns="101600" bIns="5080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楷体_GB2312" panose="02010609030101010101" pitchFamily="49" charset="-122"/>
                <a:ea typeface="楷体_GB2312" panose="02010609030101010101" pitchFamily="49" charset="-122"/>
              </a:endParaRPr>
            </a:p>
          </p:txBody>
        </p:sp>
        <p:sp>
          <p:nvSpPr>
            <p:cNvPr id="26" name="Freeform 22">
              <a:extLst>
                <a:ext uri="{FF2B5EF4-FFF2-40B4-BE49-F238E27FC236}">
                  <a16:creationId xmlns:a16="http://schemas.microsoft.com/office/drawing/2014/main" id="{74BF8E2A-66B2-40E7-8E8D-767B7ABC9F64}"/>
                </a:ext>
              </a:extLst>
            </p:cNvPr>
            <p:cNvSpPr/>
            <p:nvPr/>
          </p:nvSpPr>
          <p:spPr bwMode="auto">
            <a:xfrm>
              <a:off x="4177" y="2831"/>
              <a:ext cx="568" cy="690"/>
            </a:xfrm>
            <a:custGeom>
              <a:avLst/>
              <a:gdLst>
                <a:gd name="T0" fmla="*/ 1135 w 1227"/>
                <a:gd name="T1" fmla="*/ 248 h 1490"/>
                <a:gd name="T2" fmla="*/ 1085 w 1227"/>
                <a:gd name="T3" fmla="*/ 118 h 1490"/>
                <a:gd name="T4" fmla="*/ 919 w 1227"/>
                <a:gd name="T5" fmla="*/ 94 h 1490"/>
                <a:gd name="T6" fmla="*/ 784 w 1227"/>
                <a:gd name="T7" fmla="*/ 102 h 1490"/>
                <a:gd name="T8" fmla="*/ 723 w 1227"/>
                <a:gd name="T9" fmla="*/ 89 h 1490"/>
                <a:gd name="T10" fmla="*/ 696 w 1227"/>
                <a:gd name="T11" fmla="*/ 17 h 1490"/>
                <a:gd name="T12" fmla="*/ 578 w 1227"/>
                <a:gd name="T13" fmla="*/ 92 h 1490"/>
                <a:gd name="T14" fmla="*/ 504 w 1227"/>
                <a:gd name="T15" fmla="*/ 120 h 1490"/>
                <a:gd name="T16" fmla="*/ 408 w 1227"/>
                <a:gd name="T17" fmla="*/ 126 h 1490"/>
                <a:gd name="T18" fmla="*/ 319 w 1227"/>
                <a:gd name="T19" fmla="*/ 181 h 1490"/>
                <a:gd name="T20" fmla="*/ 161 w 1227"/>
                <a:gd name="T21" fmla="*/ 257 h 1490"/>
                <a:gd name="T22" fmla="*/ 87 w 1227"/>
                <a:gd name="T23" fmla="*/ 307 h 1490"/>
                <a:gd name="T24" fmla="*/ 83 w 1227"/>
                <a:gd name="T25" fmla="*/ 363 h 1490"/>
                <a:gd name="T26" fmla="*/ 144 w 1227"/>
                <a:gd name="T27" fmla="*/ 537 h 1490"/>
                <a:gd name="T28" fmla="*/ 48 w 1227"/>
                <a:gd name="T29" fmla="*/ 771 h 1490"/>
                <a:gd name="T30" fmla="*/ 109 w 1227"/>
                <a:gd name="T31" fmla="*/ 912 h 1490"/>
                <a:gd name="T32" fmla="*/ 218 w 1227"/>
                <a:gd name="T33" fmla="*/ 1041 h 1490"/>
                <a:gd name="T34" fmla="*/ 170 w 1227"/>
                <a:gd name="T35" fmla="*/ 1186 h 1490"/>
                <a:gd name="T36" fmla="*/ 305 w 1227"/>
                <a:gd name="T37" fmla="*/ 1267 h 1490"/>
                <a:gd name="T38" fmla="*/ 388 w 1227"/>
                <a:gd name="T39" fmla="*/ 1304 h 1490"/>
                <a:gd name="T40" fmla="*/ 305 w 1227"/>
                <a:gd name="T41" fmla="*/ 1460 h 1490"/>
                <a:gd name="T42" fmla="*/ 563 w 1227"/>
                <a:gd name="T43" fmla="*/ 1379 h 1490"/>
                <a:gd name="T44" fmla="*/ 685 w 1227"/>
                <a:gd name="T45" fmla="*/ 1327 h 1490"/>
                <a:gd name="T46" fmla="*/ 681 w 1227"/>
                <a:gd name="T47" fmla="*/ 1269 h 1490"/>
                <a:gd name="T48" fmla="*/ 716 w 1227"/>
                <a:gd name="T49" fmla="*/ 1130 h 1490"/>
                <a:gd name="T50" fmla="*/ 779 w 1227"/>
                <a:gd name="T51" fmla="*/ 1045 h 1490"/>
                <a:gd name="T52" fmla="*/ 782 w 1227"/>
                <a:gd name="T53" fmla="*/ 951 h 1490"/>
                <a:gd name="T54" fmla="*/ 793 w 1227"/>
                <a:gd name="T55" fmla="*/ 795 h 1490"/>
                <a:gd name="T56" fmla="*/ 910 w 1227"/>
                <a:gd name="T57" fmla="*/ 635 h 1490"/>
                <a:gd name="T58" fmla="*/ 978 w 1227"/>
                <a:gd name="T59" fmla="*/ 528 h 1490"/>
                <a:gd name="T60" fmla="*/ 1072 w 1227"/>
                <a:gd name="T61" fmla="*/ 504 h 1490"/>
                <a:gd name="T62" fmla="*/ 1177 w 1227"/>
                <a:gd name="T63" fmla="*/ 448 h 1490"/>
                <a:gd name="T64" fmla="*/ 1201 w 1227"/>
                <a:gd name="T65" fmla="*/ 346 h 14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27" h="1490">
                  <a:moveTo>
                    <a:pt x="1201" y="346"/>
                  </a:moveTo>
                  <a:cubicBezTo>
                    <a:pt x="1175" y="313"/>
                    <a:pt x="1183" y="270"/>
                    <a:pt x="1135" y="248"/>
                  </a:cubicBezTo>
                  <a:cubicBezTo>
                    <a:pt x="1087" y="226"/>
                    <a:pt x="1044" y="217"/>
                    <a:pt x="1050" y="193"/>
                  </a:cubicBezTo>
                  <a:cubicBezTo>
                    <a:pt x="1057" y="168"/>
                    <a:pt x="1116" y="135"/>
                    <a:pt x="1085" y="118"/>
                  </a:cubicBezTo>
                  <a:cubicBezTo>
                    <a:pt x="1055" y="102"/>
                    <a:pt x="1059" y="85"/>
                    <a:pt x="1028" y="92"/>
                  </a:cubicBezTo>
                  <a:cubicBezTo>
                    <a:pt x="998" y="100"/>
                    <a:pt x="950" y="113"/>
                    <a:pt x="919" y="94"/>
                  </a:cubicBezTo>
                  <a:cubicBezTo>
                    <a:pt x="889" y="76"/>
                    <a:pt x="878" y="20"/>
                    <a:pt x="838" y="48"/>
                  </a:cubicBezTo>
                  <a:cubicBezTo>
                    <a:pt x="799" y="76"/>
                    <a:pt x="806" y="80"/>
                    <a:pt x="784" y="102"/>
                  </a:cubicBezTo>
                  <a:cubicBezTo>
                    <a:pt x="762" y="124"/>
                    <a:pt x="744" y="154"/>
                    <a:pt x="718" y="130"/>
                  </a:cubicBezTo>
                  <a:cubicBezTo>
                    <a:pt x="692" y="105"/>
                    <a:pt x="707" y="100"/>
                    <a:pt x="723" y="89"/>
                  </a:cubicBezTo>
                  <a:cubicBezTo>
                    <a:pt x="738" y="78"/>
                    <a:pt x="758" y="63"/>
                    <a:pt x="747" y="44"/>
                  </a:cubicBezTo>
                  <a:cubicBezTo>
                    <a:pt x="736" y="26"/>
                    <a:pt x="714" y="0"/>
                    <a:pt x="696" y="17"/>
                  </a:cubicBezTo>
                  <a:cubicBezTo>
                    <a:pt x="679" y="33"/>
                    <a:pt x="668" y="61"/>
                    <a:pt x="644" y="72"/>
                  </a:cubicBezTo>
                  <a:cubicBezTo>
                    <a:pt x="621" y="83"/>
                    <a:pt x="597" y="108"/>
                    <a:pt x="578" y="92"/>
                  </a:cubicBezTo>
                  <a:cubicBezTo>
                    <a:pt x="571" y="100"/>
                    <a:pt x="563" y="106"/>
                    <a:pt x="554" y="113"/>
                  </a:cubicBezTo>
                  <a:cubicBezTo>
                    <a:pt x="537" y="128"/>
                    <a:pt x="515" y="135"/>
                    <a:pt x="504" y="120"/>
                  </a:cubicBezTo>
                  <a:cubicBezTo>
                    <a:pt x="493" y="105"/>
                    <a:pt x="482" y="102"/>
                    <a:pt x="447" y="102"/>
                  </a:cubicBezTo>
                  <a:cubicBezTo>
                    <a:pt x="412" y="102"/>
                    <a:pt x="410" y="105"/>
                    <a:pt x="408" y="126"/>
                  </a:cubicBezTo>
                  <a:cubicBezTo>
                    <a:pt x="406" y="146"/>
                    <a:pt x="393" y="157"/>
                    <a:pt x="354" y="157"/>
                  </a:cubicBezTo>
                  <a:cubicBezTo>
                    <a:pt x="314" y="157"/>
                    <a:pt x="332" y="165"/>
                    <a:pt x="319" y="181"/>
                  </a:cubicBezTo>
                  <a:cubicBezTo>
                    <a:pt x="305" y="198"/>
                    <a:pt x="286" y="219"/>
                    <a:pt x="244" y="241"/>
                  </a:cubicBezTo>
                  <a:cubicBezTo>
                    <a:pt x="203" y="263"/>
                    <a:pt x="190" y="259"/>
                    <a:pt x="161" y="257"/>
                  </a:cubicBezTo>
                  <a:cubicBezTo>
                    <a:pt x="133" y="256"/>
                    <a:pt x="135" y="269"/>
                    <a:pt x="131" y="280"/>
                  </a:cubicBezTo>
                  <a:cubicBezTo>
                    <a:pt x="126" y="291"/>
                    <a:pt x="122" y="300"/>
                    <a:pt x="87" y="307"/>
                  </a:cubicBezTo>
                  <a:cubicBezTo>
                    <a:pt x="67" y="312"/>
                    <a:pt x="54" y="333"/>
                    <a:pt x="46" y="350"/>
                  </a:cubicBezTo>
                  <a:cubicBezTo>
                    <a:pt x="60" y="353"/>
                    <a:pt x="74" y="356"/>
                    <a:pt x="83" y="363"/>
                  </a:cubicBezTo>
                  <a:cubicBezTo>
                    <a:pt x="109" y="385"/>
                    <a:pt x="122" y="415"/>
                    <a:pt x="113" y="433"/>
                  </a:cubicBezTo>
                  <a:cubicBezTo>
                    <a:pt x="105" y="452"/>
                    <a:pt x="148" y="489"/>
                    <a:pt x="144" y="537"/>
                  </a:cubicBezTo>
                  <a:cubicBezTo>
                    <a:pt x="139" y="585"/>
                    <a:pt x="87" y="611"/>
                    <a:pt x="43" y="648"/>
                  </a:cubicBezTo>
                  <a:cubicBezTo>
                    <a:pt x="0" y="686"/>
                    <a:pt x="17" y="730"/>
                    <a:pt x="48" y="771"/>
                  </a:cubicBezTo>
                  <a:cubicBezTo>
                    <a:pt x="78" y="812"/>
                    <a:pt x="96" y="800"/>
                    <a:pt x="96" y="834"/>
                  </a:cubicBezTo>
                  <a:cubicBezTo>
                    <a:pt x="96" y="867"/>
                    <a:pt x="109" y="875"/>
                    <a:pt x="109" y="912"/>
                  </a:cubicBezTo>
                  <a:cubicBezTo>
                    <a:pt x="109" y="949"/>
                    <a:pt x="153" y="952"/>
                    <a:pt x="174" y="975"/>
                  </a:cubicBezTo>
                  <a:cubicBezTo>
                    <a:pt x="196" y="997"/>
                    <a:pt x="192" y="1019"/>
                    <a:pt x="218" y="1041"/>
                  </a:cubicBezTo>
                  <a:cubicBezTo>
                    <a:pt x="244" y="1064"/>
                    <a:pt x="240" y="1060"/>
                    <a:pt x="192" y="1093"/>
                  </a:cubicBezTo>
                  <a:cubicBezTo>
                    <a:pt x="144" y="1127"/>
                    <a:pt x="174" y="1145"/>
                    <a:pt x="170" y="1186"/>
                  </a:cubicBezTo>
                  <a:cubicBezTo>
                    <a:pt x="166" y="1227"/>
                    <a:pt x="196" y="1253"/>
                    <a:pt x="209" y="1275"/>
                  </a:cubicBezTo>
                  <a:cubicBezTo>
                    <a:pt x="222" y="1297"/>
                    <a:pt x="266" y="1290"/>
                    <a:pt x="305" y="1267"/>
                  </a:cubicBezTo>
                  <a:cubicBezTo>
                    <a:pt x="345" y="1245"/>
                    <a:pt x="349" y="1245"/>
                    <a:pt x="367" y="1256"/>
                  </a:cubicBezTo>
                  <a:cubicBezTo>
                    <a:pt x="384" y="1267"/>
                    <a:pt x="393" y="1282"/>
                    <a:pt x="388" y="1304"/>
                  </a:cubicBezTo>
                  <a:cubicBezTo>
                    <a:pt x="384" y="1327"/>
                    <a:pt x="358" y="1345"/>
                    <a:pt x="310" y="1371"/>
                  </a:cubicBezTo>
                  <a:cubicBezTo>
                    <a:pt x="262" y="1397"/>
                    <a:pt x="271" y="1431"/>
                    <a:pt x="305" y="1460"/>
                  </a:cubicBezTo>
                  <a:cubicBezTo>
                    <a:pt x="340" y="1490"/>
                    <a:pt x="388" y="1464"/>
                    <a:pt x="432" y="1431"/>
                  </a:cubicBezTo>
                  <a:cubicBezTo>
                    <a:pt x="476" y="1397"/>
                    <a:pt x="528" y="1408"/>
                    <a:pt x="563" y="1379"/>
                  </a:cubicBezTo>
                  <a:cubicBezTo>
                    <a:pt x="598" y="1349"/>
                    <a:pt x="629" y="1405"/>
                    <a:pt x="664" y="1419"/>
                  </a:cubicBezTo>
                  <a:cubicBezTo>
                    <a:pt x="699" y="1434"/>
                    <a:pt x="672" y="1356"/>
                    <a:pt x="685" y="1327"/>
                  </a:cubicBezTo>
                  <a:cubicBezTo>
                    <a:pt x="688" y="1322"/>
                    <a:pt x="692" y="1319"/>
                    <a:pt x="697" y="1317"/>
                  </a:cubicBezTo>
                  <a:cubicBezTo>
                    <a:pt x="687" y="1301"/>
                    <a:pt x="676" y="1281"/>
                    <a:pt x="681" y="1269"/>
                  </a:cubicBezTo>
                  <a:cubicBezTo>
                    <a:pt x="690" y="1249"/>
                    <a:pt x="703" y="1236"/>
                    <a:pt x="705" y="1212"/>
                  </a:cubicBezTo>
                  <a:cubicBezTo>
                    <a:pt x="707" y="1188"/>
                    <a:pt x="699" y="1151"/>
                    <a:pt x="716" y="1130"/>
                  </a:cubicBezTo>
                  <a:cubicBezTo>
                    <a:pt x="734" y="1110"/>
                    <a:pt x="734" y="1097"/>
                    <a:pt x="742" y="1082"/>
                  </a:cubicBezTo>
                  <a:cubicBezTo>
                    <a:pt x="751" y="1067"/>
                    <a:pt x="764" y="1062"/>
                    <a:pt x="779" y="1045"/>
                  </a:cubicBezTo>
                  <a:cubicBezTo>
                    <a:pt x="795" y="1028"/>
                    <a:pt x="793" y="1030"/>
                    <a:pt x="786" y="1006"/>
                  </a:cubicBezTo>
                  <a:cubicBezTo>
                    <a:pt x="779" y="982"/>
                    <a:pt x="760" y="967"/>
                    <a:pt x="782" y="951"/>
                  </a:cubicBezTo>
                  <a:cubicBezTo>
                    <a:pt x="803" y="934"/>
                    <a:pt x="834" y="921"/>
                    <a:pt x="801" y="891"/>
                  </a:cubicBezTo>
                  <a:cubicBezTo>
                    <a:pt x="768" y="862"/>
                    <a:pt x="768" y="808"/>
                    <a:pt x="793" y="795"/>
                  </a:cubicBezTo>
                  <a:cubicBezTo>
                    <a:pt x="817" y="782"/>
                    <a:pt x="871" y="789"/>
                    <a:pt x="893" y="743"/>
                  </a:cubicBezTo>
                  <a:cubicBezTo>
                    <a:pt x="915" y="697"/>
                    <a:pt x="921" y="678"/>
                    <a:pt x="910" y="635"/>
                  </a:cubicBezTo>
                  <a:cubicBezTo>
                    <a:pt x="900" y="593"/>
                    <a:pt x="891" y="569"/>
                    <a:pt x="913" y="548"/>
                  </a:cubicBezTo>
                  <a:cubicBezTo>
                    <a:pt x="934" y="528"/>
                    <a:pt x="928" y="524"/>
                    <a:pt x="978" y="528"/>
                  </a:cubicBezTo>
                  <a:cubicBezTo>
                    <a:pt x="1028" y="532"/>
                    <a:pt x="996" y="537"/>
                    <a:pt x="1028" y="532"/>
                  </a:cubicBezTo>
                  <a:cubicBezTo>
                    <a:pt x="1061" y="526"/>
                    <a:pt x="1068" y="522"/>
                    <a:pt x="1072" y="504"/>
                  </a:cubicBezTo>
                  <a:cubicBezTo>
                    <a:pt x="1076" y="485"/>
                    <a:pt x="1072" y="484"/>
                    <a:pt x="1100" y="482"/>
                  </a:cubicBezTo>
                  <a:cubicBezTo>
                    <a:pt x="1129" y="480"/>
                    <a:pt x="1164" y="465"/>
                    <a:pt x="1177" y="448"/>
                  </a:cubicBezTo>
                  <a:cubicBezTo>
                    <a:pt x="1190" y="432"/>
                    <a:pt x="1192" y="421"/>
                    <a:pt x="1194" y="404"/>
                  </a:cubicBezTo>
                  <a:cubicBezTo>
                    <a:pt x="1197" y="387"/>
                    <a:pt x="1227" y="380"/>
                    <a:pt x="1201" y="346"/>
                  </a:cubicBezTo>
                  <a:close/>
                </a:path>
              </a:pathLst>
            </a:custGeom>
            <a:grpFill/>
            <a:ln w="0" cap="rnd">
              <a:solidFill>
                <a:sysClr val="window" lastClr="FFFFFF"/>
              </a:solidFill>
              <a:prstDash val="solid"/>
              <a:round/>
            </a:ln>
          </p:spPr>
          <p:txBody>
            <a:bodyPr lIns="101600" tIns="50800" rIns="101600" bIns="5080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楷体_GB2312" panose="02010609030101010101" pitchFamily="49" charset="-122"/>
                <a:ea typeface="楷体_GB2312" panose="02010609030101010101" pitchFamily="49" charset="-122"/>
              </a:endParaRPr>
            </a:p>
          </p:txBody>
        </p:sp>
        <p:sp>
          <p:nvSpPr>
            <p:cNvPr id="27" name="Freeform 23">
              <a:extLst>
                <a:ext uri="{FF2B5EF4-FFF2-40B4-BE49-F238E27FC236}">
                  <a16:creationId xmlns:a16="http://schemas.microsoft.com/office/drawing/2014/main" id="{46222344-D6BB-4562-B8DC-B0C1AEE8DB77}"/>
                </a:ext>
              </a:extLst>
            </p:cNvPr>
            <p:cNvSpPr/>
            <p:nvPr/>
          </p:nvSpPr>
          <p:spPr bwMode="auto">
            <a:xfrm>
              <a:off x="3549" y="2533"/>
              <a:ext cx="896" cy="494"/>
            </a:xfrm>
            <a:custGeom>
              <a:avLst/>
              <a:gdLst>
                <a:gd name="T0" fmla="*/ 1488 w 1935"/>
                <a:gd name="T1" fmla="*/ 922 h 1066"/>
                <a:gd name="T2" fmla="*/ 1601 w 1935"/>
                <a:gd name="T3" fmla="*/ 883 h 1066"/>
                <a:gd name="T4" fmla="*/ 1711 w 1935"/>
                <a:gd name="T5" fmla="*/ 799 h 1066"/>
                <a:gd name="T6" fmla="*/ 1804 w 1935"/>
                <a:gd name="T7" fmla="*/ 744 h 1066"/>
                <a:gd name="T8" fmla="*/ 1911 w 1935"/>
                <a:gd name="T9" fmla="*/ 755 h 1066"/>
                <a:gd name="T10" fmla="*/ 1931 w 1935"/>
                <a:gd name="T11" fmla="*/ 731 h 1066"/>
                <a:gd name="T12" fmla="*/ 1846 w 1935"/>
                <a:gd name="T13" fmla="*/ 575 h 1066"/>
                <a:gd name="T14" fmla="*/ 1835 w 1935"/>
                <a:gd name="T15" fmla="*/ 431 h 1066"/>
                <a:gd name="T16" fmla="*/ 1753 w 1935"/>
                <a:gd name="T17" fmla="*/ 402 h 1066"/>
                <a:gd name="T18" fmla="*/ 1671 w 1935"/>
                <a:gd name="T19" fmla="*/ 360 h 1066"/>
                <a:gd name="T20" fmla="*/ 1609 w 1935"/>
                <a:gd name="T21" fmla="*/ 338 h 1066"/>
                <a:gd name="T22" fmla="*/ 1498 w 1935"/>
                <a:gd name="T23" fmla="*/ 345 h 1066"/>
                <a:gd name="T24" fmla="*/ 1374 w 1935"/>
                <a:gd name="T25" fmla="*/ 296 h 1066"/>
                <a:gd name="T26" fmla="*/ 1276 w 1935"/>
                <a:gd name="T27" fmla="*/ 242 h 1066"/>
                <a:gd name="T28" fmla="*/ 1244 w 1935"/>
                <a:gd name="T29" fmla="*/ 156 h 1066"/>
                <a:gd name="T30" fmla="*/ 1151 w 1935"/>
                <a:gd name="T31" fmla="*/ 181 h 1066"/>
                <a:gd name="T32" fmla="*/ 1041 w 1935"/>
                <a:gd name="T33" fmla="*/ 192 h 1066"/>
                <a:gd name="T34" fmla="*/ 843 w 1935"/>
                <a:gd name="T35" fmla="*/ 187 h 1066"/>
                <a:gd name="T36" fmla="*/ 675 w 1935"/>
                <a:gd name="T37" fmla="*/ 103 h 1066"/>
                <a:gd name="T38" fmla="*/ 562 w 1935"/>
                <a:gd name="T39" fmla="*/ 19 h 1066"/>
                <a:gd name="T40" fmla="*/ 422 w 1935"/>
                <a:gd name="T41" fmla="*/ 47 h 1066"/>
                <a:gd name="T42" fmla="*/ 295 w 1935"/>
                <a:gd name="T43" fmla="*/ 27 h 1066"/>
                <a:gd name="T44" fmla="*/ 282 w 1935"/>
                <a:gd name="T45" fmla="*/ 71 h 1066"/>
                <a:gd name="T46" fmla="*/ 374 w 1935"/>
                <a:gd name="T47" fmla="*/ 121 h 1066"/>
                <a:gd name="T48" fmla="*/ 308 w 1935"/>
                <a:gd name="T49" fmla="*/ 197 h 1066"/>
                <a:gd name="T50" fmla="*/ 258 w 1935"/>
                <a:gd name="T51" fmla="*/ 286 h 1066"/>
                <a:gd name="T52" fmla="*/ 293 w 1935"/>
                <a:gd name="T53" fmla="*/ 379 h 1066"/>
                <a:gd name="T54" fmla="*/ 380 w 1935"/>
                <a:gd name="T55" fmla="*/ 433 h 1066"/>
                <a:gd name="T56" fmla="*/ 443 w 1935"/>
                <a:gd name="T57" fmla="*/ 592 h 1066"/>
                <a:gd name="T58" fmla="*/ 315 w 1935"/>
                <a:gd name="T59" fmla="*/ 670 h 1066"/>
                <a:gd name="T60" fmla="*/ 138 w 1935"/>
                <a:gd name="T61" fmla="*/ 711 h 1066"/>
                <a:gd name="T62" fmla="*/ 36 w 1935"/>
                <a:gd name="T63" fmla="*/ 747 h 1066"/>
                <a:gd name="T64" fmla="*/ 66 w 1935"/>
                <a:gd name="T65" fmla="*/ 831 h 1066"/>
                <a:gd name="T66" fmla="*/ 135 w 1935"/>
                <a:gd name="T67" fmla="*/ 942 h 1066"/>
                <a:gd name="T68" fmla="*/ 207 w 1935"/>
                <a:gd name="T69" fmla="*/ 1034 h 1066"/>
                <a:gd name="T70" fmla="*/ 291 w 1935"/>
                <a:gd name="T71" fmla="*/ 972 h 1066"/>
                <a:gd name="T72" fmla="*/ 479 w 1935"/>
                <a:gd name="T73" fmla="*/ 924 h 1066"/>
                <a:gd name="T74" fmla="*/ 544 w 1935"/>
                <a:gd name="T75" fmla="*/ 838 h 1066"/>
                <a:gd name="T76" fmla="*/ 741 w 1935"/>
                <a:gd name="T77" fmla="*/ 820 h 1066"/>
                <a:gd name="T78" fmla="*/ 955 w 1935"/>
                <a:gd name="T79" fmla="*/ 879 h 1066"/>
                <a:gd name="T80" fmla="*/ 1134 w 1935"/>
                <a:gd name="T81" fmla="*/ 823 h 1066"/>
                <a:gd name="T82" fmla="*/ 1195 w 1935"/>
                <a:gd name="T83" fmla="*/ 909 h 1066"/>
                <a:gd name="T84" fmla="*/ 1330 w 1935"/>
                <a:gd name="T85" fmla="*/ 842 h 1066"/>
                <a:gd name="T86" fmla="*/ 1403 w 1935"/>
                <a:gd name="T87" fmla="*/ 992 h 10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935" h="1066">
                  <a:moveTo>
                    <a:pt x="1444" y="949"/>
                  </a:moveTo>
                  <a:cubicBezTo>
                    <a:pt x="1479" y="942"/>
                    <a:pt x="1483" y="933"/>
                    <a:pt x="1488" y="922"/>
                  </a:cubicBezTo>
                  <a:cubicBezTo>
                    <a:pt x="1492" y="911"/>
                    <a:pt x="1490" y="898"/>
                    <a:pt x="1518" y="899"/>
                  </a:cubicBezTo>
                  <a:cubicBezTo>
                    <a:pt x="1547" y="901"/>
                    <a:pt x="1560" y="905"/>
                    <a:pt x="1601" y="883"/>
                  </a:cubicBezTo>
                  <a:cubicBezTo>
                    <a:pt x="1643" y="861"/>
                    <a:pt x="1662" y="840"/>
                    <a:pt x="1676" y="823"/>
                  </a:cubicBezTo>
                  <a:cubicBezTo>
                    <a:pt x="1689" y="807"/>
                    <a:pt x="1671" y="799"/>
                    <a:pt x="1711" y="799"/>
                  </a:cubicBezTo>
                  <a:cubicBezTo>
                    <a:pt x="1750" y="799"/>
                    <a:pt x="1763" y="788"/>
                    <a:pt x="1765" y="768"/>
                  </a:cubicBezTo>
                  <a:cubicBezTo>
                    <a:pt x="1767" y="747"/>
                    <a:pt x="1769" y="744"/>
                    <a:pt x="1804" y="744"/>
                  </a:cubicBezTo>
                  <a:cubicBezTo>
                    <a:pt x="1839" y="744"/>
                    <a:pt x="1850" y="747"/>
                    <a:pt x="1861" y="762"/>
                  </a:cubicBezTo>
                  <a:cubicBezTo>
                    <a:pt x="1872" y="777"/>
                    <a:pt x="1894" y="770"/>
                    <a:pt x="1911" y="755"/>
                  </a:cubicBezTo>
                  <a:cubicBezTo>
                    <a:pt x="1920" y="748"/>
                    <a:pt x="1928" y="742"/>
                    <a:pt x="1935" y="734"/>
                  </a:cubicBezTo>
                  <a:cubicBezTo>
                    <a:pt x="1934" y="733"/>
                    <a:pt x="1932" y="732"/>
                    <a:pt x="1931" y="731"/>
                  </a:cubicBezTo>
                  <a:cubicBezTo>
                    <a:pt x="1911" y="709"/>
                    <a:pt x="1918" y="690"/>
                    <a:pt x="1896" y="660"/>
                  </a:cubicBezTo>
                  <a:cubicBezTo>
                    <a:pt x="1874" y="631"/>
                    <a:pt x="1842" y="620"/>
                    <a:pt x="1846" y="575"/>
                  </a:cubicBezTo>
                  <a:cubicBezTo>
                    <a:pt x="1850" y="531"/>
                    <a:pt x="1804" y="512"/>
                    <a:pt x="1828" y="490"/>
                  </a:cubicBezTo>
                  <a:cubicBezTo>
                    <a:pt x="1852" y="468"/>
                    <a:pt x="1870" y="453"/>
                    <a:pt x="1835" y="431"/>
                  </a:cubicBezTo>
                  <a:cubicBezTo>
                    <a:pt x="1800" y="408"/>
                    <a:pt x="1813" y="420"/>
                    <a:pt x="1787" y="408"/>
                  </a:cubicBezTo>
                  <a:cubicBezTo>
                    <a:pt x="1761" y="396"/>
                    <a:pt x="1769" y="395"/>
                    <a:pt x="1753" y="402"/>
                  </a:cubicBezTo>
                  <a:cubicBezTo>
                    <a:pt x="1737" y="408"/>
                    <a:pt x="1729" y="415"/>
                    <a:pt x="1714" y="398"/>
                  </a:cubicBezTo>
                  <a:cubicBezTo>
                    <a:pt x="1698" y="381"/>
                    <a:pt x="1685" y="358"/>
                    <a:pt x="1671" y="360"/>
                  </a:cubicBezTo>
                  <a:cubicBezTo>
                    <a:pt x="1657" y="362"/>
                    <a:pt x="1650" y="354"/>
                    <a:pt x="1644" y="345"/>
                  </a:cubicBezTo>
                  <a:cubicBezTo>
                    <a:pt x="1637" y="337"/>
                    <a:pt x="1626" y="316"/>
                    <a:pt x="1609" y="338"/>
                  </a:cubicBezTo>
                  <a:cubicBezTo>
                    <a:pt x="1591" y="360"/>
                    <a:pt x="1579" y="359"/>
                    <a:pt x="1562" y="361"/>
                  </a:cubicBezTo>
                  <a:cubicBezTo>
                    <a:pt x="1545" y="363"/>
                    <a:pt x="1512" y="358"/>
                    <a:pt x="1498" y="345"/>
                  </a:cubicBezTo>
                  <a:cubicBezTo>
                    <a:pt x="1483" y="332"/>
                    <a:pt x="1447" y="281"/>
                    <a:pt x="1421" y="277"/>
                  </a:cubicBezTo>
                  <a:cubicBezTo>
                    <a:pt x="1395" y="272"/>
                    <a:pt x="1398" y="285"/>
                    <a:pt x="1374" y="296"/>
                  </a:cubicBezTo>
                  <a:cubicBezTo>
                    <a:pt x="1350" y="307"/>
                    <a:pt x="1336" y="308"/>
                    <a:pt x="1318" y="293"/>
                  </a:cubicBezTo>
                  <a:cubicBezTo>
                    <a:pt x="1301" y="279"/>
                    <a:pt x="1273" y="263"/>
                    <a:pt x="1276" y="242"/>
                  </a:cubicBezTo>
                  <a:cubicBezTo>
                    <a:pt x="1279" y="220"/>
                    <a:pt x="1285" y="212"/>
                    <a:pt x="1280" y="195"/>
                  </a:cubicBezTo>
                  <a:cubicBezTo>
                    <a:pt x="1276" y="179"/>
                    <a:pt x="1264" y="146"/>
                    <a:pt x="1244" y="156"/>
                  </a:cubicBezTo>
                  <a:cubicBezTo>
                    <a:pt x="1225" y="166"/>
                    <a:pt x="1228" y="197"/>
                    <a:pt x="1196" y="204"/>
                  </a:cubicBezTo>
                  <a:cubicBezTo>
                    <a:pt x="1164" y="210"/>
                    <a:pt x="1164" y="190"/>
                    <a:pt x="1151" y="181"/>
                  </a:cubicBezTo>
                  <a:cubicBezTo>
                    <a:pt x="1138" y="173"/>
                    <a:pt x="1126" y="169"/>
                    <a:pt x="1101" y="172"/>
                  </a:cubicBezTo>
                  <a:cubicBezTo>
                    <a:pt x="1076" y="175"/>
                    <a:pt x="1065" y="182"/>
                    <a:pt x="1041" y="192"/>
                  </a:cubicBezTo>
                  <a:cubicBezTo>
                    <a:pt x="1017" y="203"/>
                    <a:pt x="970" y="210"/>
                    <a:pt x="933" y="205"/>
                  </a:cubicBezTo>
                  <a:cubicBezTo>
                    <a:pt x="896" y="201"/>
                    <a:pt x="893" y="203"/>
                    <a:pt x="843" y="187"/>
                  </a:cubicBezTo>
                  <a:cubicBezTo>
                    <a:pt x="794" y="171"/>
                    <a:pt x="791" y="159"/>
                    <a:pt x="768" y="157"/>
                  </a:cubicBezTo>
                  <a:cubicBezTo>
                    <a:pt x="745" y="155"/>
                    <a:pt x="693" y="127"/>
                    <a:pt x="675" y="103"/>
                  </a:cubicBezTo>
                  <a:cubicBezTo>
                    <a:pt x="660" y="84"/>
                    <a:pt x="619" y="27"/>
                    <a:pt x="580" y="0"/>
                  </a:cubicBezTo>
                  <a:cubicBezTo>
                    <a:pt x="575" y="6"/>
                    <a:pt x="568" y="12"/>
                    <a:pt x="562" y="19"/>
                  </a:cubicBezTo>
                  <a:cubicBezTo>
                    <a:pt x="540" y="41"/>
                    <a:pt x="540" y="53"/>
                    <a:pt x="498" y="34"/>
                  </a:cubicBezTo>
                  <a:cubicBezTo>
                    <a:pt x="457" y="15"/>
                    <a:pt x="455" y="47"/>
                    <a:pt x="422" y="47"/>
                  </a:cubicBezTo>
                  <a:cubicBezTo>
                    <a:pt x="389" y="47"/>
                    <a:pt x="385" y="47"/>
                    <a:pt x="378" y="30"/>
                  </a:cubicBezTo>
                  <a:cubicBezTo>
                    <a:pt x="372" y="14"/>
                    <a:pt x="356" y="34"/>
                    <a:pt x="295" y="27"/>
                  </a:cubicBezTo>
                  <a:cubicBezTo>
                    <a:pt x="234" y="19"/>
                    <a:pt x="243" y="41"/>
                    <a:pt x="243" y="53"/>
                  </a:cubicBezTo>
                  <a:cubicBezTo>
                    <a:pt x="243" y="64"/>
                    <a:pt x="256" y="71"/>
                    <a:pt x="282" y="71"/>
                  </a:cubicBezTo>
                  <a:cubicBezTo>
                    <a:pt x="308" y="71"/>
                    <a:pt x="306" y="88"/>
                    <a:pt x="304" y="106"/>
                  </a:cubicBezTo>
                  <a:cubicBezTo>
                    <a:pt x="302" y="125"/>
                    <a:pt x="343" y="119"/>
                    <a:pt x="374" y="121"/>
                  </a:cubicBezTo>
                  <a:cubicBezTo>
                    <a:pt x="404" y="123"/>
                    <a:pt x="391" y="156"/>
                    <a:pt x="389" y="179"/>
                  </a:cubicBezTo>
                  <a:cubicBezTo>
                    <a:pt x="387" y="201"/>
                    <a:pt x="343" y="199"/>
                    <a:pt x="308" y="197"/>
                  </a:cubicBezTo>
                  <a:cubicBezTo>
                    <a:pt x="273" y="195"/>
                    <a:pt x="276" y="223"/>
                    <a:pt x="260" y="243"/>
                  </a:cubicBezTo>
                  <a:cubicBezTo>
                    <a:pt x="245" y="264"/>
                    <a:pt x="238" y="271"/>
                    <a:pt x="258" y="286"/>
                  </a:cubicBezTo>
                  <a:cubicBezTo>
                    <a:pt x="278" y="301"/>
                    <a:pt x="293" y="318"/>
                    <a:pt x="300" y="336"/>
                  </a:cubicBezTo>
                  <a:cubicBezTo>
                    <a:pt x="303" y="345"/>
                    <a:pt x="298" y="363"/>
                    <a:pt x="293" y="379"/>
                  </a:cubicBezTo>
                  <a:cubicBezTo>
                    <a:pt x="323" y="376"/>
                    <a:pt x="354" y="385"/>
                    <a:pt x="377" y="383"/>
                  </a:cubicBezTo>
                  <a:cubicBezTo>
                    <a:pt x="407" y="381"/>
                    <a:pt x="384" y="414"/>
                    <a:pt x="380" y="433"/>
                  </a:cubicBezTo>
                  <a:cubicBezTo>
                    <a:pt x="377" y="453"/>
                    <a:pt x="410" y="461"/>
                    <a:pt x="426" y="492"/>
                  </a:cubicBezTo>
                  <a:cubicBezTo>
                    <a:pt x="443" y="522"/>
                    <a:pt x="443" y="556"/>
                    <a:pt x="443" y="592"/>
                  </a:cubicBezTo>
                  <a:cubicBezTo>
                    <a:pt x="443" y="628"/>
                    <a:pt x="407" y="631"/>
                    <a:pt x="390" y="620"/>
                  </a:cubicBezTo>
                  <a:cubicBezTo>
                    <a:pt x="374" y="608"/>
                    <a:pt x="331" y="650"/>
                    <a:pt x="315" y="670"/>
                  </a:cubicBezTo>
                  <a:cubicBezTo>
                    <a:pt x="298" y="689"/>
                    <a:pt x="249" y="703"/>
                    <a:pt x="226" y="703"/>
                  </a:cubicBezTo>
                  <a:cubicBezTo>
                    <a:pt x="203" y="703"/>
                    <a:pt x="171" y="703"/>
                    <a:pt x="138" y="711"/>
                  </a:cubicBezTo>
                  <a:cubicBezTo>
                    <a:pt x="105" y="720"/>
                    <a:pt x="89" y="722"/>
                    <a:pt x="89" y="722"/>
                  </a:cubicBezTo>
                  <a:cubicBezTo>
                    <a:pt x="89" y="722"/>
                    <a:pt x="72" y="725"/>
                    <a:pt x="36" y="747"/>
                  </a:cubicBezTo>
                  <a:cubicBezTo>
                    <a:pt x="0" y="770"/>
                    <a:pt x="40" y="781"/>
                    <a:pt x="66" y="789"/>
                  </a:cubicBezTo>
                  <a:cubicBezTo>
                    <a:pt x="92" y="797"/>
                    <a:pt x="69" y="809"/>
                    <a:pt x="66" y="831"/>
                  </a:cubicBezTo>
                  <a:cubicBezTo>
                    <a:pt x="63" y="853"/>
                    <a:pt x="66" y="878"/>
                    <a:pt x="82" y="898"/>
                  </a:cubicBezTo>
                  <a:cubicBezTo>
                    <a:pt x="99" y="917"/>
                    <a:pt x="99" y="923"/>
                    <a:pt x="135" y="942"/>
                  </a:cubicBezTo>
                  <a:cubicBezTo>
                    <a:pt x="171" y="962"/>
                    <a:pt x="158" y="945"/>
                    <a:pt x="154" y="975"/>
                  </a:cubicBezTo>
                  <a:cubicBezTo>
                    <a:pt x="151" y="1006"/>
                    <a:pt x="207" y="1034"/>
                    <a:pt x="207" y="1034"/>
                  </a:cubicBezTo>
                  <a:cubicBezTo>
                    <a:pt x="261" y="1066"/>
                    <a:pt x="261" y="1066"/>
                    <a:pt x="261" y="1066"/>
                  </a:cubicBezTo>
                  <a:cubicBezTo>
                    <a:pt x="263" y="1024"/>
                    <a:pt x="275" y="1005"/>
                    <a:pt x="291" y="972"/>
                  </a:cubicBezTo>
                  <a:cubicBezTo>
                    <a:pt x="308" y="935"/>
                    <a:pt x="361" y="916"/>
                    <a:pt x="400" y="898"/>
                  </a:cubicBezTo>
                  <a:cubicBezTo>
                    <a:pt x="439" y="879"/>
                    <a:pt x="457" y="942"/>
                    <a:pt x="479" y="924"/>
                  </a:cubicBezTo>
                  <a:cubicBezTo>
                    <a:pt x="501" y="905"/>
                    <a:pt x="514" y="927"/>
                    <a:pt x="562" y="931"/>
                  </a:cubicBezTo>
                  <a:cubicBezTo>
                    <a:pt x="610" y="935"/>
                    <a:pt x="575" y="868"/>
                    <a:pt x="544" y="838"/>
                  </a:cubicBezTo>
                  <a:cubicBezTo>
                    <a:pt x="514" y="809"/>
                    <a:pt x="597" y="798"/>
                    <a:pt x="636" y="798"/>
                  </a:cubicBezTo>
                  <a:cubicBezTo>
                    <a:pt x="675" y="798"/>
                    <a:pt x="715" y="805"/>
                    <a:pt x="741" y="820"/>
                  </a:cubicBezTo>
                  <a:cubicBezTo>
                    <a:pt x="767" y="835"/>
                    <a:pt x="802" y="838"/>
                    <a:pt x="872" y="827"/>
                  </a:cubicBezTo>
                  <a:cubicBezTo>
                    <a:pt x="942" y="816"/>
                    <a:pt x="924" y="849"/>
                    <a:pt x="955" y="879"/>
                  </a:cubicBezTo>
                  <a:cubicBezTo>
                    <a:pt x="985" y="909"/>
                    <a:pt x="1016" y="894"/>
                    <a:pt x="1064" y="875"/>
                  </a:cubicBezTo>
                  <a:cubicBezTo>
                    <a:pt x="1112" y="857"/>
                    <a:pt x="1103" y="835"/>
                    <a:pt x="1134" y="823"/>
                  </a:cubicBezTo>
                  <a:cubicBezTo>
                    <a:pt x="1164" y="812"/>
                    <a:pt x="1173" y="846"/>
                    <a:pt x="1156" y="857"/>
                  </a:cubicBezTo>
                  <a:cubicBezTo>
                    <a:pt x="1138" y="868"/>
                    <a:pt x="1151" y="886"/>
                    <a:pt x="1195" y="909"/>
                  </a:cubicBezTo>
                  <a:cubicBezTo>
                    <a:pt x="1239" y="931"/>
                    <a:pt x="1226" y="879"/>
                    <a:pt x="1256" y="846"/>
                  </a:cubicBezTo>
                  <a:cubicBezTo>
                    <a:pt x="1287" y="812"/>
                    <a:pt x="1291" y="820"/>
                    <a:pt x="1330" y="842"/>
                  </a:cubicBezTo>
                  <a:cubicBezTo>
                    <a:pt x="1370" y="864"/>
                    <a:pt x="1339" y="890"/>
                    <a:pt x="1339" y="946"/>
                  </a:cubicBezTo>
                  <a:cubicBezTo>
                    <a:pt x="1339" y="983"/>
                    <a:pt x="1373" y="987"/>
                    <a:pt x="1403" y="992"/>
                  </a:cubicBezTo>
                  <a:cubicBezTo>
                    <a:pt x="1411" y="975"/>
                    <a:pt x="1424" y="954"/>
                    <a:pt x="1444" y="949"/>
                  </a:cubicBezTo>
                  <a:close/>
                </a:path>
              </a:pathLst>
            </a:custGeom>
            <a:grpFill/>
            <a:ln w="0" cap="rnd">
              <a:solidFill>
                <a:sysClr val="window" lastClr="FFFFFF"/>
              </a:solidFill>
              <a:prstDash val="solid"/>
              <a:round/>
            </a:ln>
          </p:spPr>
          <p:txBody>
            <a:bodyPr lIns="101600" tIns="50800" rIns="101600" bIns="5080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楷体_GB2312" panose="02010609030101010101" pitchFamily="49" charset="-122"/>
                <a:ea typeface="楷体_GB2312" panose="02010609030101010101" pitchFamily="49" charset="-122"/>
              </a:endParaRPr>
            </a:p>
          </p:txBody>
        </p:sp>
        <p:sp>
          <p:nvSpPr>
            <p:cNvPr id="28" name="Freeform 24">
              <a:extLst>
                <a:ext uri="{FF2B5EF4-FFF2-40B4-BE49-F238E27FC236}">
                  <a16:creationId xmlns:a16="http://schemas.microsoft.com/office/drawing/2014/main" id="{1CE797F2-2895-4739-A459-DFA286613F0D}"/>
                </a:ext>
              </a:extLst>
            </p:cNvPr>
            <p:cNvSpPr/>
            <p:nvPr/>
          </p:nvSpPr>
          <p:spPr bwMode="auto">
            <a:xfrm>
              <a:off x="4490" y="2997"/>
              <a:ext cx="504" cy="574"/>
            </a:xfrm>
            <a:custGeom>
              <a:avLst/>
              <a:gdLst>
                <a:gd name="T0" fmla="*/ 1034 w 1088"/>
                <a:gd name="T1" fmla="*/ 190 h 1239"/>
                <a:gd name="T2" fmla="*/ 958 w 1088"/>
                <a:gd name="T3" fmla="*/ 203 h 1239"/>
                <a:gd name="T4" fmla="*/ 901 w 1088"/>
                <a:gd name="T5" fmla="*/ 215 h 1239"/>
                <a:gd name="T6" fmla="*/ 854 w 1088"/>
                <a:gd name="T7" fmla="*/ 167 h 1239"/>
                <a:gd name="T8" fmla="*/ 806 w 1088"/>
                <a:gd name="T9" fmla="*/ 176 h 1239"/>
                <a:gd name="T10" fmla="*/ 765 w 1088"/>
                <a:gd name="T11" fmla="*/ 212 h 1239"/>
                <a:gd name="T12" fmla="*/ 698 w 1088"/>
                <a:gd name="T13" fmla="*/ 207 h 1239"/>
                <a:gd name="T14" fmla="*/ 662 w 1088"/>
                <a:gd name="T15" fmla="*/ 158 h 1239"/>
                <a:gd name="T16" fmla="*/ 619 w 1088"/>
                <a:gd name="T17" fmla="*/ 101 h 1239"/>
                <a:gd name="T18" fmla="*/ 614 w 1088"/>
                <a:gd name="T19" fmla="*/ 35 h 1239"/>
                <a:gd name="T20" fmla="*/ 560 w 1088"/>
                <a:gd name="T21" fmla="*/ 30 h 1239"/>
                <a:gd name="T22" fmla="*/ 524 w 1088"/>
                <a:gd name="T23" fmla="*/ 33 h 1239"/>
                <a:gd name="T24" fmla="*/ 518 w 1088"/>
                <a:gd name="T25" fmla="*/ 44 h 1239"/>
                <a:gd name="T26" fmla="*/ 501 w 1088"/>
                <a:gd name="T27" fmla="*/ 88 h 1239"/>
                <a:gd name="T28" fmla="*/ 424 w 1088"/>
                <a:gd name="T29" fmla="*/ 122 h 1239"/>
                <a:gd name="T30" fmla="*/ 396 w 1088"/>
                <a:gd name="T31" fmla="*/ 144 h 1239"/>
                <a:gd name="T32" fmla="*/ 352 w 1088"/>
                <a:gd name="T33" fmla="*/ 172 h 1239"/>
                <a:gd name="T34" fmla="*/ 302 w 1088"/>
                <a:gd name="T35" fmla="*/ 168 h 1239"/>
                <a:gd name="T36" fmla="*/ 237 w 1088"/>
                <a:gd name="T37" fmla="*/ 188 h 1239"/>
                <a:gd name="T38" fmla="*/ 234 w 1088"/>
                <a:gd name="T39" fmla="*/ 275 h 1239"/>
                <a:gd name="T40" fmla="*/ 217 w 1088"/>
                <a:gd name="T41" fmla="*/ 383 h 1239"/>
                <a:gd name="T42" fmla="*/ 117 w 1088"/>
                <a:gd name="T43" fmla="*/ 435 h 1239"/>
                <a:gd name="T44" fmla="*/ 125 w 1088"/>
                <a:gd name="T45" fmla="*/ 531 h 1239"/>
                <a:gd name="T46" fmla="*/ 106 w 1088"/>
                <a:gd name="T47" fmla="*/ 591 h 1239"/>
                <a:gd name="T48" fmla="*/ 110 w 1088"/>
                <a:gd name="T49" fmla="*/ 646 h 1239"/>
                <a:gd name="T50" fmla="*/ 103 w 1088"/>
                <a:gd name="T51" fmla="*/ 685 h 1239"/>
                <a:gd name="T52" fmla="*/ 66 w 1088"/>
                <a:gd name="T53" fmla="*/ 722 h 1239"/>
                <a:gd name="T54" fmla="*/ 40 w 1088"/>
                <a:gd name="T55" fmla="*/ 770 h 1239"/>
                <a:gd name="T56" fmla="*/ 29 w 1088"/>
                <a:gd name="T57" fmla="*/ 852 h 1239"/>
                <a:gd name="T58" fmla="*/ 5 w 1088"/>
                <a:gd name="T59" fmla="*/ 909 h 1239"/>
                <a:gd name="T60" fmla="*/ 21 w 1088"/>
                <a:gd name="T61" fmla="*/ 957 h 1239"/>
                <a:gd name="T62" fmla="*/ 119 w 1088"/>
                <a:gd name="T63" fmla="*/ 967 h 1239"/>
                <a:gd name="T64" fmla="*/ 175 w 1088"/>
                <a:gd name="T65" fmla="*/ 1000 h 1239"/>
                <a:gd name="T66" fmla="*/ 245 w 1088"/>
                <a:gd name="T67" fmla="*/ 1004 h 1239"/>
                <a:gd name="T68" fmla="*/ 280 w 1088"/>
                <a:gd name="T69" fmla="*/ 1037 h 1239"/>
                <a:gd name="T70" fmla="*/ 341 w 1088"/>
                <a:gd name="T71" fmla="*/ 1152 h 1239"/>
                <a:gd name="T72" fmla="*/ 391 w 1088"/>
                <a:gd name="T73" fmla="*/ 1239 h 1239"/>
                <a:gd name="T74" fmla="*/ 438 w 1088"/>
                <a:gd name="T75" fmla="*/ 1211 h 1239"/>
                <a:gd name="T76" fmla="*/ 538 w 1088"/>
                <a:gd name="T77" fmla="*/ 1145 h 1239"/>
                <a:gd name="T78" fmla="*/ 617 w 1088"/>
                <a:gd name="T79" fmla="*/ 1033 h 1239"/>
                <a:gd name="T80" fmla="*/ 652 w 1088"/>
                <a:gd name="T81" fmla="*/ 967 h 1239"/>
                <a:gd name="T82" fmla="*/ 752 w 1088"/>
                <a:gd name="T83" fmla="*/ 919 h 1239"/>
                <a:gd name="T84" fmla="*/ 813 w 1088"/>
                <a:gd name="T85" fmla="*/ 859 h 1239"/>
                <a:gd name="T86" fmla="*/ 813 w 1088"/>
                <a:gd name="T87" fmla="*/ 781 h 1239"/>
                <a:gd name="T88" fmla="*/ 861 w 1088"/>
                <a:gd name="T89" fmla="*/ 730 h 1239"/>
                <a:gd name="T90" fmla="*/ 905 w 1088"/>
                <a:gd name="T91" fmla="*/ 678 h 1239"/>
                <a:gd name="T92" fmla="*/ 944 w 1088"/>
                <a:gd name="T93" fmla="*/ 600 h 1239"/>
                <a:gd name="T94" fmla="*/ 922 w 1088"/>
                <a:gd name="T95" fmla="*/ 515 h 1239"/>
                <a:gd name="T96" fmla="*/ 936 w 1088"/>
                <a:gd name="T97" fmla="*/ 448 h 1239"/>
                <a:gd name="T98" fmla="*/ 914 w 1088"/>
                <a:gd name="T99" fmla="*/ 377 h 1239"/>
                <a:gd name="T100" fmla="*/ 997 w 1088"/>
                <a:gd name="T101" fmla="*/ 351 h 1239"/>
                <a:gd name="T102" fmla="*/ 1062 w 1088"/>
                <a:gd name="T103" fmla="*/ 259 h 1239"/>
                <a:gd name="T104" fmla="*/ 1088 w 1088"/>
                <a:gd name="T105" fmla="*/ 225 h 1239"/>
                <a:gd name="T106" fmla="*/ 1081 w 1088"/>
                <a:gd name="T107" fmla="*/ 224 h 1239"/>
                <a:gd name="T108" fmla="*/ 1034 w 1088"/>
                <a:gd name="T109" fmla="*/ 190 h 1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88" h="1239">
                  <a:moveTo>
                    <a:pt x="1034" y="190"/>
                  </a:moveTo>
                  <a:cubicBezTo>
                    <a:pt x="1024" y="168"/>
                    <a:pt x="985" y="192"/>
                    <a:pt x="958" y="203"/>
                  </a:cubicBezTo>
                  <a:cubicBezTo>
                    <a:pt x="932" y="214"/>
                    <a:pt x="932" y="219"/>
                    <a:pt x="901" y="215"/>
                  </a:cubicBezTo>
                  <a:cubicBezTo>
                    <a:pt x="870" y="211"/>
                    <a:pt x="875" y="201"/>
                    <a:pt x="854" y="167"/>
                  </a:cubicBezTo>
                  <a:cubicBezTo>
                    <a:pt x="832" y="132"/>
                    <a:pt x="816" y="157"/>
                    <a:pt x="806" y="176"/>
                  </a:cubicBezTo>
                  <a:cubicBezTo>
                    <a:pt x="796" y="196"/>
                    <a:pt x="782" y="200"/>
                    <a:pt x="765" y="212"/>
                  </a:cubicBezTo>
                  <a:cubicBezTo>
                    <a:pt x="749" y="225"/>
                    <a:pt x="719" y="217"/>
                    <a:pt x="698" y="207"/>
                  </a:cubicBezTo>
                  <a:cubicBezTo>
                    <a:pt x="677" y="197"/>
                    <a:pt x="667" y="179"/>
                    <a:pt x="662" y="158"/>
                  </a:cubicBezTo>
                  <a:cubicBezTo>
                    <a:pt x="657" y="137"/>
                    <a:pt x="639" y="117"/>
                    <a:pt x="619" y="101"/>
                  </a:cubicBezTo>
                  <a:cubicBezTo>
                    <a:pt x="600" y="86"/>
                    <a:pt x="613" y="69"/>
                    <a:pt x="614" y="35"/>
                  </a:cubicBezTo>
                  <a:cubicBezTo>
                    <a:pt x="616" y="0"/>
                    <a:pt x="578" y="21"/>
                    <a:pt x="560" y="30"/>
                  </a:cubicBezTo>
                  <a:cubicBezTo>
                    <a:pt x="552" y="35"/>
                    <a:pt x="537" y="35"/>
                    <a:pt x="524" y="33"/>
                  </a:cubicBezTo>
                  <a:cubicBezTo>
                    <a:pt x="521" y="36"/>
                    <a:pt x="519" y="40"/>
                    <a:pt x="518" y="44"/>
                  </a:cubicBezTo>
                  <a:cubicBezTo>
                    <a:pt x="516" y="61"/>
                    <a:pt x="514" y="72"/>
                    <a:pt x="501" y="88"/>
                  </a:cubicBezTo>
                  <a:cubicBezTo>
                    <a:pt x="488" y="105"/>
                    <a:pt x="453" y="120"/>
                    <a:pt x="424" y="122"/>
                  </a:cubicBezTo>
                  <a:cubicBezTo>
                    <a:pt x="396" y="124"/>
                    <a:pt x="400" y="125"/>
                    <a:pt x="396" y="144"/>
                  </a:cubicBezTo>
                  <a:cubicBezTo>
                    <a:pt x="392" y="162"/>
                    <a:pt x="385" y="166"/>
                    <a:pt x="352" y="172"/>
                  </a:cubicBezTo>
                  <a:cubicBezTo>
                    <a:pt x="320" y="177"/>
                    <a:pt x="352" y="172"/>
                    <a:pt x="302" y="168"/>
                  </a:cubicBezTo>
                  <a:cubicBezTo>
                    <a:pt x="252" y="164"/>
                    <a:pt x="258" y="168"/>
                    <a:pt x="237" y="188"/>
                  </a:cubicBezTo>
                  <a:cubicBezTo>
                    <a:pt x="215" y="209"/>
                    <a:pt x="224" y="233"/>
                    <a:pt x="234" y="275"/>
                  </a:cubicBezTo>
                  <a:cubicBezTo>
                    <a:pt x="245" y="318"/>
                    <a:pt x="239" y="337"/>
                    <a:pt x="217" y="383"/>
                  </a:cubicBezTo>
                  <a:cubicBezTo>
                    <a:pt x="195" y="429"/>
                    <a:pt x="141" y="422"/>
                    <a:pt x="117" y="435"/>
                  </a:cubicBezTo>
                  <a:cubicBezTo>
                    <a:pt x="92" y="448"/>
                    <a:pt x="92" y="502"/>
                    <a:pt x="125" y="531"/>
                  </a:cubicBezTo>
                  <a:cubicBezTo>
                    <a:pt x="158" y="561"/>
                    <a:pt x="127" y="574"/>
                    <a:pt x="106" y="591"/>
                  </a:cubicBezTo>
                  <a:cubicBezTo>
                    <a:pt x="84" y="607"/>
                    <a:pt x="103" y="622"/>
                    <a:pt x="110" y="646"/>
                  </a:cubicBezTo>
                  <a:cubicBezTo>
                    <a:pt x="117" y="670"/>
                    <a:pt x="119" y="668"/>
                    <a:pt x="103" y="685"/>
                  </a:cubicBezTo>
                  <a:cubicBezTo>
                    <a:pt x="88" y="702"/>
                    <a:pt x="75" y="707"/>
                    <a:pt x="66" y="722"/>
                  </a:cubicBezTo>
                  <a:cubicBezTo>
                    <a:pt x="58" y="737"/>
                    <a:pt x="58" y="750"/>
                    <a:pt x="40" y="770"/>
                  </a:cubicBezTo>
                  <a:cubicBezTo>
                    <a:pt x="23" y="791"/>
                    <a:pt x="31" y="828"/>
                    <a:pt x="29" y="852"/>
                  </a:cubicBezTo>
                  <a:cubicBezTo>
                    <a:pt x="27" y="876"/>
                    <a:pt x="14" y="889"/>
                    <a:pt x="5" y="909"/>
                  </a:cubicBezTo>
                  <a:cubicBezTo>
                    <a:pt x="0" y="921"/>
                    <a:pt x="11" y="941"/>
                    <a:pt x="21" y="957"/>
                  </a:cubicBezTo>
                  <a:cubicBezTo>
                    <a:pt x="47" y="948"/>
                    <a:pt x="101" y="970"/>
                    <a:pt x="119" y="967"/>
                  </a:cubicBezTo>
                  <a:cubicBezTo>
                    <a:pt x="141" y="963"/>
                    <a:pt x="162" y="982"/>
                    <a:pt x="175" y="1000"/>
                  </a:cubicBezTo>
                  <a:cubicBezTo>
                    <a:pt x="189" y="1019"/>
                    <a:pt x="224" y="1022"/>
                    <a:pt x="245" y="1004"/>
                  </a:cubicBezTo>
                  <a:cubicBezTo>
                    <a:pt x="267" y="985"/>
                    <a:pt x="272" y="1008"/>
                    <a:pt x="280" y="1037"/>
                  </a:cubicBezTo>
                  <a:cubicBezTo>
                    <a:pt x="289" y="1067"/>
                    <a:pt x="346" y="1096"/>
                    <a:pt x="341" y="1152"/>
                  </a:cubicBezTo>
                  <a:cubicBezTo>
                    <a:pt x="339" y="1183"/>
                    <a:pt x="366" y="1216"/>
                    <a:pt x="391" y="1239"/>
                  </a:cubicBezTo>
                  <a:cubicBezTo>
                    <a:pt x="405" y="1229"/>
                    <a:pt x="420" y="1220"/>
                    <a:pt x="438" y="1211"/>
                  </a:cubicBezTo>
                  <a:cubicBezTo>
                    <a:pt x="490" y="1185"/>
                    <a:pt x="490" y="1189"/>
                    <a:pt x="538" y="1145"/>
                  </a:cubicBezTo>
                  <a:cubicBezTo>
                    <a:pt x="586" y="1100"/>
                    <a:pt x="608" y="1082"/>
                    <a:pt x="617" y="1033"/>
                  </a:cubicBezTo>
                  <a:cubicBezTo>
                    <a:pt x="625" y="985"/>
                    <a:pt x="582" y="978"/>
                    <a:pt x="652" y="967"/>
                  </a:cubicBezTo>
                  <a:cubicBezTo>
                    <a:pt x="721" y="956"/>
                    <a:pt x="756" y="959"/>
                    <a:pt x="752" y="919"/>
                  </a:cubicBezTo>
                  <a:cubicBezTo>
                    <a:pt x="748" y="878"/>
                    <a:pt x="813" y="889"/>
                    <a:pt x="813" y="859"/>
                  </a:cubicBezTo>
                  <a:cubicBezTo>
                    <a:pt x="813" y="830"/>
                    <a:pt x="770" y="793"/>
                    <a:pt x="813" y="781"/>
                  </a:cubicBezTo>
                  <a:cubicBezTo>
                    <a:pt x="857" y="770"/>
                    <a:pt x="866" y="770"/>
                    <a:pt x="861" y="730"/>
                  </a:cubicBezTo>
                  <a:cubicBezTo>
                    <a:pt x="857" y="689"/>
                    <a:pt x="874" y="681"/>
                    <a:pt x="905" y="678"/>
                  </a:cubicBezTo>
                  <a:cubicBezTo>
                    <a:pt x="936" y="674"/>
                    <a:pt x="944" y="637"/>
                    <a:pt x="944" y="600"/>
                  </a:cubicBezTo>
                  <a:cubicBezTo>
                    <a:pt x="944" y="563"/>
                    <a:pt x="866" y="563"/>
                    <a:pt x="922" y="515"/>
                  </a:cubicBezTo>
                  <a:cubicBezTo>
                    <a:pt x="979" y="466"/>
                    <a:pt x="962" y="474"/>
                    <a:pt x="936" y="448"/>
                  </a:cubicBezTo>
                  <a:cubicBezTo>
                    <a:pt x="909" y="422"/>
                    <a:pt x="857" y="377"/>
                    <a:pt x="914" y="377"/>
                  </a:cubicBezTo>
                  <a:cubicBezTo>
                    <a:pt x="970" y="377"/>
                    <a:pt x="970" y="400"/>
                    <a:pt x="997" y="351"/>
                  </a:cubicBezTo>
                  <a:cubicBezTo>
                    <a:pt x="1023" y="303"/>
                    <a:pt x="1049" y="285"/>
                    <a:pt x="1062" y="259"/>
                  </a:cubicBezTo>
                  <a:cubicBezTo>
                    <a:pt x="1068" y="247"/>
                    <a:pt x="1078" y="237"/>
                    <a:pt x="1088" y="225"/>
                  </a:cubicBezTo>
                  <a:cubicBezTo>
                    <a:pt x="1086" y="224"/>
                    <a:pt x="1084" y="224"/>
                    <a:pt x="1081" y="224"/>
                  </a:cubicBezTo>
                  <a:cubicBezTo>
                    <a:pt x="1062" y="221"/>
                    <a:pt x="1044" y="212"/>
                    <a:pt x="1034" y="190"/>
                  </a:cubicBezTo>
                  <a:close/>
                </a:path>
              </a:pathLst>
            </a:custGeom>
            <a:grpFill/>
            <a:ln w="0" cap="rnd">
              <a:solidFill>
                <a:sysClr val="window" lastClr="FFFFFF"/>
              </a:solidFill>
              <a:prstDash val="solid"/>
              <a:round/>
            </a:ln>
          </p:spPr>
          <p:txBody>
            <a:bodyPr lIns="101600" tIns="50800" rIns="101600" bIns="5080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楷体_GB2312" panose="02010609030101010101" pitchFamily="49" charset="-122"/>
                <a:ea typeface="楷体_GB2312" panose="02010609030101010101" pitchFamily="49" charset="-122"/>
              </a:endParaRPr>
            </a:p>
          </p:txBody>
        </p:sp>
        <p:sp>
          <p:nvSpPr>
            <p:cNvPr id="29" name="Freeform 25">
              <a:extLst>
                <a:ext uri="{FF2B5EF4-FFF2-40B4-BE49-F238E27FC236}">
                  <a16:creationId xmlns:a16="http://schemas.microsoft.com/office/drawing/2014/main" id="{4E1C7F6E-0606-46D8-BE2F-39C95517CB3D}"/>
                </a:ext>
              </a:extLst>
            </p:cNvPr>
            <p:cNvSpPr/>
            <p:nvPr/>
          </p:nvSpPr>
          <p:spPr bwMode="auto">
            <a:xfrm>
              <a:off x="3696" y="1645"/>
              <a:ext cx="410" cy="745"/>
            </a:xfrm>
            <a:custGeom>
              <a:avLst/>
              <a:gdLst>
                <a:gd name="T0" fmla="*/ 142 w 885"/>
                <a:gd name="T1" fmla="*/ 1606 h 1609"/>
                <a:gd name="T2" fmla="*/ 210 w 885"/>
                <a:gd name="T3" fmla="*/ 1575 h 1609"/>
                <a:gd name="T4" fmla="*/ 306 w 885"/>
                <a:gd name="T5" fmla="*/ 1527 h 1609"/>
                <a:gd name="T6" fmla="*/ 369 w 885"/>
                <a:gd name="T7" fmla="*/ 1504 h 1609"/>
                <a:gd name="T8" fmla="*/ 413 w 885"/>
                <a:gd name="T9" fmla="*/ 1460 h 1609"/>
                <a:gd name="T10" fmla="*/ 468 w 885"/>
                <a:gd name="T11" fmla="*/ 1451 h 1609"/>
                <a:gd name="T12" fmla="*/ 494 w 885"/>
                <a:gd name="T13" fmla="*/ 1410 h 1609"/>
                <a:gd name="T14" fmla="*/ 572 w 885"/>
                <a:gd name="T15" fmla="*/ 1397 h 1609"/>
                <a:gd name="T16" fmla="*/ 623 w 885"/>
                <a:gd name="T17" fmla="*/ 1380 h 1609"/>
                <a:gd name="T18" fmla="*/ 671 w 885"/>
                <a:gd name="T19" fmla="*/ 1382 h 1609"/>
                <a:gd name="T20" fmla="*/ 717 w 885"/>
                <a:gd name="T21" fmla="*/ 1349 h 1609"/>
                <a:gd name="T22" fmla="*/ 786 w 885"/>
                <a:gd name="T23" fmla="*/ 1297 h 1609"/>
                <a:gd name="T24" fmla="*/ 795 w 885"/>
                <a:gd name="T25" fmla="*/ 1236 h 1609"/>
                <a:gd name="T26" fmla="*/ 802 w 885"/>
                <a:gd name="T27" fmla="*/ 1158 h 1609"/>
                <a:gd name="T28" fmla="*/ 784 w 885"/>
                <a:gd name="T29" fmla="*/ 1082 h 1609"/>
                <a:gd name="T30" fmla="*/ 752 w 885"/>
                <a:gd name="T31" fmla="*/ 1000 h 1609"/>
                <a:gd name="T32" fmla="*/ 793 w 885"/>
                <a:gd name="T33" fmla="*/ 939 h 1609"/>
                <a:gd name="T34" fmla="*/ 808 w 885"/>
                <a:gd name="T35" fmla="*/ 869 h 1609"/>
                <a:gd name="T36" fmla="*/ 843 w 885"/>
                <a:gd name="T37" fmla="*/ 798 h 1609"/>
                <a:gd name="T38" fmla="*/ 821 w 885"/>
                <a:gd name="T39" fmla="*/ 737 h 1609"/>
                <a:gd name="T40" fmla="*/ 784 w 885"/>
                <a:gd name="T41" fmla="*/ 687 h 1609"/>
                <a:gd name="T42" fmla="*/ 745 w 885"/>
                <a:gd name="T43" fmla="*/ 645 h 1609"/>
                <a:gd name="T44" fmla="*/ 695 w 885"/>
                <a:gd name="T45" fmla="*/ 570 h 1609"/>
                <a:gd name="T46" fmla="*/ 734 w 885"/>
                <a:gd name="T47" fmla="*/ 509 h 1609"/>
                <a:gd name="T48" fmla="*/ 734 w 885"/>
                <a:gd name="T49" fmla="*/ 463 h 1609"/>
                <a:gd name="T50" fmla="*/ 749 w 885"/>
                <a:gd name="T51" fmla="*/ 409 h 1609"/>
                <a:gd name="T52" fmla="*/ 826 w 885"/>
                <a:gd name="T53" fmla="*/ 407 h 1609"/>
                <a:gd name="T54" fmla="*/ 861 w 885"/>
                <a:gd name="T55" fmla="*/ 354 h 1609"/>
                <a:gd name="T56" fmla="*/ 863 w 885"/>
                <a:gd name="T57" fmla="*/ 287 h 1609"/>
                <a:gd name="T58" fmla="*/ 841 w 885"/>
                <a:gd name="T59" fmla="*/ 241 h 1609"/>
                <a:gd name="T60" fmla="*/ 817 w 885"/>
                <a:gd name="T61" fmla="*/ 205 h 1609"/>
                <a:gd name="T62" fmla="*/ 743 w 885"/>
                <a:gd name="T63" fmla="*/ 165 h 1609"/>
                <a:gd name="T64" fmla="*/ 778 w 885"/>
                <a:gd name="T65" fmla="*/ 131 h 1609"/>
                <a:gd name="T66" fmla="*/ 826 w 885"/>
                <a:gd name="T67" fmla="*/ 96 h 1609"/>
                <a:gd name="T68" fmla="*/ 780 w 885"/>
                <a:gd name="T69" fmla="*/ 65 h 1609"/>
                <a:gd name="T70" fmla="*/ 740 w 885"/>
                <a:gd name="T71" fmla="*/ 0 h 1609"/>
                <a:gd name="T72" fmla="*/ 723 w 885"/>
                <a:gd name="T73" fmla="*/ 66 h 1609"/>
                <a:gd name="T74" fmla="*/ 649 w 885"/>
                <a:gd name="T75" fmla="*/ 85 h 1609"/>
                <a:gd name="T76" fmla="*/ 588 w 885"/>
                <a:gd name="T77" fmla="*/ 115 h 1609"/>
                <a:gd name="T78" fmla="*/ 531 w 885"/>
                <a:gd name="T79" fmla="*/ 100 h 1609"/>
                <a:gd name="T80" fmla="*/ 465 w 885"/>
                <a:gd name="T81" fmla="*/ 159 h 1609"/>
                <a:gd name="T82" fmla="*/ 361 w 885"/>
                <a:gd name="T83" fmla="*/ 159 h 1609"/>
                <a:gd name="T84" fmla="*/ 308 w 885"/>
                <a:gd name="T85" fmla="*/ 293 h 1609"/>
                <a:gd name="T86" fmla="*/ 256 w 885"/>
                <a:gd name="T87" fmla="*/ 330 h 1609"/>
                <a:gd name="T88" fmla="*/ 203 w 885"/>
                <a:gd name="T89" fmla="*/ 333 h 1609"/>
                <a:gd name="T90" fmla="*/ 164 w 885"/>
                <a:gd name="T91" fmla="*/ 389 h 1609"/>
                <a:gd name="T92" fmla="*/ 109 w 885"/>
                <a:gd name="T93" fmla="*/ 346 h 1609"/>
                <a:gd name="T94" fmla="*/ 151 w 885"/>
                <a:gd name="T95" fmla="*/ 411 h 1609"/>
                <a:gd name="T96" fmla="*/ 142 w 885"/>
                <a:gd name="T97" fmla="*/ 478 h 1609"/>
                <a:gd name="T98" fmla="*/ 118 w 885"/>
                <a:gd name="T99" fmla="*/ 545 h 1609"/>
                <a:gd name="T100" fmla="*/ 105 w 885"/>
                <a:gd name="T101" fmla="*/ 626 h 1609"/>
                <a:gd name="T102" fmla="*/ 40 w 885"/>
                <a:gd name="T103" fmla="*/ 706 h 1609"/>
                <a:gd name="T104" fmla="*/ 99 w 885"/>
                <a:gd name="T105" fmla="*/ 832 h 1609"/>
                <a:gd name="T106" fmla="*/ 96 w 885"/>
                <a:gd name="T107" fmla="*/ 886 h 1609"/>
                <a:gd name="T108" fmla="*/ 99 w 885"/>
                <a:gd name="T109" fmla="*/ 936 h 1609"/>
                <a:gd name="T110" fmla="*/ 59 w 885"/>
                <a:gd name="T111" fmla="*/ 984 h 1609"/>
                <a:gd name="T112" fmla="*/ 55 w 885"/>
                <a:gd name="T113" fmla="*/ 1073 h 1609"/>
                <a:gd name="T114" fmla="*/ 74 w 885"/>
                <a:gd name="T115" fmla="*/ 1199 h 1609"/>
                <a:gd name="T116" fmla="*/ 116 w 885"/>
                <a:gd name="T117" fmla="*/ 1303 h 1609"/>
                <a:gd name="T118" fmla="*/ 92 w 885"/>
                <a:gd name="T119" fmla="*/ 1421 h 1609"/>
                <a:gd name="T120" fmla="*/ 64 w 885"/>
                <a:gd name="T121" fmla="*/ 1547 h 1609"/>
                <a:gd name="T122" fmla="*/ 72 w 885"/>
                <a:gd name="T123" fmla="*/ 1606 h 1609"/>
                <a:gd name="T124" fmla="*/ 142 w 885"/>
                <a:gd name="T125" fmla="*/ 1606 h 1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85" h="1609">
                  <a:moveTo>
                    <a:pt x="142" y="1606"/>
                  </a:moveTo>
                  <a:cubicBezTo>
                    <a:pt x="175" y="1603"/>
                    <a:pt x="177" y="1597"/>
                    <a:pt x="210" y="1575"/>
                  </a:cubicBezTo>
                  <a:cubicBezTo>
                    <a:pt x="243" y="1553"/>
                    <a:pt x="265" y="1523"/>
                    <a:pt x="306" y="1527"/>
                  </a:cubicBezTo>
                  <a:cubicBezTo>
                    <a:pt x="347" y="1530"/>
                    <a:pt x="358" y="1519"/>
                    <a:pt x="369" y="1504"/>
                  </a:cubicBezTo>
                  <a:cubicBezTo>
                    <a:pt x="380" y="1490"/>
                    <a:pt x="387" y="1460"/>
                    <a:pt x="413" y="1460"/>
                  </a:cubicBezTo>
                  <a:cubicBezTo>
                    <a:pt x="439" y="1460"/>
                    <a:pt x="463" y="1469"/>
                    <a:pt x="468" y="1451"/>
                  </a:cubicBezTo>
                  <a:cubicBezTo>
                    <a:pt x="472" y="1432"/>
                    <a:pt x="459" y="1408"/>
                    <a:pt x="494" y="1410"/>
                  </a:cubicBezTo>
                  <a:cubicBezTo>
                    <a:pt x="529" y="1412"/>
                    <a:pt x="553" y="1404"/>
                    <a:pt x="572" y="1397"/>
                  </a:cubicBezTo>
                  <a:cubicBezTo>
                    <a:pt x="592" y="1390"/>
                    <a:pt x="612" y="1367"/>
                    <a:pt x="623" y="1380"/>
                  </a:cubicBezTo>
                  <a:cubicBezTo>
                    <a:pt x="634" y="1393"/>
                    <a:pt x="658" y="1399"/>
                    <a:pt x="671" y="1382"/>
                  </a:cubicBezTo>
                  <a:cubicBezTo>
                    <a:pt x="684" y="1366"/>
                    <a:pt x="682" y="1351"/>
                    <a:pt x="717" y="1349"/>
                  </a:cubicBezTo>
                  <a:cubicBezTo>
                    <a:pt x="752" y="1347"/>
                    <a:pt x="769" y="1321"/>
                    <a:pt x="786" y="1297"/>
                  </a:cubicBezTo>
                  <a:cubicBezTo>
                    <a:pt x="804" y="1273"/>
                    <a:pt x="808" y="1245"/>
                    <a:pt x="795" y="1236"/>
                  </a:cubicBezTo>
                  <a:cubicBezTo>
                    <a:pt x="782" y="1227"/>
                    <a:pt x="817" y="1186"/>
                    <a:pt x="802" y="1158"/>
                  </a:cubicBezTo>
                  <a:cubicBezTo>
                    <a:pt x="786" y="1130"/>
                    <a:pt x="826" y="1110"/>
                    <a:pt x="784" y="1082"/>
                  </a:cubicBezTo>
                  <a:cubicBezTo>
                    <a:pt x="743" y="1054"/>
                    <a:pt x="723" y="1021"/>
                    <a:pt x="752" y="1000"/>
                  </a:cubicBezTo>
                  <a:cubicBezTo>
                    <a:pt x="780" y="980"/>
                    <a:pt x="797" y="980"/>
                    <a:pt x="793" y="939"/>
                  </a:cubicBezTo>
                  <a:cubicBezTo>
                    <a:pt x="789" y="899"/>
                    <a:pt x="784" y="900"/>
                    <a:pt x="808" y="869"/>
                  </a:cubicBezTo>
                  <a:cubicBezTo>
                    <a:pt x="832" y="837"/>
                    <a:pt x="841" y="823"/>
                    <a:pt x="843" y="798"/>
                  </a:cubicBezTo>
                  <a:cubicBezTo>
                    <a:pt x="845" y="774"/>
                    <a:pt x="843" y="756"/>
                    <a:pt x="821" y="737"/>
                  </a:cubicBezTo>
                  <a:cubicBezTo>
                    <a:pt x="800" y="719"/>
                    <a:pt x="784" y="706"/>
                    <a:pt x="784" y="687"/>
                  </a:cubicBezTo>
                  <a:cubicBezTo>
                    <a:pt x="784" y="669"/>
                    <a:pt x="782" y="656"/>
                    <a:pt x="745" y="645"/>
                  </a:cubicBezTo>
                  <a:cubicBezTo>
                    <a:pt x="708" y="633"/>
                    <a:pt x="684" y="609"/>
                    <a:pt x="695" y="570"/>
                  </a:cubicBezTo>
                  <a:cubicBezTo>
                    <a:pt x="706" y="532"/>
                    <a:pt x="734" y="543"/>
                    <a:pt x="734" y="509"/>
                  </a:cubicBezTo>
                  <a:cubicBezTo>
                    <a:pt x="734" y="476"/>
                    <a:pt x="734" y="480"/>
                    <a:pt x="734" y="463"/>
                  </a:cubicBezTo>
                  <a:cubicBezTo>
                    <a:pt x="734" y="446"/>
                    <a:pt x="719" y="398"/>
                    <a:pt x="749" y="409"/>
                  </a:cubicBezTo>
                  <a:cubicBezTo>
                    <a:pt x="780" y="420"/>
                    <a:pt x="806" y="433"/>
                    <a:pt x="826" y="407"/>
                  </a:cubicBezTo>
                  <a:cubicBezTo>
                    <a:pt x="845" y="381"/>
                    <a:pt x="856" y="370"/>
                    <a:pt x="861" y="354"/>
                  </a:cubicBezTo>
                  <a:cubicBezTo>
                    <a:pt x="865" y="337"/>
                    <a:pt x="885" y="313"/>
                    <a:pt x="863" y="287"/>
                  </a:cubicBezTo>
                  <a:cubicBezTo>
                    <a:pt x="841" y="261"/>
                    <a:pt x="841" y="257"/>
                    <a:pt x="841" y="241"/>
                  </a:cubicBezTo>
                  <a:cubicBezTo>
                    <a:pt x="841" y="224"/>
                    <a:pt x="848" y="205"/>
                    <a:pt x="817" y="205"/>
                  </a:cubicBezTo>
                  <a:cubicBezTo>
                    <a:pt x="786" y="205"/>
                    <a:pt x="708" y="198"/>
                    <a:pt x="743" y="165"/>
                  </a:cubicBezTo>
                  <a:cubicBezTo>
                    <a:pt x="778" y="131"/>
                    <a:pt x="747" y="139"/>
                    <a:pt x="778" y="131"/>
                  </a:cubicBezTo>
                  <a:cubicBezTo>
                    <a:pt x="808" y="124"/>
                    <a:pt x="841" y="124"/>
                    <a:pt x="826" y="96"/>
                  </a:cubicBezTo>
                  <a:cubicBezTo>
                    <a:pt x="811" y="68"/>
                    <a:pt x="784" y="89"/>
                    <a:pt x="780" y="65"/>
                  </a:cubicBezTo>
                  <a:cubicBezTo>
                    <a:pt x="776" y="43"/>
                    <a:pt x="776" y="14"/>
                    <a:pt x="740" y="0"/>
                  </a:cubicBezTo>
                  <a:cubicBezTo>
                    <a:pt x="741" y="21"/>
                    <a:pt x="753" y="60"/>
                    <a:pt x="723" y="66"/>
                  </a:cubicBezTo>
                  <a:cubicBezTo>
                    <a:pt x="688" y="74"/>
                    <a:pt x="653" y="59"/>
                    <a:pt x="649" y="85"/>
                  </a:cubicBezTo>
                  <a:cubicBezTo>
                    <a:pt x="645" y="111"/>
                    <a:pt x="610" y="133"/>
                    <a:pt x="588" y="115"/>
                  </a:cubicBezTo>
                  <a:cubicBezTo>
                    <a:pt x="566" y="96"/>
                    <a:pt x="544" y="74"/>
                    <a:pt x="531" y="100"/>
                  </a:cubicBezTo>
                  <a:cubicBezTo>
                    <a:pt x="518" y="126"/>
                    <a:pt x="500" y="174"/>
                    <a:pt x="465" y="159"/>
                  </a:cubicBezTo>
                  <a:cubicBezTo>
                    <a:pt x="430" y="144"/>
                    <a:pt x="378" y="133"/>
                    <a:pt x="361" y="159"/>
                  </a:cubicBezTo>
                  <a:cubicBezTo>
                    <a:pt x="343" y="185"/>
                    <a:pt x="317" y="267"/>
                    <a:pt x="308" y="293"/>
                  </a:cubicBezTo>
                  <a:cubicBezTo>
                    <a:pt x="299" y="318"/>
                    <a:pt x="269" y="337"/>
                    <a:pt x="256" y="330"/>
                  </a:cubicBezTo>
                  <a:cubicBezTo>
                    <a:pt x="243" y="322"/>
                    <a:pt x="203" y="296"/>
                    <a:pt x="203" y="333"/>
                  </a:cubicBezTo>
                  <a:cubicBezTo>
                    <a:pt x="203" y="370"/>
                    <a:pt x="208" y="407"/>
                    <a:pt x="164" y="389"/>
                  </a:cubicBezTo>
                  <a:cubicBezTo>
                    <a:pt x="133" y="376"/>
                    <a:pt x="124" y="344"/>
                    <a:pt x="109" y="346"/>
                  </a:cubicBezTo>
                  <a:cubicBezTo>
                    <a:pt x="118" y="371"/>
                    <a:pt x="139" y="397"/>
                    <a:pt x="151" y="411"/>
                  </a:cubicBezTo>
                  <a:cubicBezTo>
                    <a:pt x="166" y="430"/>
                    <a:pt x="157" y="461"/>
                    <a:pt x="142" y="478"/>
                  </a:cubicBezTo>
                  <a:cubicBezTo>
                    <a:pt x="127" y="494"/>
                    <a:pt x="125" y="507"/>
                    <a:pt x="118" y="545"/>
                  </a:cubicBezTo>
                  <a:cubicBezTo>
                    <a:pt x="112" y="582"/>
                    <a:pt x="107" y="578"/>
                    <a:pt x="105" y="626"/>
                  </a:cubicBezTo>
                  <a:cubicBezTo>
                    <a:pt x="103" y="674"/>
                    <a:pt x="79" y="671"/>
                    <a:pt x="40" y="706"/>
                  </a:cubicBezTo>
                  <a:cubicBezTo>
                    <a:pt x="0" y="741"/>
                    <a:pt x="83" y="813"/>
                    <a:pt x="99" y="832"/>
                  </a:cubicBezTo>
                  <a:cubicBezTo>
                    <a:pt x="114" y="850"/>
                    <a:pt x="116" y="869"/>
                    <a:pt x="96" y="886"/>
                  </a:cubicBezTo>
                  <a:cubicBezTo>
                    <a:pt x="77" y="902"/>
                    <a:pt x="79" y="908"/>
                    <a:pt x="99" y="936"/>
                  </a:cubicBezTo>
                  <a:cubicBezTo>
                    <a:pt x="118" y="963"/>
                    <a:pt x="74" y="958"/>
                    <a:pt x="59" y="984"/>
                  </a:cubicBezTo>
                  <a:cubicBezTo>
                    <a:pt x="44" y="1010"/>
                    <a:pt x="29" y="1047"/>
                    <a:pt x="55" y="1073"/>
                  </a:cubicBezTo>
                  <a:cubicBezTo>
                    <a:pt x="81" y="1099"/>
                    <a:pt x="74" y="1164"/>
                    <a:pt x="74" y="1199"/>
                  </a:cubicBezTo>
                  <a:cubicBezTo>
                    <a:pt x="74" y="1234"/>
                    <a:pt x="90" y="1243"/>
                    <a:pt x="116" y="1303"/>
                  </a:cubicBezTo>
                  <a:cubicBezTo>
                    <a:pt x="142" y="1362"/>
                    <a:pt x="107" y="1386"/>
                    <a:pt x="92" y="1421"/>
                  </a:cubicBezTo>
                  <a:cubicBezTo>
                    <a:pt x="77" y="1456"/>
                    <a:pt x="61" y="1492"/>
                    <a:pt x="64" y="1547"/>
                  </a:cubicBezTo>
                  <a:cubicBezTo>
                    <a:pt x="65" y="1571"/>
                    <a:pt x="67" y="1590"/>
                    <a:pt x="72" y="1606"/>
                  </a:cubicBezTo>
                  <a:cubicBezTo>
                    <a:pt x="94" y="1608"/>
                    <a:pt x="123" y="1609"/>
                    <a:pt x="142" y="1606"/>
                  </a:cubicBezTo>
                  <a:close/>
                </a:path>
              </a:pathLst>
            </a:custGeom>
            <a:grpFill/>
            <a:ln w="0" cap="rnd">
              <a:solidFill>
                <a:sysClr val="window" lastClr="FFFFFF"/>
              </a:solidFill>
              <a:prstDash val="solid"/>
              <a:round/>
            </a:ln>
          </p:spPr>
          <p:txBody>
            <a:bodyPr lIns="101600" tIns="50800" rIns="101600" bIns="5080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楷体_GB2312" panose="02010609030101010101" pitchFamily="49" charset="-122"/>
                <a:ea typeface="楷体_GB2312" panose="02010609030101010101" pitchFamily="49" charset="-122"/>
              </a:endParaRPr>
            </a:p>
          </p:txBody>
        </p:sp>
        <p:sp>
          <p:nvSpPr>
            <p:cNvPr id="30" name="Freeform 26">
              <a:extLst>
                <a:ext uri="{FF2B5EF4-FFF2-40B4-BE49-F238E27FC236}">
                  <a16:creationId xmlns:a16="http://schemas.microsoft.com/office/drawing/2014/main" id="{74329383-50CD-4907-B5FA-7AD86CEA5D76}"/>
                </a:ext>
              </a:extLst>
            </p:cNvPr>
            <p:cNvSpPr/>
            <p:nvPr/>
          </p:nvSpPr>
          <p:spPr bwMode="auto">
            <a:xfrm>
              <a:off x="3730" y="2139"/>
              <a:ext cx="699" cy="563"/>
            </a:xfrm>
            <a:custGeom>
              <a:avLst/>
              <a:gdLst>
                <a:gd name="T0" fmla="*/ 1378 w 1510"/>
                <a:gd name="T1" fmla="*/ 1097 h 1217"/>
                <a:gd name="T2" fmla="*/ 1389 w 1510"/>
                <a:gd name="T3" fmla="*/ 986 h 1217"/>
                <a:gd name="T4" fmla="*/ 1344 w 1510"/>
                <a:gd name="T5" fmla="*/ 936 h 1217"/>
                <a:gd name="T6" fmla="*/ 1241 w 1510"/>
                <a:gd name="T7" fmla="*/ 927 h 1217"/>
                <a:gd name="T8" fmla="*/ 1175 w 1510"/>
                <a:gd name="T9" fmla="*/ 854 h 1217"/>
                <a:gd name="T10" fmla="*/ 1156 w 1510"/>
                <a:gd name="T11" fmla="*/ 808 h 1217"/>
                <a:gd name="T12" fmla="*/ 1217 w 1510"/>
                <a:gd name="T13" fmla="*/ 682 h 1217"/>
                <a:gd name="T14" fmla="*/ 1256 w 1510"/>
                <a:gd name="T15" fmla="*/ 610 h 1217"/>
                <a:gd name="T16" fmla="*/ 1315 w 1510"/>
                <a:gd name="T17" fmla="*/ 558 h 1217"/>
                <a:gd name="T18" fmla="*/ 1424 w 1510"/>
                <a:gd name="T19" fmla="*/ 615 h 1217"/>
                <a:gd name="T20" fmla="*/ 1490 w 1510"/>
                <a:gd name="T21" fmla="*/ 538 h 1217"/>
                <a:gd name="T22" fmla="*/ 1424 w 1510"/>
                <a:gd name="T23" fmla="*/ 465 h 1217"/>
                <a:gd name="T24" fmla="*/ 1330 w 1510"/>
                <a:gd name="T25" fmla="*/ 397 h 1217"/>
                <a:gd name="T26" fmla="*/ 1182 w 1510"/>
                <a:gd name="T27" fmla="*/ 397 h 1217"/>
                <a:gd name="T28" fmla="*/ 1053 w 1510"/>
                <a:gd name="T29" fmla="*/ 330 h 1217"/>
                <a:gd name="T30" fmla="*/ 1090 w 1510"/>
                <a:gd name="T31" fmla="*/ 239 h 1217"/>
                <a:gd name="T32" fmla="*/ 1230 w 1510"/>
                <a:gd name="T33" fmla="*/ 84 h 1217"/>
                <a:gd name="T34" fmla="*/ 1114 w 1510"/>
                <a:gd name="T35" fmla="*/ 102 h 1217"/>
                <a:gd name="T36" fmla="*/ 1036 w 1510"/>
                <a:gd name="T37" fmla="*/ 50 h 1217"/>
                <a:gd name="T38" fmla="*/ 950 w 1510"/>
                <a:gd name="T39" fmla="*/ 56 h 1217"/>
                <a:gd name="T40" fmla="*/ 811 w 1510"/>
                <a:gd name="T41" fmla="*/ 33 h 1217"/>
                <a:gd name="T42" fmla="*/ 730 w 1510"/>
                <a:gd name="T43" fmla="*/ 91 h 1217"/>
                <a:gd name="T44" fmla="*/ 714 w 1510"/>
                <a:gd name="T45" fmla="*/ 230 h 1217"/>
                <a:gd name="T46" fmla="*/ 599 w 1510"/>
                <a:gd name="T47" fmla="*/ 315 h 1217"/>
                <a:gd name="T48" fmla="*/ 500 w 1510"/>
                <a:gd name="T49" fmla="*/ 330 h 1217"/>
                <a:gd name="T50" fmla="*/ 396 w 1510"/>
                <a:gd name="T51" fmla="*/ 384 h 1217"/>
                <a:gd name="T52" fmla="*/ 297 w 1510"/>
                <a:gd name="T53" fmla="*/ 437 h 1217"/>
                <a:gd name="T54" fmla="*/ 138 w 1510"/>
                <a:gd name="T55" fmla="*/ 508 h 1217"/>
                <a:gd name="T56" fmla="*/ 0 w 1510"/>
                <a:gd name="T57" fmla="*/ 539 h 1217"/>
                <a:gd name="T58" fmla="*/ 88 w 1510"/>
                <a:gd name="T59" fmla="*/ 684 h 1217"/>
                <a:gd name="T60" fmla="*/ 189 w 1510"/>
                <a:gd name="T61" fmla="*/ 852 h 1217"/>
                <a:gd name="T62" fmla="*/ 377 w 1510"/>
                <a:gd name="T63" fmla="*/ 1009 h 1217"/>
                <a:gd name="T64" fmla="*/ 542 w 1510"/>
                <a:gd name="T65" fmla="*/ 1057 h 1217"/>
                <a:gd name="T66" fmla="*/ 710 w 1510"/>
                <a:gd name="T67" fmla="*/ 1024 h 1217"/>
                <a:gd name="T68" fmla="*/ 805 w 1510"/>
                <a:gd name="T69" fmla="*/ 1056 h 1217"/>
                <a:gd name="T70" fmla="*/ 889 w 1510"/>
                <a:gd name="T71" fmla="*/ 1047 h 1217"/>
                <a:gd name="T72" fmla="*/ 927 w 1510"/>
                <a:gd name="T73" fmla="*/ 1145 h 1217"/>
                <a:gd name="T74" fmla="*/ 1030 w 1510"/>
                <a:gd name="T75" fmla="*/ 1129 h 1217"/>
                <a:gd name="T76" fmla="*/ 1171 w 1510"/>
                <a:gd name="T77" fmla="*/ 1213 h 1217"/>
                <a:gd name="T78" fmla="*/ 1253 w 1510"/>
                <a:gd name="T79" fmla="*/ 1197 h 1217"/>
                <a:gd name="T80" fmla="*/ 1293 w 1510"/>
                <a:gd name="T81" fmla="*/ 1217 h 1217"/>
                <a:gd name="T82" fmla="*/ 1320 w 1510"/>
                <a:gd name="T83" fmla="*/ 1127 h 1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510" h="1217">
                  <a:moveTo>
                    <a:pt x="1320" y="1127"/>
                  </a:moveTo>
                  <a:cubicBezTo>
                    <a:pt x="1352" y="1118"/>
                    <a:pt x="1352" y="1105"/>
                    <a:pt x="1378" y="1097"/>
                  </a:cubicBezTo>
                  <a:cubicBezTo>
                    <a:pt x="1405" y="1090"/>
                    <a:pt x="1407" y="1092"/>
                    <a:pt x="1405" y="1062"/>
                  </a:cubicBezTo>
                  <a:cubicBezTo>
                    <a:pt x="1402" y="1032"/>
                    <a:pt x="1407" y="1012"/>
                    <a:pt x="1389" y="986"/>
                  </a:cubicBezTo>
                  <a:cubicBezTo>
                    <a:pt x="1372" y="960"/>
                    <a:pt x="1372" y="953"/>
                    <a:pt x="1372" y="942"/>
                  </a:cubicBezTo>
                  <a:cubicBezTo>
                    <a:pt x="1372" y="930"/>
                    <a:pt x="1376" y="892"/>
                    <a:pt x="1344" y="936"/>
                  </a:cubicBezTo>
                  <a:cubicBezTo>
                    <a:pt x="1311" y="980"/>
                    <a:pt x="1298" y="966"/>
                    <a:pt x="1285" y="955"/>
                  </a:cubicBezTo>
                  <a:cubicBezTo>
                    <a:pt x="1271" y="943"/>
                    <a:pt x="1261" y="921"/>
                    <a:pt x="1241" y="927"/>
                  </a:cubicBezTo>
                  <a:cubicBezTo>
                    <a:pt x="1221" y="932"/>
                    <a:pt x="1202" y="925"/>
                    <a:pt x="1202" y="905"/>
                  </a:cubicBezTo>
                  <a:cubicBezTo>
                    <a:pt x="1202" y="884"/>
                    <a:pt x="1212" y="860"/>
                    <a:pt x="1175" y="854"/>
                  </a:cubicBezTo>
                  <a:cubicBezTo>
                    <a:pt x="1138" y="849"/>
                    <a:pt x="1121" y="849"/>
                    <a:pt x="1119" y="823"/>
                  </a:cubicBezTo>
                  <a:cubicBezTo>
                    <a:pt x="1116" y="797"/>
                    <a:pt x="1132" y="806"/>
                    <a:pt x="1156" y="808"/>
                  </a:cubicBezTo>
                  <a:cubicBezTo>
                    <a:pt x="1180" y="810"/>
                    <a:pt x="1210" y="806"/>
                    <a:pt x="1215" y="775"/>
                  </a:cubicBezTo>
                  <a:cubicBezTo>
                    <a:pt x="1219" y="743"/>
                    <a:pt x="1182" y="684"/>
                    <a:pt x="1217" y="682"/>
                  </a:cubicBezTo>
                  <a:cubicBezTo>
                    <a:pt x="1252" y="680"/>
                    <a:pt x="1285" y="686"/>
                    <a:pt x="1267" y="662"/>
                  </a:cubicBezTo>
                  <a:cubicBezTo>
                    <a:pt x="1250" y="638"/>
                    <a:pt x="1271" y="630"/>
                    <a:pt x="1256" y="610"/>
                  </a:cubicBezTo>
                  <a:cubicBezTo>
                    <a:pt x="1241" y="589"/>
                    <a:pt x="1232" y="571"/>
                    <a:pt x="1252" y="565"/>
                  </a:cubicBezTo>
                  <a:cubicBezTo>
                    <a:pt x="1271" y="560"/>
                    <a:pt x="1291" y="536"/>
                    <a:pt x="1315" y="558"/>
                  </a:cubicBezTo>
                  <a:cubicBezTo>
                    <a:pt x="1339" y="580"/>
                    <a:pt x="1357" y="575"/>
                    <a:pt x="1361" y="593"/>
                  </a:cubicBezTo>
                  <a:cubicBezTo>
                    <a:pt x="1365" y="612"/>
                    <a:pt x="1411" y="625"/>
                    <a:pt x="1424" y="615"/>
                  </a:cubicBezTo>
                  <a:cubicBezTo>
                    <a:pt x="1437" y="606"/>
                    <a:pt x="1422" y="591"/>
                    <a:pt x="1453" y="580"/>
                  </a:cubicBezTo>
                  <a:cubicBezTo>
                    <a:pt x="1483" y="569"/>
                    <a:pt x="1510" y="558"/>
                    <a:pt x="1490" y="538"/>
                  </a:cubicBezTo>
                  <a:cubicBezTo>
                    <a:pt x="1470" y="517"/>
                    <a:pt x="1464" y="512"/>
                    <a:pt x="1464" y="495"/>
                  </a:cubicBezTo>
                  <a:cubicBezTo>
                    <a:pt x="1464" y="478"/>
                    <a:pt x="1457" y="465"/>
                    <a:pt x="1424" y="465"/>
                  </a:cubicBezTo>
                  <a:cubicBezTo>
                    <a:pt x="1392" y="465"/>
                    <a:pt x="1378" y="458"/>
                    <a:pt x="1368" y="443"/>
                  </a:cubicBezTo>
                  <a:cubicBezTo>
                    <a:pt x="1357" y="428"/>
                    <a:pt x="1363" y="393"/>
                    <a:pt x="1330" y="397"/>
                  </a:cubicBezTo>
                  <a:cubicBezTo>
                    <a:pt x="1298" y="400"/>
                    <a:pt x="1282" y="432"/>
                    <a:pt x="1243" y="423"/>
                  </a:cubicBezTo>
                  <a:cubicBezTo>
                    <a:pt x="1204" y="413"/>
                    <a:pt x="1191" y="412"/>
                    <a:pt x="1182" y="397"/>
                  </a:cubicBezTo>
                  <a:cubicBezTo>
                    <a:pt x="1173" y="382"/>
                    <a:pt x="1173" y="369"/>
                    <a:pt x="1136" y="356"/>
                  </a:cubicBezTo>
                  <a:cubicBezTo>
                    <a:pt x="1099" y="343"/>
                    <a:pt x="1079" y="345"/>
                    <a:pt x="1053" y="330"/>
                  </a:cubicBezTo>
                  <a:cubicBezTo>
                    <a:pt x="1027" y="315"/>
                    <a:pt x="1031" y="308"/>
                    <a:pt x="1046" y="284"/>
                  </a:cubicBezTo>
                  <a:cubicBezTo>
                    <a:pt x="1062" y="260"/>
                    <a:pt x="1057" y="258"/>
                    <a:pt x="1090" y="239"/>
                  </a:cubicBezTo>
                  <a:cubicBezTo>
                    <a:pt x="1123" y="221"/>
                    <a:pt x="1132" y="187"/>
                    <a:pt x="1154" y="167"/>
                  </a:cubicBezTo>
                  <a:cubicBezTo>
                    <a:pt x="1175" y="147"/>
                    <a:pt x="1206" y="98"/>
                    <a:pt x="1230" y="84"/>
                  </a:cubicBezTo>
                  <a:cubicBezTo>
                    <a:pt x="1254" y="69"/>
                    <a:pt x="1300" y="0"/>
                    <a:pt x="1202" y="80"/>
                  </a:cubicBezTo>
                  <a:cubicBezTo>
                    <a:pt x="1167" y="91"/>
                    <a:pt x="1101" y="156"/>
                    <a:pt x="1114" y="102"/>
                  </a:cubicBezTo>
                  <a:cubicBezTo>
                    <a:pt x="1127" y="48"/>
                    <a:pt x="1145" y="48"/>
                    <a:pt x="1110" y="48"/>
                  </a:cubicBezTo>
                  <a:cubicBezTo>
                    <a:pt x="1075" y="48"/>
                    <a:pt x="1075" y="4"/>
                    <a:pt x="1036" y="50"/>
                  </a:cubicBezTo>
                  <a:cubicBezTo>
                    <a:pt x="1027" y="69"/>
                    <a:pt x="1016" y="72"/>
                    <a:pt x="994" y="63"/>
                  </a:cubicBezTo>
                  <a:cubicBezTo>
                    <a:pt x="972" y="54"/>
                    <a:pt x="977" y="50"/>
                    <a:pt x="950" y="56"/>
                  </a:cubicBezTo>
                  <a:cubicBezTo>
                    <a:pt x="924" y="61"/>
                    <a:pt x="920" y="59"/>
                    <a:pt x="887" y="54"/>
                  </a:cubicBezTo>
                  <a:cubicBezTo>
                    <a:pt x="854" y="48"/>
                    <a:pt x="835" y="37"/>
                    <a:pt x="811" y="33"/>
                  </a:cubicBezTo>
                  <a:cubicBezTo>
                    <a:pt x="794" y="31"/>
                    <a:pt x="760" y="23"/>
                    <a:pt x="727" y="29"/>
                  </a:cubicBezTo>
                  <a:cubicBezTo>
                    <a:pt x="741" y="50"/>
                    <a:pt x="717" y="68"/>
                    <a:pt x="730" y="91"/>
                  </a:cubicBezTo>
                  <a:cubicBezTo>
                    <a:pt x="745" y="119"/>
                    <a:pt x="710" y="160"/>
                    <a:pt x="723" y="169"/>
                  </a:cubicBezTo>
                  <a:cubicBezTo>
                    <a:pt x="736" y="178"/>
                    <a:pt x="732" y="206"/>
                    <a:pt x="714" y="230"/>
                  </a:cubicBezTo>
                  <a:cubicBezTo>
                    <a:pt x="697" y="254"/>
                    <a:pt x="680" y="280"/>
                    <a:pt x="645" y="282"/>
                  </a:cubicBezTo>
                  <a:cubicBezTo>
                    <a:pt x="610" y="284"/>
                    <a:pt x="612" y="299"/>
                    <a:pt x="599" y="315"/>
                  </a:cubicBezTo>
                  <a:cubicBezTo>
                    <a:pt x="586" y="332"/>
                    <a:pt x="562" y="326"/>
                    <a:pt x="551" y="313"/>
                  </a:cubicBezTo>
                  <a:cubicBezTo>
                    <a:pt x="540" y="300"/>
                    <a:pt x="520" y="323"/>
                    <a:pt x="500" y="330"/>
                  </a:cubicBezTo>
                  <a:cubicBezTo>
                    <a:pt x="481" y="337"/>
                    <a:pt x="457" y="345"/>
                    <a:pt x="422" y="343"/>
                  </a:cubicBezTo>
                  <a:cubicBezTo>
                    <a:pt x="387" y="341"/>
                    <a:pt x="400" y="365"/>
                    <a:pt x="396" y="384"/>
                  </a:cubicBezTo>
                  <a:cubicBezTo>
                    <a:pt x="391" y="402"/>
                    <a:pt x="367" y="393"/>
                    <a:pt x="341" y="393"/>
                  </a:cubicBezTo>
                  <a:cubicBezTo>
                    <a:pt x="315" y="393"/>
                    <a:pt x="308" y="423"/>
                    <a:pt x="297" y="437"/>
                  </a:cubicBezTo>
                  <a:cubicBezTo>
                    <a:pt x="286" y="452"/>
                    <a:pt x="275" y="463"/>
                    <a:pt x="234" y="460"/>
                  </a:cubicBezTo>
                  <a:cubicBezTo>
                    <a:pt x="193" y="456"/>
                    <a:pt x="171" y="486"/>
                    <a:pt x="138" y="508"/>
                  </a:cubicBezTo>
                  <a:cubicBezTo>
                    <a:pt x="105" y="530"/>
                    <a:pt x="103" y="536"/>
                    <a:pt x="70" y="539"/>
                  </a:cubicBezTo>
                  <a:cubicBezTo>
                    <a:pt x="51" y="542"/>
                    <a:pt x="22" y="541"/>
                    <a:pt x="0" y="539"/>
                  </a:cubicBezTo>
                  <a:cubicBezTo>
                    <a:pt x="6" y="561"/>
                    <a:pt x="16" y="577"/>
                    <a:pt x="31" y="593"/>
                  </a:cubicBezTo>
                  <a:cubicBezTo>
                    <a:pt x="57" y="621"/>
                    <a:pt x="72" y="639"/>
                    <a:pt x="88" y="684"/>
                  </a:cubicBezTo>
                  <a:cubicBezTo>
                    <a:pt x="103" y="728"/>
                    <a:pt x="177" y="778"/>
                    <a:pt x="195" y="806"/>
                  </a:cubicBezTo>
                  <a:cubicBezTo>
                    <a:pt x="207" y="825"/>
                    <a:pt x="201" y="839"/>
                    <a:pt x="189" y="852"/>
                  </a:cubicBezTo>
                  <a:cubicBezTo>
                    <a:pt x="228" y="879"/>
                    <a:pt x="269" y="936"/>
                    <a:pt x="284" y="955"/>
                  </a:cubicBezTo>
                  <a:cubicBezTo>
                    <a:pt x="302" y="979"/>
                    <a:pt x="354" y="1007"/>
                    <a:pt x="377" y="1009"/>
                  </a:cubicBezTo>
                  <a:cubicBezTo>
                    <a:pt x="400" y="1011"/>
                    <a:pt x="403" y="1023"/>
                    <a:pt x="452" y="1039"/>
                  </a:cubicBezTo>
                  <a:cubicBezTo>
                    <a:pt x="502" y="1055"/>
                    <a:pt x="505" y="1053"/>
                    <a:pt x="542" y="1057"/>
                  </a:cubicBezTo>
                  <a:cubicBezTo>
                    <a:pt x="579" y="1062"/>
                    <a:pt x="626" y="1055"/>
                    <a:pt x="650" y="1044"/>
                  </a:cubicBezTo>
                  <a:cubicBezTo>
                    <a:pt x="674" y="1034"/>
                    <a:pt x="685" y="1027"/>
                    <a:pt x="710" y="1024"/>
                  </a:cubicBezTo>
                  <a:cubicBezTo>
                    <a:pt x="735" y="1021"/>
                    <a:pt x="747" y="1025"/>
                    <a:pt x="760" y="1033"/>
                  </a:cubicBezTo>
                  <a:cubicBezTo>
                    <a:pt x="773" y="1042"/>
                    <a:pt x="773" y="1062"/>
                    <a:pt x="805" y="1056"/>
                  </a:cubicBezTo>
                  <a:cubicBezTo>
                    <a:pt x="837" y="1049"/>
                    <a:pt x="834" y="1018"/>
                    <a:pt x="853" y="1008"/>
                  </a:cubicBezTo>
                  <a:cubicBezTo>
                    <a:pt x="873" y="998"/>
                    <a:pt x="885" y="1031"/>
                    <a:pt x="889" y="1047"/>
                  </a:cubicBezTo>
                  <a:cubicBezTo>
                    <a:pt x="894" y="1064"/>
                    <a:pt x="888" y="1072"/>
                    <a:pt x="885" y="1094"/>
                  </a:cubicBezTo>
                  <a:cubicBezTo>
                    <a:pt x="882" y="1115"/>
                    <a:pt x="910" y="1131"/>
                    <a:pt x="927" y="1145"/>
                  </a:cubicBezTo>
                  <a:cubicBezTo>
                    <a:pt x="945" y="1160"/>
                    <a:pt x="959" y="1159"/>
                    <a:pt x="983" y="1148"/>
                  </a:cubicBezTo>
                  <a:cubicBezTo>
                    <a:pt x="1007" y="1137"/>
                    <a:pt x="1004" y="1124"/>
                    <a:pt x="1030" y="1129"/>
                  </a:cubicBezTo>
                  <a:cubicBezTo>
                    <a:pt x="1056" y="1133"/>
                    <a:pt x="1092" y="1184"/>
                    <a:pt x="1107" y="1197"/>
                  </a:cubicBezTo>
                  <a:cubicBezTo>
                    <a:pt x="1121" y="1210"/>
                    <a:pt x="1154" y="1215"/>
                    <a:pt x="1171" y="1213"/>
                  </a:cubicBezTo>
                  <a:cubicBezTo>
                    <a:pt x="1188" y="1211"/>
                    <a:pt x="1200" y="1212"/>
                    <a:pt x="1218" y="1190"/>
                  </a:cubicBezTo>
                  <a:cubicBezTo>
                    <a:pt x="1235" y="1168"/>
                    <a:pt x="1246" y="1189"/>
                    <a:pt x="1253" y="1197"/>
                  </a:cubicBezTo>
                  <a:cubicBezTo>
                    <a:pt x="1259" y="1206"/>
                    <a:pt x="1266" y="1214"/>
                    <a:pt x="1280" y="1212"/>
                  </a:cubicBezTo>
                  <a:cubicBezTo>
                    <a:pt x="1284" y="1212"/>
                    <a:pt x="1289" y="1213"/>
                    <a:pt x="1293" y="1217"/>
                  </a:cubicBezTo>
                  <a:cubicBezTo>
                    <a:pt x="1297" y="1206"/>
                    <a:pt x="1301" y="1191"/>
                    <a:pt x="1302" y="1177"/>
                  </a:cubicBezTo>
                  <a:cubicBezTo>
                    <a:pt x="1304" y="1147"/>
                    <a:pt x="1287" y="1136"/>
                    <a:pt x="1320" y="1127"/>
                  </a:cubicBezTo>
                  <a:close/>
                </a:path>
              </a:pathLst>
            </a:custGeom>
            <a:grpFill/>
            <a:ln w="0" cap="rnd">
              <a:solidFill>
                <a:sysClr val="window" lastClr="FFFFFF"/>
              </a:solidFill>
              <a:prstDash val="solid"/>
              <a:round/>
            </a:ln>
          </p:spPr>
          <p:txBody>
            <a:bodyPr lIns="101600" tIns="50800" rIns="101600" bIns="5080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楷体_GB2312" panose="02010609030101010101" pitchFamily="49" charset="-122"/>
                <a:ea typeface="楷体_GB2312" panose="02010609030101010101" pitchFamily="49" charset="-122"/>
              </a:endParaRPr>
            </a:p>
          </p:txBody>
        </p:sp>
        <p:sp>
          <p:nvSpPr>
            <p:cNvPr id="31" name="Freeform 27">
              <a:extLst>
                <a:ext uri="{FF2B5EF4-FFF2-40B4-BE49-F238E27FC236}">
                  <a16:creationId xmlns:a16="http://schemas.microsoft.com/office/drawing/2014/main" id="{78C815D0-9B1D-4909-A1F8-1AD5D8BBCCD9}"/>
                </a:ext>
              </a:extLst>
            </p:cNvPr>
            <p:cNvSpPr/>
            <p:nvPr/>
          </p:nvSpPr>
          <p:spPr bwMode="auto">
            <a:xfrm>
              <a:off x="4247" y="2313"/>
              <a:ext cx="563" cy="589"/>
            </a:xfrm>
            <a:custGeom>
              <a:avLst/>
              <a:gdLst>
                <a:gd name="T0" fmla="*/ 240 w 1217"/>
                <a:gd name="T1" fmla="*/ 33 h 1271"/>
                <a:gd name="T2" fmla="*/ 308 w 1217"/>
                <a:gd name="T3" fmla="*/ 88 h 1271"/>
                <a:gd name="T4" fmla="*/ 374 w 1217"/>
                <a:gd name="T5" fmla="*/ 161 h 1271"/>
                <a:gd name="T6" fmla="*/ 308 w 1217"/>
                <a:gd name="T7" fmla="*/ 238 h 1271"/>
                <a:gd name="T8" fmla="*/ 199 w 1217"/>
                <a:gd name="T9" fmla="*/ 181 h 1271"/>
                <a:gd name="T10" fmla="*/ 140 w 1217"/>
                <a:gd name="T11" fmla="*/ 233 h 1271"/>
                <a:gd name="T12" fmla="*/ 101 w 1217"/>
                <a:gd name="T13" fmla="*/ 305 h 1271"/>
                <a:gd name="T14" fmla="*/ 40 w 1217"/>
                <a:gd name="T15" fmla="*/ 431 h 1271"/>
                <a:gd name="T16" fmla="*/ 59 w 1217"/>
                <a:gd name="T17" fmla="*/ 477 h 1271"/>
                <a:gd name="T18" fmla="*/ 125 w 1217"/>
                <a:gd name="T19" fmla="*/ 550 h 1271"/>
                <a:gd name="T20" fmla="*/ 228 w 1217"/>
                <a:gd name="T21" fmla="*/ 559 h 1271"/>
                <a:gd name="T22" fmla="*/ 273 w 1217"/>
                <a:gd name="T23" fmla="*/ 609 h 1271"/>
                <a:gd name="T24" fmla="*/ 262 w 1217"/>
                <a:gd name="T25" fmla="*/ 720 h 1271"/>
                <a:gd name="T26" fmla="*/ 186 w 1217"/>
                <a:gd name="T27" fmla="*/ 800 h 1271"/>
                <a:gd name="T28" fmla="*/ 207 w 1217"/>
                <a:gd name="T29" fmla="*/ 873 h 1271"/>
                <a:gd name="T30" fmla="*/ 280 w 1217"/>
                <a:gd name="T31" fmla="*/ 883 h 1271"/>
                <a:gd name="T32" fmla="*/ 321 w 1217"/>
                <a:gd name="T33" fmla="*/ 965 h 1271"/>
                <a:gd name="T34" fmla="*/ 389 w 1217"/>
                <a:gd name="T35" fmla="*/ 1135 h 1271"/>
                <a:gd name="T36" fmla="*/ 494 w 1217"/>
                <a:gd name="T37" fmla="*/ 1189 h 1271"/>
                <a:gd name="T38" fmla="*/ 597 w 1217"/>
                <a:gd name="T39" fmla="*/ 1161 h 1271"/>
                <a:gd name="T40" fmla="*/ 568 w 1217"/>
                <a:gd name="T41" fmla="*/ 1247 h 1271"/>
                <a:gd name="T42" fmla="*/ 688 w 1217"/>
                <a:gd name="T43" fmla="*/ 1165 h 1271"/>
                <a:gd name="T44" fmla="*/ 878 w 1217"/>
                <a:gd name="T45" fmla="*/ 1209 h 1271"/>
                <a:gd name="T46" fmla="*/ 942 w 1217"/>
                <a:gd name="T47" fmla="*/ 1241 h 1271"/>
                <a:gd name="T48" fmla="*/ 1009 w 1217"/>
                <a:gd name="T49" fmla="*/ 1181 h 1271"/>
                <a:gd name="T50" fmla="*/ 1070 w 1217"/>
                <a:gd name="T51" fmla="*/ 1079 h 1271"/>
                <a:gd name="T52" fmla="*/ 1065 w 1217"/>
                <a:gd name="T53" fmla="*/ 992 h 1271"/>
                <a:gd name="T54" fmla="*/ 1175 w 1217"/>
                <a:gd name="T55" fmla="*/ 947 h 1271"/>
                <a:gd name="T56" fmla="*/ 1199 w 1217"/>
                <a:gd name="T57" fmla="*/ 803 h 1271"/>
                <a:gd name="T58" fmla="*/ 1081 w 1217"/>
                <a:gd name="T59" fmla="*/ 744 h 1271"/>
                <a:gd name="T60" fmla="*/ 991 w 1217"/>
                <a:gd name="T61" fmla="*/ 717 h 1271"/>
                <a:gd name="T62" fmla="*/ 906 w 1217"/>
                <a:gd name="T63" fmla="*/ 643 h 1271"/>
                <a:gd name="T64" fmla="*/ 872 w 1217"/>
                <a:gd name="T65" fmla="*/ 562 h 1271"/>
                <a:gd name="T66" fmla="*/ 888 w 1217"/>
                <a:gd name="T67" fmla="*/ 455 h 1271"/>
                <a:gd name="T68" fmla="*/ 1011 w 1217"/>
                <a:gd name="T69" fmla="*/ 444 h 1271"/>
                <a:gd name="T70" fmla="*/ 955 w 1217"/>
                <a:gd name="T71" fmla="*/ 338 h 1271"/>
                <a:gd name="T72" fmla="*/ 898 w 1217"/>
                <a:gd name="T73" fmla="*/ 402 h 1271"/>
                <a:gd name="T74" fmla="*/ 767 w 1217"/>
                <a:gd name="T75" fmla="*/ 315 h 1271"/>
                <a:gd name="T76" fmla="*/ 726 w 1217"/>
                <a:gd name="T77" fmla="*/ 243 h 1271"/>
                <a:gd name="T78" fmla="*/ 682 w 1217"/>
                <a:gd name="T79" fmla="*/ 180 h 1271"/>
                <a:gd name="T80" fmla="*/ 605 w 1217"/>
                <a:gd name="T81" fmla="*/ 138 h 1271"/>
                <a:gd name="T82" fmla="*/ 498 w 1217"/>
                <a:gd name="T83" fmla="*/ 98 h 1271"/>
                <a:gd name="T84" fmla="*/ 420 w 1217"/>
                <a:gd name="T85" fmla="*/ 72 h 1271"/>
                <a:gd name="T86" fmla="*/ 289 w 1217"/>
                <a:gd name="T87" fmla="*/ 5 h 1271"/>
                <a:gd name="T88" fmla="*/ 256 w 1217"/>
                <a:gd name="T89" fmla="*/ 26 h 1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17" h="1271">
                  <a:moveTo>
                    <a:pt x="256" y="26"/>
                  </a:moveTo>
                  <a:cubicBezTo>
                    <a:pt x="252" y="28"/>
                    <a:pt x="246" y="31"/>
                    <a:pt x="240" y="33"/>
                  </a:cubicBezTo>
                  <a:cubicBezTo>
                    <a:pt x="245" y="44"/>
                    <a:pt x="246" y="58"/>
                    <a:pt x="252" y="66"/>
                  </a:cubicBezTo>
                  <a:cubicBezTo>
                    <a:pt x="262" y="81"/>
                    <a:pt x="276" y="88"/>
                    <a:pt x="308" y="88"/>
                  </a:cubicBezTo>
                  <a:cubicBezTo>
                    <a:pt x="341" y="88"/>
                    <a:pt x="348" y="101"/>
                    <a:pt x="348" y="118"/>
                  </a:cubicBezTo>
                  <a:cubicBezTo>
                    <a:pt x="348" y="135"/>
                    <a:pt x="354" y="140"/>
                    <a:pt x="374" y="161"/>
                  </a:cubicBezTo>
                  <a:cubicBezTo>
                    <a:pt x="394" y="181"/>
                    <a:pt x="367" y="192"/>
                    <a:pt x="337" y="203"/>
                  </a:cubicBezTo>
                  <a:cubicBezTo>
                    <a:pt x="306" y="214"/>
                    <a:pt x="321" y="229"/>
                    <a:pt x="308" y="238"/>
                  </a:cubicBezTo>
                  <a:cubicBezTo>
                    <a:pt x="295" y="248"/>
                    <a:pt x="249" y="235"/>
                    <a:pt x="245" y="216"/>
                  </a:cubicBezTo>
                  <a:cubicBezTo>
                    <a:pt x="241" y="198"/>
                    <a:pt x="223" y="203"/>
                    <a:pt x="199" y="181"/>
                  </a:cubicBezTo>
                  <a:cubicBezTo>
                    <a:pt x="175" y="159"/>
                    <a:pt x="155" y="183"/>
                    <a:pt x="136" y="188"/>
                  </a:cubicBezTo>
                  <a:cubicBezTo>
                    <a:pt x="116" y="194"/>
                    <a:pt x="125" y="212"/>
                    <a:pt x="140" y="233"/>
                  </a:cubicBezTo>
                  <a:cubicBezTo>
                    <a:pt x="155" y="253"/>
                    <a:pt x="134" y="261"/>
                    <a:pt x="151" y="285"/>
                  </a:cubicBezTo>
                  <a:cubicBezTo>
                    <a:pt x="169" y="309"/>
                    <a:pt x="136" y="303"/>
                    <a:pt x="101" y="305"/>
                  </a:cubicBezTo>
                  <a:cubicBezTo>
                    <a:pt x="66" y="307"/>
                    <a:pt x="103" y="366"/>
                    <a:pt x="99" y="398"/>
                  </a:cubicBezTo>
                  <a:cubicBezTo>
                    <a:pt x="94" y="429"/>
                    <a:pt x="64" y="433"/>
                    <a:pt x="40" y="431"/>
                  </a:cubicBezTo>
                  <a:cubicBezTo>
                    <a:pt x="16" y="429"/>
                    <a:pt x="0" y="420"/>
                    <a:pt x="3" y="446"/>
                  </a:cubicBezTo>
                  <a:cubicBezTo>
                    <a:pt x="5" y="472"/>
                    <a:pt x="22" y="472"/>
                    <a:pt x="59" y="477"/>
                  </a:cubicBezTo>
                  <a:cubicBezTo>
                    <a:pt x="96" y="483"/>
                    <a:pt x="86" y="507"/>
                    <a:pt x="86" y="528"/>
                  </a:cubicBezTo>
                  <a:cubicBezTo>
                    <a:pt x="86" y="548"/>
                    <a:pt x="105" y="555"/>
                    <a:pt x="125" y="550"/>
                  </a:cubicBezTo>
                  <a:cubicBezTo>
                    <a:pt x="145" y="544"/>
                    <a:pt x="155" y="566"/>
                    <a:pt x="169" y="578"/>
                  </a:cubicBezTo>
                  <a:cubicBezTo>
                    <a:pt x="182" y="589"/>
                    <a:pt x="195" y="603"/>
                    <a:pt x="228" y="559"/>
                  </a:cubicBezTo>
                  <a:cubicBezTo>
                    <a:pt x="260" y="515"/>
                    <a:pt x="256" y="553"/>
                    <a:pt x="256" y="565"/>
                  </a:cubicBezTo>
                  <a:cubicBezTo>
                    <a:pt x="256" y="576"/>
                    <a:pt x="256" y="583"/>
                    <a:pt x="273" y="609"/>
                  </a:cubicBezTo>
                  <a:cubicBezTo>
                    <a:pt x="291" y="635"/>
                    <a:pt x="286" y="655"/>
                    <a:pt x="289" y="685"/>
                  </a:cubicBezTo>
                  <a:cubicBezTo>
                    <a:pt x="291" y="715"/>
                    <a:pt x="289" y="713"/>
                    <a:pt x="262" y="720"/>
                  </a:cubicBezTo>
                  <a:cubicBezTo>
                    <a:pt x="236" y="728"/>
                    <a:pt x="236" y="741"/>
                    <a:pt x="204" y="750"/>
                  </a:cubicBezTo>
                  <a:cubicBezTo>
                    <a:pt x="171" y="759"/>
                    <a:pt x="188" y="770"/>
                    <a:pt x="186" y="800"/>
                  </a:cubicBezTo>
                  <a:cubicBezTo>
                    <a:pt x="185" y="814"/>
                    <a:pt x="181" y="829"/>
                    <a:pt x="177" y="840"/>
                  </a:cubicBezTo>
                  <a:cubicBezTo>
                    <a:pt x="187" y="847"/>
                    <a:pt x="196" y="861"/>
                    <a:pt x="207" y="873"/>
                  </a:cubicBezTo>
                  <a:cubicBezTo>
                    <a:pt x="222" y="890"/>
                    <a:pt x="230" y="883"/>
                    <a:pt x="246" y="877"/>
                  </a:cubicBezTo>
                  <a:cubicBezTo>
                    <a:pt x="262" y="870"/>
                    <a:pt x="254" y="871"/>
                    <a:pt x="280" y="883"/>
                  </a:cubicBezTo>
                  <a:cubicBezTo>
                    <a:pt x="306" y="895"/>
                    <a:pt x="293" y="883"/>
                    <a:pt x="328" y="906"/>
                  </a:cubicBezTo>
                  <a:cubicBezTo>
                    <a:pt x="363" y="928"/>
                    <a:pt x="345" y="943"/>
                    <a:pt x="321" y="965"/>
                  </a:cubicBezTo>
                  <a:cubicBezTo>
                    <a:pt x="297" y="987"/>
                    <a:pt x="343" y="1006"/>
                    <a:pt x="339" y="1050"/>
                  </a:cubicBezTo>
                  <a:cubicBezTo>
                    <a:pt x="335" y="1095"/>
                    <a:pt x="367" y="1106"/>
                    <a:pt x="389" y="1135"/>
                  </a:cubicBezTo>
                  <a:cubicBezTo>
                    <a:pt x="411" y="1165"/>
                    <a:pt x="404" y="1184"/>
                    <a:pt x="424" y="1206"/>
                  </a:cubicBezTo>
                  <a:cubicBezTo>
                    <a:pt x="444" y="1228"/>
                    <a:pt x="470" y="1200"/>
                    <a:pt x="494" y="1189"/>
                  </a:cubicBezTo>
                  <a:cubicBezTo>
                    <a:pt x="518" y="1178"/>
                    <a:pt x="529" y="1150"/>
                    <a:pt x="546" y="1134"/>
                  </a:cubicBezTo>
                  <a:cubicBezTo>
                    <a:pt x="564" y="1117"/>
                    <a:pt x="586" y="1143"/>
                    <a:pt x="597" y="1161"/>
                  </a:cubicBezTo>
                  <a:cubicBezTo>
                    <a:pt x="608" y="1180"/>
                    <a:pt x="588" y="1195"/>
                    <a:pt x="573" y="1206"/>
                  </a:cubicBezTo>
                  <a:cubicBezTo>
                    <a:pt x="557" y="1217"/>
                    <a:pt x="542" y="1222"/>
                    <a:pt x="568" y="1247"/>
                  </a:cubicBezTo>
                  <a:cubicBezTo>
                    <a:pt x="594" y="1271"/>
                    <a:pt x="612" y="1241"/>
                    <a:pt x="634" y="1219"/>
                  </a:cubicBezTo>
                  <a:cubicBezTo>
                    <a:pt x="656" y="1197"/>
                    <a:pt x="649" y="1193"/>
                    <a:pt x="688" y="1165"/>
                  </a:cubicBezTo>
                  <a:cubicBezTo>
                    <a:pt x="728" y="1137"/>
                    <a:pt x="739" y="1193"/>
                    <a:pt x="769" y="1211"/>
                  </a:cubicBezTo>
                  <a:cubicBezTo>
                    <a:pt x="800" y="1230"/>
                    <a:pt x="848" y="1217"/>
                    <a:pt x="878" y="1209"/>
                  </a:cubicBezTo>
                  <a:cubicBezTo>
                    <a:pt x="909" y="1202"/>
                    <a:pt x="905" y="1219"/>
                    <a:pt x="935" y="1235"/>
                  </a:cubicBezTo>
                  <a:cubicBezTo>
                    <a:pt x="939" y="1237"/>
                    <a:pt x="941" y="1239"/>
                    <a:pt x="942" y="1241"/>
                  </a:cubicBezTo>
                  <a:cubicBezTo>
                    <a:pt x="956" y="1238"/>
                    <a:pt x="969" y="1232"/>
                    <a:pt x="973" y="1222"/>
                  </a:cubicBezTo>
                  <a:cubicBezTo>
                    <a:pt x="983" y="1200"/>
                    <a:pt x="995" y="1192"/>
                    <a:pt x="1009" y="1181"/>
                  </a:cubicBezTo>
                  <a:cubicBezTo>
                    <a:pt x="1024" y="1170"/>
                    <a:pt x="1049" y="1159"/>
                    <a:pt x="1052" y="1136"/>
                  </a:cubicBezTo>
                  <a:cubicBezTo>
                    <a:pt x="1055" y="1114"/>
                    <a:pt x="1057" y="1093"/>
                    <a:pt x="1070" y="1079"/>
                  </a:cubicBezTo>
                  <a:cubicBezTo>
                    <a:pt x="1083" y="1065"/>
                    <a:pt x="1096" y="1056"/>
                    <a:pt x="1083" y="1040"/>
                  </a:cubicBezTo>
                  <a:cubicBezTo>
                    <a:pt x="1070" y="1025"/>
                    <a:pt x="1029" y="1000"/>
                    <a:pt x="1065" y="992"/>
                  </a:cubicBezTo>
                  <a:cubicBezTo>
                    <a:pt x="1101" y="983"/>
                    <a:pt x="1113" y="982"/>
                    <a:pt x="1132" y="975"/>
                  </a:cubicBezTo>
                  <a:cubicBezTo>
                    <a:pt x="1152" y="968"/>
                    <a:pt x="1190" y="967"/>
                    <a:pt x="1175" y="947"/>
                  </a:cubicBezTo>
                  <a:cubicBezTo>
                    <a:pt x="1160" y="928"/>
                    <a:pt x="1132" y="915"/>
                    <a:pt x="1157" y="894"/>
                  </a:cubicBezTo>
                  <a:cubicBezTo>
                    <a:pt x="1181" y="874"/>
                    <a:pt x="1217" y="833"/>
                    <a:pt x="1199" y="803"/>
                  </a:cubicBezTo>
                  <a:cubicBezTo>
                    <a:pt x="1181" y="772"/>
                    <a:pt x="1190" y="760"/>
                    <a:pt x="1162" y="758"/>
                  </a:cubicBezTo>
                  <a:cubicBezTo>
                    <a:pt x="1134" y="757"/>
                    <a:pt x="1118" y="715"/>
                    <a:pt x="1081" y="744"/>
                  </a:cubicBezTo>
                  <a:cubicBezTo>
                    <a:pt x="1045" y="774"/>
                    <a:pt x="1011" y="776"/>
                    <a:pt x="998" y="764"/>
                  </a:cubicBezTo>
                  <a:cubicBezTo>
                    <a:pt x="985" y="751"/>
                    <a:pt x="986" y="742"/>
                    <a:pt x="991" y="717"/>
                  </a:cubicBezTo>
                  <a:cubicBezTo>
                    <a:pt x="996" y="692"/>
                    <a:pt x="1011" y="683"/>
                    <a:pt x="978" y="671"/>
                  </a:cubicBezTo>
                  <a:cubicBezTo>
                    <a:pt x="946" y="658"/>
                    <a:pt x="926" y="661"/>
                    <a:pt x="906" y="643"/>
                  </a:cubicBezTo>
                  <a:cubicBezTo>
                    <a:pt x="887" y="625"/>
                    <a:pt x="872" y="628"/>
                    <a:pt x="869" y="608"/>
                  </a:cubicBezTo>
                  <a:cubicBezTo>
                    <a:pt x="865" y="589"/>
                    <a:pt x="842" y="579"/>
                    <a:pt x="872" y="562"/>
                  </a:cubicBezTo>
                  <a:cubicBezTo>
                    <a:pt x="901" y="546"/>
                    <a:pt x="919" y="536"/>
                    <a:pt x="919" y="508"/>
                  </a:cubicBezTo>
                  <a:cubicBezTo>
                    <a:pt x="919" y="480"/>
                    <a:pt x="891" y="466"/>
                    <a:pt x="888" y="455"/>
                  </a:cubicBezTo>
                  <a:cubicBezTo>
                    <a:pt x="885" y="444"/>
                    <a:pt x="916" y="411"/>
                    <a:pt x="942" y="429"/>
                  </a:cubicBezTo>
                  <a:cubicBezTo>
                    <a:pt x="968" y="447"/>
                    <a:pt x="991" y="455"/>
                    <a:pt x="1011" y="444"/>
                  </a:cubicBezTo>
                  <a:cubicBezTo>
                    <a:pt x="1031" y="433"/>
                    <a:pt x="1027" y="415"/>
                    <a:pt x="1013" y="389"/>
                  </a:cubicBezTo>
                  <a:cubicBezTo>
                    <a:pt x="998" y="362"/>
                    <a:pt x="980" y="338"/>
                    <a:pt x="955" y="338"/>
                  </a:cubicBezTo>
                  <a:cubicBezTo>
                    <a:pt x="931" y="338"/>
                    <a:pt x="911" y="344"/>
                    <a:pt x="913" y="366"/>
                  </a:cubicBezTo>
                  <a:cubicBezTo>
                    <a:pt x="914" y="389"/>
                    <a:pt x="918" y="400"/>
                    <a:pt x="898" y="402"/>
                  </a:cubicBezTo>
                  <a:cubicBezTo>
                    <a:pt x="878" y="405"/>
                    <a:pt x="833" y="425"/>
                    <a:pt x="810" y="402"/>
                  </a:cubicBezTo>
                  <a:cubicBezTo>
                    <a:pt x="787" y="380"/>
                    <a:pt x="790" y="315"/>
                    <a:pt x="767" y="315"/>
                  </a:cubicBezTo>
                  <a:cubicBezTo>
                    <a:pt x="744" y="315"/>
                    <a:pt x="701" y="315"/>
                    <a:pt x="705" y="297"/>
                  </a:cubicBezTo>
                  <a:cubicBezTo>
                    <a:pt x="708" y="279"/>
                    <a:pt x="700" y="259"/>
                    <a:pt x="726" y="243"/>
                  </a:cubicBezTo>
                  <a:cubicBezTo>
                    <a:pt x="752" y="226"/>
                    <a:pt x="749" y="208"/>
                    <a:pt x="731" y="191"/>
                  </a:cubicBezTo>
                  <a:cubicBezTo>
                    <a:pt x="713" y="174"/>
                    <a:pt x="695" y="162"/>
                    <a:pt x="682" y="180"/>
                  </a:cubicBezTo>
                  <a:cubicBezTo>
                    <a:pt x="669" y="198"/>
                    <a:pt x="657" y="208"/>
                    <a:pt x="644" y="187"/>
                  </a:cubicBezTo>
                  <a:cubicBezTo>
                    <a:pt x="631" y="166"/>
                    <a:pt x="624" y="154"/>
                    <a:pt x="605" y="138"/>
                  </a:cubicBezTo>
                  <a:cubicBezTo>
                    <a:pt x="585" y="123"/>
                    <a:pt x="585" y="116"/>
                    <a:pt x="541" y="117"/>
                  </a:cubicBezTo>
                  <a:cubicBezTo>
                    <a:pt x="497" y="119"/>
                    <a:pt x="503" y="111"/>
                    <a:pt x="498" y="98"/>
                  </a:cubicBezTo>
                  <a:cubicBezTo>
                    <a:pt x="493" y="86"/>
                    <a:pt x="492" y="80"/>
                    <a:pt x="474" y="81"/>
                  </a:cubicBezTo>
                  <a:cubicBezTo>
                    <a:pt x="456" y="83"/>
                    <a:pt x="436" y="90"/>
                    <a:pt x="420" y="72"/>
                  </a:cubicBezTo>
                  <a:cubicBezTo>
                    <a:pt x="403" y="54"/>
                    <a:pt x="371" y="47"/>
                    <a:pt x="346" y="34"/>
                  </a:cubicBezTo>
                  <a:cubicBezTo>
                    <a:pt x="321" y="22"/>
                    <a:pt x="292" y="19"/>
                    <a:pt x="289" y="5"/>
                  </a:cubicBezTo>
                  <a:cubicBezTo>
                    <a:pt x="288" y="4"/>
                    <a:pt x="288" y="2"/>
                    <a:pt x="288" y="0"/>
                  </a:cubicBezTo>
                  <a:cubicBezTo>
                    <a:pt x="273" y="7"/>
                    <a:pt x="264" y="22"/>
                    <a:pt x="256" y="26"/>
                  </a:cubicBezTo>
                  <a:close/>
                </a:path>
              </a:pathLst>
            </a:custGeom>
            <a:grpFill/>
            <a:ln w="0" cap="rnd">
              <a:solidFill>
                <a:sysClr val="window" lastClr="FFFFFF"/>
              </a:solidFill>
              <a:prstDash val="solid"/>
              <a:round/>
            </a:ln>
          </p:spPr>
          <p:txBody>
            <a:bodyPr lIns="101600" tIns="50800" rIns="101600" bIns="5080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楷体_GB2312" panose="02010609030101010101" pitchFamily="49" charset="-122"/>
                <a:ea typeface="楷体_GB2312" panose="02010609030101010101" pitchFamily="49" charset="-122"/>
              </a:endParaRPr>
            </a:p>
          </p:txBody>
        </p:sp>
        <p:sp>
          <p:nvSpPr>
            <p:cNvPr id="32" name="Freeform 28">
              <a:extLst>
                <a:ext uri="{FF2B5EF4-FFF2-40B4-BE49-F238E27FC236}">
                  <a16:creationId xmlns:a16="http://schemas.microsoft.com/office/drawing/2014/main" id="{77FE982D-E3F3-4AA8-A490-0AFA1FBC51A4}"/>
                </a:ext>
              </a:extLst>
            </p:cNvPr>
            <p:cNvSpPr/>
            <p:nvPr/>
          </p:nvSpPr>
          <p:spPr bwMode="auto">
            <a:xfrm>
              <a:off x="4378" y="2218"/>
              <a:ext cx="671" cy="469"/>
            </a:xfrm>
            <a:custGeom>
              <a:avLst/>
              <a:gdLst>
                <a:gd name="T0" fmla="*/ 963 w 1448"/>
                <a:gd name="T1" fmla="*/ 946 h 1013"/>
                <a:gd name="T2" fmla="*/ 1032 w 1448"/>
                <a:gd name="T3" fmla="*/ 991 h 1013"/>
                <a:gd name="T4" fmla="*/ 1119 w 1448"/>
                <a:gd name="T5" fmla="*/ 992 h 1013"/>
                <a:gd name="T6" fmla="*/ 1191 w 1448"/>
                <a:gd name="T7" fmla="*/ 977 h 1013"/>
                <a:gd name="T8" fmla="*/ 1232 w 1448"/>
                <a:gd name="T9" fmla="*/ 927 h 1013"/>
                <a:gd name="T10" fmla="*/ 1251 w 1448"/>
                <a:gd name="T11" fmla="*/ 843 h 1013"/>
                <a:gd name="T12" fmla="*/ 1246 w 1448"/>
                <a:gd name="T13" fmla="*/ 782 h 1013"/>
                <a:gd name="T14" fmla="*/ 1274 w 1448"/>
                <a:gd name="T15" fmla="*/ 742 h 1013"/>
                <a:gd name="T16" fmla="*/ 1440 w 1448"/>
                <a:gd name="T17" fmla="*/ 785 h 1013"/>
                <a:gd name="T18" fmla="*/ 1370 w 1448"/>
                <a:gd name="T19" fmla="*/ 656 h 1013"/>
                <a:gd name="T20" fmla="*/ 1221 w 1448"/>
                <a:gd name="T21" fmla="*/ 567 h 1013"/>
                <a:gd name="T22" fmla="*/ 1156 w 1448"/>
                <a:gd name="T23" fmla="*/ 474 h 1013"/>
                <a:gd name="T24" fmla="*/ 968 w 1448"/>
                <a:gd name="T25" fmla="*/ 266 h 1013"/>
                <a:gd name="T26" fmla="*/ 867 w 1448"/>
                <a:gd name="T27" fmla="*/ 148 h 1013"/>
                <a:gd name="T28" fmla="*/ 649 w 1448"/>
                <a:gd name="T29" fmla="*/ 52 h 1013"/>
                <a:gd name="T30" fmla="*/ 571 w 1448"/>
                <a:gd name="T31" fmla="*/ 29 h 1013"/>
                <a:gd name="T32" fmla="*/ 478 w 1448"/>
                <a:gd name="T33" fmla="*/ 133 h 1013"/>
                <a:gd name="T34" fmla="*/ 409 w 1448"/>
                <a:gd name="T35" fmla="*/ 191 h 1013"/>
                <a:gd name="T36" fmla="*/ 331 w 1448"/>
                <a:gd name="T37" fmla="*/ 176 h 1013"/>
                <a:gd name="T38" fmla="*/ 250 w 1448"/>
                <a:gd name="T39" fmla="*/ 211 h 1013"/>
                <a:gd name="T40" fmla="*/ 116 w 1448"/>
                <a:gd name="T41" fmla="*/ 134 h 1013"/>
                <a:gd name="T42" fmla="*/ 5 w 1448"/>
                <a:gd name="T43" fmla="*/ 151 h 1013"/>
                <a:gd name="T44" fmla="*/ 62 w 1448"/>
                <a:gd name="T45" fmla="*/ 240 h 1013"/>
                <a:gd name="T46" fmla="*/ 190 w 1448"/>
                <a:gd name="T47" fmla="*/ 287 h 1013"/>
                <a:gd name="T48" fmla="*/ 257 w 1448"/>
                <a:gd name="T49" fmla="*/ 323 h 1013"/>
                <a:gd name="T50" fmla="*/ 360 w 1448"/>
                <a:gd name="T51" fmla="*/ 393 h 1013"/>
                <a:gd name="T52" fmla="*/ 447 w 1448"/>
                <a:gd name="T53" fmla="*/ 397 h 1013"/>
                <a:gd name="T54" fmla="*/ 421 w 1448"/>
                <a:gd name="T55" fmla="*/ 503 h 1013"/>
                <a:gd name="T56" fmla="*/ 526 w 1448"/>
                <a:gd name="T57" fmla="*/ 608 h 1013"/>
                <a:gd name="T58" fmla="*/ 629 w 1448"/>
                <a:gd name="T59" fmla="*/ 572 h 1013"/>
                <a:gd name="T60" fmla="*/ 729 w 1448"/>
                <a:gd name="T61" fmla="*/ 595 h 1013"/>
                <a:gd name="T62" fmla="*/ 658 w 1448"/>
                <a:gd name="T63" fmla="*/ 635 h 1013"/>
                <a:gd name="T64" fmla="*/ 635 w 1448"/>
                <a:gd name="T65" fmla="*/ 714 h 1013"/>
                <a:gd name="T66" fmla="*/ 585 w 1448"/>
                <a:gd name="T67" fmla="*/ 814 h 1013"/>
                <a:gd name="T68" fmla="*/ 694 w 1448"/>
                <a:gd name="T69" fmla="*/ 877 h 1013"/>
                <a:gd name="T70" fmla="*/ 714 w 1448"/>
                <a:gd name="T71" fmla="*/ 970 h 1013"/>
                <a:gd name="T72" fmla="*/ 878 w 1448"/>
                <a:gd name="T73" fmla="*/ 964 h 1013"/>
                <a:gd name="T74" fmla="*/ 919 w 1448"/>
                <a:gd name="T75" fmla="*/ 963 h 10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448" h="1013">
                  <a:moveTo>
                    <a:pt x="919" y="963"/>
                  </a:moveTo>
                  <a:cubicBezTo>
                    <a:pt x="922" y="950"/>
                    <a:pt x="951" y="956"/>
                    <a:pt x="963" y="946"/>
                  </a:cubicBezTo>
                  <a:cubicBezTo>
                    <a:pt x="974" y="936"/>
                    <a:pt x="992" y="955"/>
                    <a:pt x="997" y="967"/>
                  </a:cubicBezTo>
                  <a:cubicBezTo>
                    <a:pt x="1002" y="980"/>
                    <a:pt x="1012" y="984"/>
                    <a:pt x="1032" y="991"/>
                  </a:cubicBezTo>
                  <a:cubicBezTo>
                    <a:pt x="1051" y="998"/>
                    <a:pt x="1051" y="1005"/>
                    <a:pt x="1073" y="996"/>
                  </a:cubicBezTo>
                  <a:cubicBezTo>
                    <a:pt x="1094" y="988"/>
                    <a:pt x="1102" y="971"/>
                    <a:pt x="1119" y="992"/>
                  </a:cubicBezTo>
                  <a:cubicBezTo>
                    <a:pt x="1135" y="1013"/>
                    <a:pt x="1140" y="1006"/>
                    <a:pt x="1160" y="1000"/>
                  </a:cubicBezTo>
                  <a:cubicBezTo>
                    <a:pt x="1179" y="995"/>
                    <a:pt x="1191" y="993"/>
                    <a:pt x="1191" y="977"/>
                  </a:cubicBezTo>
                  <a:cubicBezTo>
                    <a:pt x="1191" y="960"/>
                    <a:pt x="1196" y="960"/>
                    <a:pt x="1209" y="953"/>
                  </a:cubicBezTo>
                  <a:cubicBezTo>
                    <a:pt x="1222" y="946"/>
                    <a:pt x="1227" y="949"/>
                    <a:pt x="1232" y="927"/>
                  </a:cubicBezTo>
                  <a:cubicBezTo>
                    <a:pt x="1237" y="904"/>
                    <a:pt x="1255" y="910"/>
                    <a:pt x="1258" y="888"/>
                  </a:cubicBezTo>
                  <a:cubicBezTo>
                    <a:pt x="1261" y="866"/>
                    <a:pt x="1228" y="850"/>
                    <a:pt x="1251" y="843"/>
                  </a:cubicBezTo>
                  <a:cubicBezTo>
                    <a:pt x="1274" y="836"/>
                    <a:pt x="1294" y="838"/>
                    <a:pt x="1284" y="820"/>
                  </a:cubicBezTo>
                  <a:cubicBezTo>
                    <a:pt x="1274" y="802"/>
                    <a:pt x="1264" y="796"/>
                    <a:pt x="1246" y="782"/>
                  </a:cubicBezTo>
                  <a:cubicBezTo>
                    <a:pt x="1228" y="768"/>
                    <a:pt x="1223" y="749"/>
                    <a:pt x="1240" y="745"/>
                  </a:cubicBezTo>
                  <a:cubicBezTo>
                    <a:pt x="1252" y="741"/>
                    <a:pt x="1252" y="733"/>
                    <a:pt x="1274" y="742"/>
                  </a:cubicBezTo>
                  <a:cubicBezTo>
                    <a:pt x="1276" y="736"/>
                    <a:pt x="1285" y="734"/>
                    <a:pt x="1304" y="741"/>
                  </a:cubicBezTo>
                  <a:cubicBezTo>
                    <a:pt x="1365" y="763"/>
                    <a:pt x="1431" y="811"/>
                    <a:pt x="1440" y="785"/>
                  </a:cubicBezTo>
                  <a:cubicBezTo>
                    <a:pt x="1448" y="759"/>
                    <a:pt x="1413" y="730"/>
                    <a:pt x="1413" y="700"/>
                  </a:cubicBezTo>
                  <a:cubicBezTo>
                    <a:pt x="1413" y="670"/>
                    <a:pt x="1400" y="656"/>
                    <a:pt x="1370" y="656"/>
                  </a:cubicBezTo>
                  <a:cubicBezTo>
                    <a:pt x="1339" y="656"/>
                    <a:pt x="1304" y="659"/>
                    <a:pt x="1291" y="630"/>
                  </a:cubicBezTo>
                  <a:cubicBezTo>
                    <a:pt x="1278" y="600"/>
                    <a:pt x="1269" y="567"/>
                    <a:pt x="1221" y="567"/>
                  </a:cubicBezTo>
                  <a:cubicBezTo>
                    <a:pt x="1173" y="567"/>
                    <a:pt x="1147" y="552"/>
                    <a:pt x="1147" y="530"/>
                  </a:cubicBezTo>
                  <a:cubicBezTo>
                    <a:pt x="1147" y="507"/>
                    <a:pt x="1195" y="504"/>
                    <a:pt x="1156" y="474"/>
                  </a:cubicBezTo>
                  <a:cubicBezTo>
                    <a:pt x="1116" y="444"/>
                    <a:pt x="1042" y="374"/>
                    <a:pt x="1025" y="341"/>
                  </a:cubicBezTo>
                  <a:cubicBezTo>
                    <a:pt x="1007" y="307"/>
                    <a:pt x="1012" y="292"/>
                    <a:pt x="968" y="266"/>
                  </a:cubicBezTo>
                  <a:cubicBezTo>
                    <a:pt x="924" y="241"/>
                    <a:pt x="924" y="244"/>
                    <a:pt x="929" y="215"/>
                  </a:cubicBezTo>
                  <a:cubicBezTo>
                    <a:pt x="933" y="185"/>
                    <a:pt x="907" y="159"/>
                    <a:pt x="867" y="148"/>
                  </a:cubicBezTo>
                  <a:cubicBezTo>
                    <a:pt x="828" y="137"/>
                    <a:pt x="780" y="140"/>
                    <a:pt x="749" y="118"/>
                  </a:cubicBezTo>
                  <a:cubicBezTo>
                    <a:pt x="719" y="96"/>
                    <a:pt x="653" y="89"/>
                    <a:pt x="649" y="52"/>
                  </a:cubicBezTo>
                  <a:cubicBezTo>
                    <a:pt x="646" y="29"/>
                    <a:pt x="649" y="23"/>
                    <a:pt x="658" y="10"/>
                  </a:cubicBezTo>
                  <a:cubicBezTo>
                    <a:pt x="596" y="0"/>
                    <a:pt x="600" y="13"/>
                    <a:pt x="571" y="29"/>
                  </a:cubicBezTo>
                  <a:cubicBezTo>
                    <a:pt x="539" y="47"/>
                    <a:pt x="549" y="65"/>
                    <a:pt x="544" y="97"/>
                  </a:cubicBezTo>
                  <a:cubicBezTo>
                    <a:pt x="539" y="129"/>
                    <a:pt x="509" y="130"/>
                    <a:pt x="478" y="133"/>
                  </a:cubicBezTo>
                  <a:cubicBezTo>
                    <a:pt x="447" y="136"/>
                    <a:pt x="458" y="164"/>
                    <a:pt x="449" y="183"/>
                  </a:cubicBezTo>
                  <a:cubicBezTo>
                    <a:pt x="439" y="203"/>
                    <a:pt x="414" y="194"/>
                    <a:pt x="409" y="191"/>
                  </a:cubicBezTo>
                  <a:cubicBezTo>
                    <a:pt x="404" y="189"/>
                    <a:pt x="401" y="169"/>
                    <a:pt x="381" y="154"/>
                  </a:cubicBezTo>
                  <a:cubicBezTo>
                    <a:pt x="331" y="140"/>
                    <a:pt x="329" y="159"/>
                    <a:pt x="331" y="176"/>
                  </a:cubicBezTo>
                  <a:cubicBezTo>
                    <a:pt x="332" y="193"/>
                    <a:pt x="319" y="189"/>
                    <a:pt x="298" y="204"/>
                  </a:cubicBezTo>
                  <a:cubicBezTo>
                    <a:pt x="277" y="219"/>
                    <a:pt x="275" y="239"/>
                    <a:pt x="250" y="211"/>
                  </a:cubicBezTo>
                  <a:cubicBezTo>
                    <a:pt x="226" y="183"/>
                    <a:pt x="196" y="215"/>
                    <a:pt x="182" y="204"/>
                  </a:cubicBezTo>
                  <a:cubicBezTo>
                    <a:pt x="167" y="193"/>
                    <a:pt x="141" y="158"/>
                    <a:pt x="116" y="134"/>
                  </a:cubicBezTo>
                  <a:cubicBezTo>
                    <a:pt x="91" y="111"/>
                    <a:pt x="73" y="118"/>
                    <a:pt x="42" y="132"/>
                  </a:cubicBezTo>
                  <a:cubicBezTo>
                    <a:pt x="11" y="146"/>
                    <a:pt x="10" y="137"/>
                    <a:pt x="5" y="151"/>
                  </a:cubicBezTo>
                  <a:cubicBezTo>
                    <a:pt x="0" y="165"/>
                    <a:pt x="1" y="197"/>
                    <a:pt x="5" y="211"/>
                  </a:cubicBezTo>
                  <a:cubicBezTo>
                    <a:pt x="8" y="225"/>
                    <a:pt x="37" y="228"/>
                    <a:pt x="62" y="240"/>
                  </a:cubicBezTo>
                  <a:cubicBezTo>
                    <a:pt x="87" y="253"/>
                    <a:pt x="119" y="260"/>
                    <a:pt x="136" y="278"/>
                  </a:cubicBezTo>
                  <a:cubicBezTo>
                    <a:pt x="152" y="296"/>
                    <a:pt x="172" y="289"/>
                    <a:pt x="190" y="287"/>
                  </a:cubicBezTo>
                  <a:cubicBezTo>
                    <a:pt x="208" y="286"/>
                    <a:pt x="209" y="292"/>
                    <a:pt x="214" y="304"/>
                  </a:cubicBezTo>
                  <a:cubicBezTo>
                    <a:pt x="219" y="317"/>
                    <a:pt x="213" y="325"/>
                    <a:pt x="257" y="323"/>
                  </a:cubicBezTo>
                  <a:cubicBezTo>
                    <a:pt x="301" y="322"/>
                    <a:pt x="301" y="329"/>
                    <a:pt x="321" y="344"/>
                  </a:cubicBezTo>
                  <a:cubicBezTo>
                    <a:pt x="340" y="360"/>
                    <a:pt x="347" y="372"/>
                    <a:pt x="360" y="393"/>
                  </a:cubicBezTo>
                  <a:cubicBezTo>
                    <a:pt x="373" y="414"/>
                    <a:pt x="385" y="404"/>
                    <a:pt x="398" y="386"/>
                  </a:cubicBezTo>
                  <a:cubicBezTo>
                    <a:pt x="411" y="368"/>
                    <a:pt x="429" y="380"/>
                    <a:pt x="447" y="397"/>
                  </a:cubicBezTo>
                  <a:cubicBezTo>
                    <a:pt x="465" y="414"/>
                    <a:pt x="468" y="432"/>
                    <a:pt x="442" y="449"/>
                  </a:cubicBezTo>
                  <a:cubicBezTo>
                    <a:pt x="416" y="465"/>
                    <a:pt x="424" y="485"/>
                    <a:pt x="421" y="503"/>
                  </a:cubicBezTo>
                  <a:cubicBezTo>
                    <a:pt x="417" y="521"/>
                    <a:pt x="460" y="521"/>
                    <a:pt x="483" y="521"/>
                  </a:cubicBezTo>
                  <a:cubicBezTo>
                    <a:pt x="506" y="521"/>
                    <a:pt x="503" y="586"/>
                    <a:pt x="526" y="608"/>
                  </a:cubicBezTo>
                  <a:cubicBezTo>
                    <a:pt x="549" y="631"/>
                    <a:pt x="594" y="611"/>
                    <a:pt x="614" y="608"/>
                  </a:cubicBezTo>
                  <a:cubicBezTo>
                    <a:pt x="634" y="606"/>
                    <a:pt x="630" y="595"/>
                    <a:pt x="629" y="572"/>
                  </a:cubicBezTo>
                  <a:cubicBezTo>
                    <a:pt x="627" y="550"/>
                    <a:pt x="647" y="544"/>
                    <a:pt x="671" y="544"/>
                  </a:cubicBezTo>
                  <a:cubicBezTo>
                    <a:pt x="696" y="544"/>
                    <a:pt x="714" y="568"/>
                    <a:pt x="729" y="595"/>
                  </a:cubicBezTo>
                  <a:cubicBezTo>
                    <a:pt x="743" y="621"/>
                    <a:pt x="747" y="639"/>
                    <a:pt x="727" y="650"/>
                  </a:cubicBezTo>
                  <a:cubicBezTo>
                    <a:pt x="707" y="661"/>
                    <a:pt x="684" y="653"/>
                    <a:pt x="658" y="635"/>
                  </a:cubicBezTo>
                  <a:cubicBezTo>
                    <a:pt x="632" y="617"/>
                    <a:pt x="601" y="650"/>
                    <a:pt x="604" y="661"/>
                  </a:cubicBezTo>
                  <a:cubicBezTo>
                    <a:pt x="607" y="672"/>
                    <a:pt x="635" y="686"/>
                    <a:pt x="635" y="714"/>
                  </a:cubicBezTo>
                  <a:cubicBezTo>
                    <a:pt x="635" y="742"/>
                    <a:pt x="617" y="752"/>
                    <a:pt x="588" y="768"/>
                  </a:cubicBezTo>
                  <a:cubicBezTo>
                    <a:pt x="558" y="785"/>
                    <a:pt x="581" y="795"/>
                    <a:pt x="585" y="814"/>
                  </a:cubicBezTo>
                  <a:cubicBezTo>
                    <a:pt x="588" y="834"/>
                    <a:pt x="603" y="831"/>
                    <a:pt x="622" y="849"/>
                  </a:cubicBezTo>
                  <a:cubicBezTo>
                    <a:pt x="642" y="867"/>
                    <a:pt x="662" y="864"/>
                    <a:pt x="694" y="877"/>
                  </a:cubicBezTo>
                  <a:cubicBezTo>
                    <a:pt x="727" y="889"/>
                    <a:pt x="712" y="898"/>
                    <a:pt x="707" y="923"/>
                  </a:cubicBezTo>
                  <a:cubicBezTo>
                    <a:pt x="702" y="948"/>
                    <a:pt x="701" y="957"/>
                    <a:pt x="714" y="970"/>
                  </a:cubicBezTo>
                  <a:cubicBezTo>
                    <a:pt x="727" y="982"/>
                    <a:pt x="761" y="980"/>
                    <a:pt x="797" y="950"/>
                  </a:cubicBezTo>
                  <a:cubicBezTo>
                    <a:pt x="834" y="921"/>
                    <a:pt x="850" y="963"/>
                    <a:pt x="878" y="964"/>
                  </a:cubicBezTo>
                  <a:cubicBezTo>
                    <a:pt x="892" y="965"/>
                    <a:pt x="897" y="969"/>
                    <a:pt x="901" y="976"/>
                  </a:cubicBezTo>
                  <a:cubicBezTo>
                    <a:pt x="909" y="973"/>
                    <a:pt x="917" y="969"/>
                    <a:pt x="919" y="963"/>
                  </a:cubicBezTo>
                  <a:close/>
                </a:path>
              </a:pathLst>
            </a:custGeom>
            <a:grpFill/>
            <a:ln w="0" cap="rnd">
              <a:solidFill>
                <a:sysClr val="window" lastClr="FFFFFF"/>
              </a:solidFill>
              <a:prstDash val="solid"/>
              <a:round/>
            </a:ln>
          </p:spPr>
          <p:txBody>
            <a:bodyPr lIns="101600" tIns="50800" rIns="101600" bIns="5080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楷体_GB2312" panose="02010609030101010101" pitchFamily="49" charset="-122"/>
                <a:ea typeface="楷体_GB2312" panose="02010609030101010101" pitchFamily="49" charset="-122"/>
              </a:endParaRPr>
            </a:p>
          </p:txBody>
        </p:sp>
        <p:sp>
          <p:nvSpPr>
            <p:cNvPr id="33" name="Freeform 29">
              <a:extLst>
                <a:ext uri="{FF2B5EF4-FFF2-40B4-BE49-F238E27FC236}">
                  <a16:creationId xmlns:a16="http://schemas.microsoft.com/office/drawing/2014/main" id="{B7704B79-FEBC-4946-8394-1C35948DC671}"/>
                </a:ext>
              </a:extLst>
            </p:cNvPr>
            <p:cNvSpPr/>
            <p:nvPr/>
          </p:nvSpPr>
          <p:spPr bwMode="auto">
            <a:xfrm>
              <a:off x="4661" y="2651"/>
              <a:ext cx="455" cy="451"/>
            </a:xfrm>
            <a:custGeom>
              <a:avLst/>
              <a:gdLst>
                <a:gd name="T0" fmla="*/ 913 w 983"/>
                <a:gd name="T1" fmla="*/ 416 h 972"/>
                <a:gd name="T2" fmla="*/ 965 w 983"/>
                <a:gd name="T3" fmla="*/ 379 h 972"/>
                <a:gd name="T4" fmla="*/ 926 w 983"/>
                <a:gd name="T5" fmla="*/ 298 h 972"/>
                <a:gd name="T6" fmla="*/ 948 w 983"/>
                <a:gd name="T7" fmla="*/ 227 h 972"/>
                <a:gd name="T8" fmla="*/ 830 w 983"/>
                <a:gd name="T9" fmla="*/ 205 h 972"/>
                <a:gd name="T10" fmla="*/ 707 w 983"/>
                <a:gd name="T11" fmla="*/ 179 h 972"/>
                <a:gd name="T12" fmla="*/ 607 w 983"/>
                <a:gd name="T13" fmla="*/ 253 h 972"/>
                <a:gd name="T14" fmla="*/ 572 w 983"/>
                <a:gd name="T15" fmla="*/ 216 h 972"/>
                <a:gd name="T16" fmla="*/ 559 w 983"/>
                <a:gd name="T17" fmla="*/ 168 h 972"/>
                <a:gd name="T18" fmla="*/ 668 w 983"/>
                <a:gd name="T19" fmla="*/ 164 h 972"/>
                <a:gd name="T20" fmla="*/ 706 w 983"/>
                <a:gd name="T21" fmla="*/ 85 h 972"/>
                <a:gd name="T22" fmla="*/ 677 w 983"/>
                <a:gd name="T23" fmla="*/ 63 h 972"/>
                <a:gd name="T24" fmla="*/ 620 w 983"/>
                <a:gd name="T25" fmla="*/ 31 h 972"/>
                <a:gd name="T26" fmla="*/ 601 w 983"/>
                <a:gd name="T27" fmla="*/ 16 h 972"/>
                <a:gd name="T28" fmla="*/ 599 w 983"/>
                <a:gd name="T29" fmla="*/ 17 h 972"/>
                <a:gd name="T30" fmla="*/ 581 w 983"/>
                <a:gd name="T31" fmla="*/ 41 h 972"/>
                <a:gd name="T32" fmla="*/ 550 w 983"/>
                <a:gd name="T33" fmla="*/ 64 h 972"/>
                <a:gd name="T34" fmla="*/ 509 w 983"/>
                <a:gd name="T35" fmla="*/ 56 h 972"/>
                <a:gd name="T36" fmla="*/ 463 w 983"/>
                <a:gd name="T37" fmla="*/ 60 h 972"/>
                <a:gd name="T38" fmla="*/ 422 w 983"/>
                <a:gd name="T39" fmla="*/ 55 h 972"/>
                <a:gd name="T40" fmla="*/ 387 w 983"/>
                <a:gd name="T41" fmla="*/ 31 h 972"/>
                <a:gd name="T42" fmla="*/ 353 w 983"/>
                <a:gd name="T43" fmla="*/ 10 h 972"/>
                <a:gd name="T44" fmla="*/ 309 w 983"/>
                <a:gd name="T45" fmla="*/ 27 h 972"/>
                <a:gd name="T46" fmla="*/ 291 w 983"/>
                <a:gd name="T47" fmla="*/ 40 h 972"/>
                <a:gd name="T48" fmla="*/ 305 w 983"/>
                <a:gd name="T49" fmla="*/ 73 h 972"/>
                <a:gd name="T50" fmla="*/ 263 w 983"/>
                <a:gd name="T51" fmla="*/ 164 h 972"/>
                <a:gd name="T52" fmla="*/ 281 w 983"/>
                <a:gd name="T53" fmla="*/ 217 h 972"/>
                <a:gd name="T54" fmla="*/ 238 w 983"/>
                <a:gd name="T55" fmla="*/ 245 h 972"/>
                <a:gd name="T56" fmla="*/ 171 w 983"/>
                <a:gd name="T57" fmla="*/ 262 h 972"/>
                <a:gd name="T58" fmla="*/ 189 w 983"/>
                <a:gd name="T59" fmla="*/ 310 h 972"/>
                <a:gd name="T60" fmla="*/ 176 w 983"/>
                <a:gd name="T61" fmla="*/ 349 h 972"/>
                <a:gd name="T62" fmla="*/ 158 w 983"/>
                <a:gd name="T63" fmla="*/ 406 h 972"/>
                <a:gd name="T64" fmla="*/ 115 w 983"/>
                <a:gd name="T65" fmla="*/ 451 h 972"/>
                <a:gd name="T66" fmla="*/ 79 w 983"/>
                <a:gd name="T67" fmla="*/ 492 h 972"/>
                <a:gd name="T68" fmla="*/ 48 w 983"/>
                <a:gd name="T69" fmla="*/ 511 h 972"/>
                <a:gd name="T70" fmla="*/ 6 w 983"/>
                <a:gd name="T71" fmla="*/ 580 h 972"/>
                <a:gd name="T72" fmla="*/ 91 w 983"/>
                <a:gd name="T73" fmla="*/ 635 h 972"/>
                <a:gd name="T74" fmla="*/ 157 w 983"/>
                <a:gd name="T75" fmla="*/ 733 h 972"/>
                <a:gd name="T76" fmla="*/ 156 w 983"/>
                <a:gd name="T77" fmla="*/ 780 h 972"/>
                <a:gd name="T78" fmla="*/ 192 w 983"/>
                <a:gd name="T79" fmla="*/ 777 h 972"/>
                <a:gd name="T80" fmla="*/ 246 w 983"/>
                <a:gd name="T81" fmla="*/ 782 h 972"/>
                <a:gd name="T82" fmla="*/ 251 w 983"/>
                <a:gd name="T83" fmla="*/ 848 h 972"/>
                <a:gd name="T84" fmla="*/ 294 w 983"/>
                <a:gd name="T85" fmla="*/ 905 h 972"/>
                <a:gd name="T86" fmla="*/ 330 w 983"/>
                <a:gd name="T87" fmla="*/ 954 h 972"/>
                <a:gd name="T88" fmla="*/ 397 w 983"/>
                <a:gd name="T89" fmla="*/ 959 h 972"/>
                <a:gd name="T90" fmla="*/ 438 w 983"/>
                <a:gd name="T91" fmla="*/ 923 h 972"/>
                <a:gd name="T92" fmla="*/ 486 w 983"/>
                <a:gd name="T93" fmla="*/ 914 h 972"/>
                <a:gd name="T94" fmla="*/ 533 w 983"/>
                <a:gd name="T95" fmla="*/ 962 h 972"/>
                <a:gd name="T96" fmla="*/ 590 w 983"/>
                <a:gd name="T97" fmla="*/ 950 h 972"/>
                <a:gd name="T98" fmla="*/ 666 w 983"/>
                <a:gd name="T99" fmla="*/ 937 h 972"/>
                <a:gd name="T100" fmla="*/ 713 w 983"/>
                <a:gd name="T101" fmla="*/ 971 h 972"/>
                <a:gd name="T102" fmla="*/ 720 w 983"/>
                <a:gd name="T103" fmla="*/ 972 h 972"/>
                <a:gd name="T104" fmla="*/ 747 w 983"/>
                <a:gd name="T105" fmla="*/ 906 h 972"/>
                <a:gd name="T106" fmla="*/ 768 w 983"/>
                <a:gd name="T107" fmla="*/ 791 h 972"/>
                <a:gd name="T108" fmla="*/ 812 w 983"/>
                <a:gd name="T109" fmla="*/ 706 h 972"/>
                <a:gd name="T110" fmla="*/ 851 w 983"/>
                <a:gd name="T111" fmla="*/ 665 h 972"/>
                <a:gd name="T112" fmla="*/ 900 w 983"/>
                <a:gd name="T113" fmla="*/ 680 h 972"/>
                <a:gd name="T114" fmla="*/ 948 w 983"/>
                <a:gd name="T115" fmla="*/ 635 h 972"/>
                <a:gd name="T116" fmla="*/ 913 w 983"/>
                <a:gd name="T117" fmla="*/ 535 h 972"/>
                <a:gd name="T118" fmla="*/ 900 w 983"/>
                <a:gd name="T119" fmla="*/ 472 h 972"/>
                <a:gd name="T120" fmla="*/ 913 w 983"/>
                <a:gd name="T121" fmla="*/ 416 h 9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83" h="972">
                  <a:moveTo>
                    <a:pt x="913" y="416"/>
                  </a:moveTo>
                  <a:cubicBezTo>
                    <a:pt x="948" y="416"/>
                    <a:pt x="983" y="413"/>
                    <a:pt x="965" y="379"/>
                  </a:cubicBezTo>
                  <a:cubicBezTo>
                    <a:pt x="948" y="346"/>
                    <a:pt x="908" y="331"/>
                    <a:pt x="926" y="298"/>
                  </a:cubicBezTo>
                  <a:cubicBezTo>
                    <a:pt x="943" y="265"/>
                    <a:pt x="983" y="246"/>
                    <a:pt x="948" y="227"/>
                  </a:cubicBezTo>
                  <a:cubicBezTo>
                    <a:pt x="913" y="209"/>
                    <a:pt x="856" y="242"/>
                    <a:pt x="830" y="205"/>
                  </a:cubicBezTo>
                  <a:cubicBezTo>
                    <a:pt x="803" y="168"/>
                    <a:pt x="725" y="153"/>
                    <a:pt x="707" y="179"/>
                  </a:cubicBezTo>
                  <a:cubicBezTo>
                    <a:pt x="690" y="205"/>
                    <a:pt x="624" y="279"/>
                    <a:pt x="607" y="253"/>
                  </a:cubicBezTo>
                  <a:cubicBezTo>
                    <a:pt x="589" y="227"/>
                    <a:pt x="598" y="216"/>
                    <a:pt x="572" y="216"/>
                  </a:cubicBezTo>
                  <a:cubicBezTo>
                    <a:pt x="546" y="216"/>
                    <a:pt x="519" y="157"/>
                    <a:pt x="559" y="168"/>
                  </a:cubicBezTo>
                  <a:cubicBezTo>
                    <a:pt x="598" y="179"/>
                    <a:pt x="655" y="194"/>
                    <a:pt x="668" y="164"/>
                  </a:cubicBezTo>
                  <a:cubicBezTo>
                    <a:pt x="679" y="140"/>
                    <a:pt x="687" y="106"/>
                    <a:pt x="706" y="85"/>
                  </a:cubicBezTo>
                  <a:cubicBezTo>
                    <a:pt x="697" y="76"/>
                    <a:pt x="690" y="66"/>
                    <a:pt x="677" y="63"/>
                  </a:cubicBezTo>
                  <a:cubicBezTo>
                    <a:pt x="656" y="59"/>
                    <a:pt x="658" y="46"/>
                    <a:pt x="620" y="31"/>
                  </a:cubicBezTo>
                  <a:cubicBezTo>
                    <a:pt x="610" y="27"/>
                    <a:pt x="604" y="22"/>
                    <a:pt x="601" y="16"/>
                  </a:cubicBezTo>
                  <a:cubicBezTo>
                    <a:pt x="600" y="16"/>
                    <a:pt x="600" y="17"/>
                    <a:pt x="599" y="17"/>
                  </a:cubicBezTo>
                  <a:cubicBezTo>
                    <a:pt x="586" y="24"/>
                    <a:pt x="581" y="24"/>
                    <a:pt x="581" y="41"/>
                  </a:cubicBezTo>
                  <a:cubicBezTo>
                    <a:pt x="581" y="57"/>
                    <a:pt x="569" y="59"/>
                    <a:pt x="550" y="64"/>
                  </a:cubicBezTo>
                  <a:cubicBezTo>
                    <a:pt x="530" y="70"/>
                    <a:pt x="525" y="77"/>
                    <a:pt x="509" y="56"/>
                  </a:cubicBezTo>
                  <a:cubicBezTo>
                    <a:pt x="492" y="35"/>
                    <a:pt x="484" y="52"/>
                    <a:pt x="463" y="60"/>
                  </a:cubicBezTo>
                  <a:cubicBezTo>
                    <a:pt x="441" y="69"/>
                    <a:pt x="441" y="62"/>
                    <a:pt x="422" y="55"/>
                  </a:cubicBezTo>
                  <a:cubicBezTo>
                    <a:pt x="402" y="48"/>
                    <a:pt x="392" y="44"/>
                    <a:pt x="387" y="31"/>
                  </a:cubicBezTo>
                  <a:cubicBezTo>
                    <a:pt x="382" y="19"/>
                    <a:pt x="364" y="0"/>
                    <a:pt x="353" y="10"/>
                  </a:cubicBezTo>
                  <a:cubicBezTo>
                    <a:pt x="341" y="20"/>
                    <a:pt x="312" y="14"/>
                    <a:pt x="309" y="27"/>
                  </a:cubicBezTo>
                  <a:cubicBezTo>
                    <a:pt x="307" y="33"/>
                    <a:pt x="299" y="37"/>
                    <a:pt x="291" y="40"/>
                  </a:cubicBezTo>
                  <a:cubicBezTo>
                    <a:pt x="294" y="48"/>
                    <a:pt x="297" y="58"/>
                    <a:pt x="305" y="73"/>
                  </a:cubicBezTo>
                  <a:cubicBezTo>
                    <a:pt x="323" y="103"/>
                    <a:pt x="287" y="144"/>
                    <a:pt x="263" y="164"/>
                  </a:cubicBezTo>
                  <a:cubicBezTo>
                    <a:pt x="238" y="185"/>
                    <a:pt x="266" y="198"/>
                    <a:pt x="281" y="217"/>
                  </a:cubicBezTo>
                  <a:cubicBezTo>
                    <a:pt x="296" y="237"/>
                    <a:pt x="258" y="238"/>
                    <a:pt x="238" y="245"/>
                  </a:cubicBezTo>
                  <a:cubicBezTo>
                    <a:pt x="219" y="252"/>
                    <a:pt x="207" y="253"/>
                    <a:pt x="171" y="262"/>
                  </a:cubicBezTo>
                  <a:cubicBezTo>
                    <a:pt x="135" y="270"/>
                    <a:pt x="176" y="295"/>
                    <a:pt x="189" y="310"/>
                  </a:cubicBezTo>
                  <a:cubicBezTo>
                    <a:pt x="202" y="326"/>
                    <a:pt x="189" y="335"/>
                    <a:pt x="176" y="349"/>
                  </a:cubicBezTo>
                  <a:cubicBezTo>
                    <a:pt x="163" y="363"/>
                    <a:pt x="161" y="384"/>
                    <a:pt x="158" y="406"/>
                  </a:cubicBezTo>
                  <a:cubicBezTo>
                    <a:pt x="155" y="429"/>
                    <a:pt x="130" y="440"/>
                    <a:pt x="115" y="451"/>
                  </a:cubicBezTo>
                  <a:cubicBezTo>
                    <a:pt x="101" y="462"/>
                    <a:pt x="89" y="470"/>
                    <a:pt x="79" y="492"/>
                  </a:cubicBezTo>
                  <a:cubicBezTo>
                    <a:pt x="75" y="502"/>
                    <a:pt x="62" y="508"/>
                    <a:pt x="48" y="511"/>
                  </a:cubicBezTo>
                  <a:cubicBezTo>
                    <a:pt x="59" y="529"/>
                    <a:pt x="12" y="558"/>
                    <a:pt x="6" y="580"/>
                  </a:cubicBezTo>
                  <a:cubicBezTo>
                    <a:pt x="0" y="604"/>
                    <a:pt x="43" y="613"/>
                    <a:pt x="91" y="635"/>
                  </a:cubicBezTo>
                  <a:cubicBezTo>
                    <a:pt x="139" y="657"/>
                    <a:pt x="131" y="700"/>
                    <a:pt x="157" y="733"/>
                  </a:cubicBezTo>
                  <a:cubicBezTo>
                    <a:pt x="177" y="759"/>
                    <a:pt x="164" y="769"/>
                    <a:pt x="156" y="780"/>
                  </a:cubicBezTo>
                  <a:cubicBezTo>
                    <a:pt x="169" y="782"/>
                    <a:pt x="184" y="782"/>
                    <a:pt x="192" y="777"/>
                  </a:cubicBezTo>
                  <a:cubicBezTo>
                    <a:pt x="210" y="768"/>
                    <a:pt x="248" y="747"/>
                    <a:pt x="246" y="782"/>
                  </a:cubicBezTo>
                  <a:cubicBezTo>
                    <a:pt x="245" y="816"/>
                    <a:pt x="232" y="833"/>
                    <a:pt x="251" y="848"/>
                  </a:cubicBezTo>
                  <a:cubicBezTo>
                    <a:pt x="271" y="864"/>
                    <a:pt x="289" y="884"/>
                    <a:pt x="294" y="905"/>
                  </a:cubicBezTo>
                  <a:cubicBezTo>
                    <a:pt x="299" y="926"/>
                    <a:pt x="309" y="944"/>
                    <a:pt x="330" y="954"/>
                  </a:cubicBezTo>
                  <a:cubicBezTo>
                    <a:pt x="351" y="964"/>
                    <a:pt x="381" y="972"/>
                    <a:pt x="397" y="959"/>
                  </a:cubicBezTo>
                  <a:cubicBezTo>
                    <a:pt x="414" y="947"/>
                    <a:pt x="428" y="943"/>
                    <a:pt x="438" y="923"/>
                  </a:cubicBezTo>
                  <a:cubicBezTo>
                    <a:pt x="448" y="904"/>
                    <a:pt x="464" y="879"/>
                    <a:pt x="486" y="914"/>
                  </a:cubicBezTo>
                  <a:cubicBezTo>
                    <a:pt x="507" y="948"/>
                    <a:pt x="502" y="958"/>
                    <a:pt x="533" y="962"/>
                  </a:cubicBezTo>
                  <a:cubicBezTo>
                    <a:pt x="564" y="966"/>
                    <a:pt x="564" y="961"/>
                    <a:pt x="590" y="950"/>
                  </a:cubicBezTo>
                  <a:cubicBezTo>
                    <a:pt x="617" y="939"/>
                    <a:pt x="656" y="915"/>
                    <a:pt x="666" y="937"/>
                  </a:cubicBezTo>
                  <a:cubicBezTo>
                    <a:pt x="676" y="959"/>
                    <a:pt x="694" y="968"/>
                    <a:pt x="713" y="971"/>
                  </a:cubicBezTo>
                  <a:cubicBezTo>
                    <a:pt x="716" y="971"/>
                    <a:pt x="718" y="971"/>
                    <a:pt x="720" y="972"/>
                  </a:cubicBezTo>
                  <a:cubicBezTo>
                    <a:pt x="732" y="956"/>
                    <a:pt x="744" y="937"/>
                    <a:pt x="747" y="906"/>
                  </a:cubicBezTo>
                  <a:cubicBezTo>
                    <a:pt x="751" y="850"/>
                    <a:pt x="747" y="813"/>
                    <a:pt x="768" y="791"/>
                  </a:cubicBezTo>
                  <a:cubicBezTo>
                    <a:pt x="790" y="769"/>
                    <a:pt x="808" y="728"/>
                    <a:pt x="812" y="706"/>
                  </a:cubicBezTo>
                  <a:cubicBezTo>
                    <a:pt x="817" y="683"/>
                    <a:pt x="825" y="639"/>
                    <a:pt x="851" y="665"/>
                  </a:cubicBezTo>
                  <a:cubicBezTo>
                    <a:pt x="878" y="691"/>
                    <a:pt x="878" y="702"/>
                    <a:pt x="900" y="680"/>
                  </a:cubicBezTo>
                  <a:cubicBezTo>
                    <a:pt x="921" y="657"/>
                    <a:pt x="974" y="683"/>
                    <a:pt x="948" y="635"/>
                  </a:cubicBezTo>
                  <a:cubicBezTo>
                    <a:pt x="921" y="587"/>
                    <a:pt x="882" y="565"/>
                    <a:pt x="913" y="535"/>
                  </a:cubicBezTo>
                  <a:cubicBezTo>
                    <a:pt x="943" y="505"/>
                    <a:pt x="921" y="498"/>
                    <a:pt x="900" y="472"/>
                  </a:cubicBezTo>
                  <a:cubicBezTo>
                    <a:pt x="878" y="446"/>
                    <a:pt x="878" y="416"/>
                    <a:pt x="913" y="416"/>
                  </a:cubicBezTo>
                  <a:close/>
                </a:path>
              </a:pathLst>
            </a:custGeom>
            <a:grpFill/>
            <a:ln w="0" cap="rnd">
              <a:solidFill>
                <a:sysClr val="window" lastClr="FFFFFF"/>
              </a:solidFill>
              <a:prstDash val="solid"/>
              <a:round/>
            </a:ln>
          </p:spPr>
          <p:txBody>
            <a:bodyPr lIns="101600" tIns="50800" rIns="101600" bIns="5080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楷体_GB2312" panose="02010609030101010101" pitchFamily="49" charset="-122"/>
                <a:ea typeface="楷体_GB2312" panose="02010609030101010101" pitchFamily="49" charset="-122"/>
              </a:endParaRPr>
            </a:p>
          </p:txBody>
        </p:sp>
        <p:sp>
          <p:nvSpPr>
            <p:cNvPr id="34" name="Freeform 30">
              <a:extLst>
                <a:ext uri="{FF2B5EF4-FFF2-40B4-BE49-F238E27FC236}">
                  <a16:creationId xmlns:a16="http://schemas.microsoft.com/office/drawing/2014/main" id="{09A63720-CF2E-4F27-8787-DBC8992B21CC}"/>
                </a:ext>
              </a:extLst>
            </p:cNvPr>
            <p:cNvSpPr/>
            <p:nvPr/>
          </p:nvSpPr>
          <p:spPr bwMode="auto">
            <a:xfrm>
              <a:off x="4939" y="2557"/>
              <a:ext cx="128" cy="134"/>
            </a:xfrm>
            <a:custGeom>
              <a:avLst/>
              <a:gdLst>
                <a:gd name="T0" fmla="*/ 19 w 277"/>
                <a:gd name="T1" fmla="*/ 234 h 288"/>
                <a:gd name="T2" fmla="*/ 76 w 277"/>
                <a:gd name="T3" fmla="*/ 266 h 288"/>
                <a:gd name="T4" fmla="*/ 105 w 277"/>
                <a:gd name="T5" fmla="*/ 288 h 288"/>
                <a:gd name="T6" fmla="*/ 119 w 277"/>
                <a:gd name="T7" fmla="*/ 275 h 288"/>
                <a:gd name="T8" fmla="*/ 264 w 277"/>
                <a:gd name="T9" fmla="*/ 197 h 288"/>
                <a:gd name="T10" fmla="*/ 207 w 277"/>
                <a:gd name="T11" fmla="*/ 112 h 288"/>
                <a:gd name="T12" fmla="*/ 102 w 277"/>
                <a:gd name="T13" fmla="*/ 64 h 288"/>
                <a:gd name="T14" fmla="*/ 63 w 277"/>
                <a:gd name="T15" fmla="*/ 9 h 288"/>
                <a:gd name="T16" fmla="*/ 29 w 277"/>
                <a:gd name="T17" fmla="*/ 12 h 288"/>
                <a:gd name="T18" fmla="*/ 35 w 277"/>
                <a:gd name="T19" fmla="*/ 49 h 288"/>
                <a:gd name="T20" fmla="*/ 73 w 277"/>
                <a:gd name="T21" fmla="*/ 87 h 288"/>
                <a:gd name="T22" fmla="*/ 40 w 277"/>
                <a:gd name="T23" fmla="*/ 110 h 288"/>
                <a:gd name="T24" fmla="*/ 47 w 277"/>
                <a:gd name="T25" fmla="*/ 155 h 288"/>
                <a:gd name="T26" fmla="*/ 21 w 277"/>
                <a:gd name="T27" fmla="*/ 194 h 288"/>
                <a:gd name="T28" fmla="*/ 0 w 277"/>
                <a:gd name="T29" fmla="*/ 219 h 288"/>
                <a:gd name="T30" fmla="*/ 19 w 277"/>
                <a:gd name="T31" fmla="*/ 234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77" h="288">
                  <a:moveTo>
                    <a:pt x="19" y="234"/>
                  </a:moveTo>
                  <a:cubicBezTo>
                    <a:pt x="57" y="249"/>
                    <a:pt x="55" y="262"/>
                    <a:pt x="76" y="266"/>
                  </a:cubicBezTo>
                  <a:cubicBezTo>
                    <a:pt x="89" y="269"/>
                    <a:pt x="96" y="279"/>
                    <a:pt x="105" y="288"/>
                  </a:cubicBezTo>
                  <a:cubicBezTo>
                    <a:pt x="109" y="283"/>
                    <a:pt x="114" y="278"/>
                    <a:pt x="119" y="275"/>
                  </a:cubicBezTo>
                  <a:cubicBezTo>
                    <a:pt x="150" y="256"/>
                    <a:pt x="277" y="227"/>
                    <a:pt x="264" y="197"/>
                  </a:cubicBezTo>
                  <a:cubicBezTo>
                    <a:pt x="250" y="167"/>
                    <a:pt x="233" y="130"/>
                    <a:pt x="207" y="112"/>
                  </a:cubicBezTo>
                  <a:cubicBezTo>
                    <a:pt x="181" y="93"/>
                    <a:pt x="128" y="75"/>
                    <a:pt x="102" y="64"/>
                  </a:cubicBezTo>
                  <a:cubicBezTo>
                    <a:pt x="84" y="56"/>
                    <a:pt x="58" y="22"/>
                    <a:pt x="63" y="9"/>
                  </a:cubicBezTo>
                  <a:cubicBezTo>
                    <a:pt x="41" y="0"/>
                    <a:pt x="41" y="8"/>
                    <a:pt x="29" y="12"/>
                  </a:cubicBezTo>
                  <a:cubicBezTo>
                    <a:pt x="12" y="16"/>
                    <a:pt x="17" y="35"/>
                    <a:pt x="35" y="49"/>
                  </a:cubicBezTo>
                  <a:cubicBezTo>
                    <a:pt x="53" y="63"/>
                    <a:pt x="63" y="69"/>
                    <a:pt x="73" y="87"/>
                  </a:cubicBezTo>
                  <a:cubicBezTo>
                    <a:pt x="83" y="105"/>
                    <a:pt x="63" y="103"/>
                    <a:pt x="40" y="110"/>
                  </a:cubicBezTo>
                  <a:cubicBezTo>
                    <a:pt x="17" y="117"/>
                    <a:pt x="50" y="133"/>
                    <a:pt x="47" y="155"/>
                  </a:cubicBezTo>
                  <a:cubicBezTo>
                    <a:pt x="44" y="177"/>
                    <a:pt x="26" y="171"/>
                    <a:pt x="21" y="194"/>
                  </a:cubicBezTo>
                  <a:cubicBezTo>
                    <a:pt x="16" y="214"/>
                    <a:pt x="11" y="214"/>
                    <a:pt x="0" y="219"/>
                  </a:cubicBezTo>
                  <a:cubicBezTo>
                    <a:pt x="3" y="225"/>
                    <a:pt x="9" y="230"/>
                    <a:pt x="19" y="234"/>
                  </a:cubicBezTo>
                  <a:close/>
                </a:path>
              </a:pathLst>
            </a:custGeom>
            <a:grpFill/>
            <a:ln w="0" cap="rnd">
              <a:solidFill>
                <a:sysClr val="window" lastClr="FFFFFF"/>
              </a:solidFill>
              <a:prstDash val="solid"/>
              <a:round/>
            </a:ln>
          </p:spPr>
          <p:txBody>
            <a:bodyPr lIns="101600" tIns="50800" rIns="101600" bIns="5080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楷体_GB2312" panose="02010609030101010101" pitchFamily="49" charset="-122"/>
                <a:ea typeface="楷体_GB2312" panose="02010609030101010101" pitchFamily="49" charset="-122"/>
              </a:endParaRPr>
            </a:p>
          </p:txBody>
        </p:sp>
        <p:sp>
          <p:nvSpPr>
            <p:cNvPr id="35" name="Freeform 31">
              <a:extLst>
                <a:ext uri="{FF2B5EF4-FFF2-40B4-BE49-F238E27FC236}">
                  <a16:creationId xmlns:a16="http://schemas.microsoft.com/office/drawing/2014/main" id="{5E305EA1-2E96-4967-AF7E-12654CEDED58}"/>
                </a:ext>
              </a:extLst>
            </p:cNvPr>
            <p:cNvSpPr/>
            <p:nvPr/>
          </p:nvSpPr>
          <p:spPr bwMode="auto">
            <a:xfrm>
              <a:off x="4205" y="1864"/>
              <a:ext cx="781" cy="475"/>
            </a:xfrm>
            <a:custGeom>
              <a:avLst/>
              <a:gdLst>
                <a:gd name="T0" fmla="*/ 1555 w 1686"/>
                <a:gd name="T1" fmla="*/ 63 h 1025"/>
                <a:gd name="T2" fmla="*/ 1393 w 1686"/>
                <a:gd name="T3" fmla="*/ 100 h 1025"/>
                <a:gd name="T4" fmla="*/ 1262 w 1686"/>
                <a:gd name="T5" fmla="*/ 48 h 1025"/>
                <a:gd name="T6" fmla="*/ 1109 w 1686"/>
                <a:gd name="T7" fmla="*/ 119 h 1025"/>
                <a:gd name="T8" fmla="*/ 987 w 1686"/>
                <a:gd name="T9" fmla="*/ 260 h 1025"/>
                <a:gd name="T10" fmla="*/ 847 w 1686"/>
                <a:gd name="T11" fmla="*/ 185 h 1025"/>
                <a:gd name="T12" fmla="*/ 782 w 1686"/>
                <a:gd name="T13" fmla="*/ 41 h 1025"/>
                <a:gd name="T14" fmla="*/ 548 w 1686"/>
                <a:gd name="T15" fmla="*/ 35 h 1025"/>
                <a:gd name="T16" fmla="*/ 469 w 1686"/>
                <a:gd name="T17" fmla="*/ 144 h 1025"/>
                <a:gd name="T18" fmla="*/ 296 w 1686"/>
                <a:gd name="T19" fmla="*/ 238 h 1025"/>
                <a:gd name="T20" fmla="*/ 197 w 1686"/>
                <a:gd name="T21" fmla="*/ 313 h 1025"/>
                <a:gd name="T22" fmla="*/ 102 w 1686"/>
                <a:gd name="T23" fmla="*/ 469 h 1025"/>
                <a:gd name="T24" fmla="*/ 99 w 1686"/>
                <a:gd name="T25" fmla="*/ 600 h 1025"/>
                <a:gd name="T26" fmla="*/ 87 w 1686"/>
                <a:gd name="T27" fmla="*/ 695 h 1025"/>
                <a:gd name="T28" fmla="*/ 203 w 1686"/>
                <a:gd name="T29" fmla="*/ 677 h 1025"/>
                <a:gd name="T30" fmla="*/ 63 w 1686"/>
                <a:gd name="T31" fmla="*/ 832 h 1025"/>
                <a:gd name="T32" fmla="*/ 26 w 1686"/>
                <a:gd name="T33" fmla="*/ 923 h 1025"/>
                <a:gd name="T34" fmla="*/ 155 w 1686"/>
                <a:gd name="T35" fmla="*/ 990 h 1025"/>
                <a:gd name="T36" fmla="*/ 303 w 1686"/>
                <a:gd name="T37" fmla="*/ 990 h 1025"/>
                <a:gd name="T38" fmla="*/ 345 w 1686"/>
                <a:gd name="T39" fmla="*/ 996 h 1025"/>
                <a:gd name="T40" fmla="*/ 378 w 1686"/>
                <a:gd name="T41" fmla="*/ 915 h 1025"/>
                <a:gd name="T42" fmla="*/ 489 w 1686"/>
                <a:gd name="T43" fmla="*/ 898 h 1025"/>
                <a:gd name="T44" fmla="*/ 623 w 1686"/>
                <a:gd name="T45" fmla="*/ 975 h 1025"/>
                <a:gd name="T46" fmla="*/ 704 w 1686"/>
                <a:gd name="T47" fmla="*/ 940 h 1025"/>
                <a:gd name="T48" fmla="*/ 782 w 1686"/>
                <a:gd name="T49" fmla="*/ 955 h 1025"/>
                <a:gd name="T50" fmla="*/ 851 w 1686"/>
                <a:gd name="T51" fmla="*/ 897 h 1025"/>
                <a:gd name="T52" fmla="*/ 944 w 1686"/>
                <a:gd name="T53" fmla="*/ 793 h 1025"/>
                <a:gd name="T54" fmla="*/ 1057 w 1686"/>
                <a:gd name="T55" fmla="*/ 734 h 1025"/>
                <a:gd name="T56" fmla="*/ 1188 w 1686"/>
                <a:gd name="T57" fmla="*/ 556 h 1025"/>
                <a:gd name="T58" fmla="*/ 1297 w 1686"/>
                <a:gd name="T59" fmla="*/ 452 h 1025"/>
                <a:gd name="T60" fmla="*/ 1485 w 1686"/>
                <a:gd name="T61" fmla="*/ 248 h 1025"/>
                <a:gd name="T62" fmla="*/ 1651 w 1686"/>
                <a:gd name="T63" fmla="*/ 178 h 10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86" h="1025">
                  <a:moveTo>
                    <a:pt x="1638" y="71"/>
                  </a:moveTo>
                  <a:cubicBezTo>
                    <a:pt x="1590" y="63"/>
                    <a:pt x="1577" y="85"/>
                    <a:pt x="1555" y="63"/>
                  </a:cubicBezTo>
                  <a:cubicBezTo>
                    <a:pt x="1533" y="41"/>
                    <a:pt x="1516" y="59"/>
                    <a:pt x="1485" y="82"/>
                  </a:cubicBezTo>
                  <a:cubicBezTo>
                    <a:pt x="1454" y="104"/>
                    <a:pt x="1433" y="122"/>
                    <a:pt x="1393" y="100"/>
                  </a:cubicBezTo>
                  <a:cubicBezTo>
                    <a:pt x="1354" y="78"/>
                    <a:pt x="1363" y="74"/>
                    <a:pt x="1332" y="78"/>
                  </a:cubicBezTo>
                  <a:cubicBezTo>
                    <a:pt x="1302" y="82"/>
                    <a:pt x="1275" y="48"/>
                    <a:pt x="1262" y="48"/>
                  </a:cubicBezTo>
                  <a:cubicBezTo>
                    <a:pt x="1249" y="48"/>
                    <a:pt x="1214" y="0"/>
                    <a:pt x="1162" y="59"/>
                  </a:cubicBezTo>
                  <a:cubicBezTo>
                    <a:pt x="1109" y="119"/>
                    <a:pt x="1140" y="74"/>
                    <a:pt x="1109" y="119"/>
                  </a:cubicBezTo>
                  <a:cubicBezTo>
                    <a:pt x="1079" y="163"/>
                    <a:pt x="1057" y="189"/>
                    <a:pt x="1048" y="219"/>
                  </a:cubicBezTo>
                  <a:cubicBezTo>
                    <a:pt x="1039" y="248"/>
                    <a:pt x="1039" y="256"/>
                    <a:pt x="987" y="260"/>
                  </a:cubicBezTo>
                  <a:cubicBezTo>
                    <a:pt x="935" y="263"/>
                    <a:pt x="895" y="271"/>
                    <a:pt x="869" y="248"/>
                  </a:cubicBezTo>
                  <a:cubicBezTo>
                    <a:pt x="843" y="226"/>
                    <a:pt x="834" y="223"/>
                    <a:pt x="847" y="185"/>
                  </a:cubicBezTo>
                  <a:cubicBezTo>
                    <a:pt x="860" y="148"/>
                    <a:pt x="891" y="141"/>
                    <a:pt x="856" y="119"/>
                  </a:cubicBezTo>
                  <a:cubicBezTo>
                    <a:pt x="821" y="96"/>
                    <a:pt x="821" y="33"/>
                    <a:pt x="782" y="41"/>
                  </a:cubicBezTo>
                  <a:cubicBezTo>
                    <a:pt x="742" y="48"/>
                    <a:pt x="594" y="74"/>
                    <a:pt x="555" y="41"/>
                  </a:cubicBezTo>
                  <a:cubicBezTo>
                    <a:pt x="552" y="39"/>
                    <a:pt x="550" y="37"/>
                    <a:pt x="548" y="35"/>
                  </a:cubicBezTo>
                  <a:cubicBezTo>
                    <a:pt x="539" y="50"/>
                    <a:pt x="531" y="60"/>
                    <a:pt x="525" y="77"/>
                  </a:cubicBezTo>
                  <a:cubicBezTo>
                    <a:pt x="515" y="105"/>
                    <a:pt x="489" y="110"/>
                    <a:pt x="469" y="144"/>
                  </a:cubicBezTo>
                  <a:cubicBezTo>
                    <a:pt x="450" y="177"/>
                    <a:pt x="410" y="163"/>
                    <a:pt x="355" y="166"/>
                  </a:cubicBezTo>
                  <a:cubicBezTo>
                    <a:pt x="299" y="169"/>
                    <a:pt x="309" y="230"/>
                    <a:pt x="296" y="238"/>
                  </a:cubicBezTo>
                  <a:cubicBezTo>
                    <a:pt x="283" y="247"/>
                    <a:pt x="266" y="238"/>
                    <a:pt x="247" y="269"/>
                  </a:cubicBezTo>
                  <a:cubicBezTo>
                    <a:pt x="227" y="299"/>
                    <a:pt x="240" y="311"/>
                    <a:pt x="197" y="313"/>
                  </a:cubicBezTo>
                  <a:cubicBezTo>
                    <a:pt x="155" y="316"/>
                    <a:pt x="165" y="363"/>
                    <a:pt x="145" y="402"/>
                  </a:cubicBezTo>
                  <a:cubicBezTo>
                    <a:pt x="125" y="441"/>
                    <a:pt x="129" y="461"/>
                    <a:pt x="102" y="469"/>
                  </a:cubicBezTo>
                  <a:cubicBezTo>
                    <a:pt x="76" y="477"/>
                    <a:pt x="76" y="491"/>
                    <a:pt x="53" y="522"/>
                  </a:cubicBezTo>
                  <a:cubicBezTo>
                    <a:pt x="30" y="552"/>
                    <a:pt x="63" y="566"/>
                    <a:pt x="99" y="600"/>
                  </a:cubicBezTo>
                  <a:cubicBezTo>
                    <a:pt x="118" y="617"/>
                    <a:pt x="110" y="631"/>
                    <a:pt x="99" y="642"/>
                  </a:cubicBezTo>
                  <a:cubicBezTo>
                    <a:pt x="110" y="644"/>
                    <a:pt x="97" y="653"/>
                    <a:pt x="87" y="695"/>
                  </a:cubicBezTo>
                  <a:cubicBezTo>
                    <a:pt x="74" y="749"/>
                    <a:pt x="140" y="684"/>
                    <a:pt x="175" y="673"/>
                  </a:cubicBezTo>
                  <a:cubicBezTo>
                    <a:pt x="273" y="593"/>
                    <a:pt x="227" y="662"/>
                    <a:pt x="203" y="677"/>
                  </a:cubicBezTo>
                  <a:cubicBezTo>
                    <a:pt x="179" y="691"/>
                    <a:pt x="148" y="740"/>
                    <a:pt x="127" y="760"/>
                  </a:cubicBezTo>
                  <a:cubicBezTo>
                    <a:pt x="105" y="780"/>
                    <a:pt x="96" y="814"/>
                    <a:pt x="63" y="832"/>
                  </a:cubicBezTo>
                  <a:cubicBezTo>
                    <a:pt x="30" y="851"/>
                    <a:pt x="35" y="853"/>
                    <a:pt x="19" y="877"/>
                  </a:cubicBezTo>
                  <a:cubicBezTo>
                    <a:pt x="4" y="901"/>
                    <a:pt x="0" y="908"/>
                    <a:pt x="26" y="923"/>
                  </a:cubicBezTo>
                  <a:cubicBezTo>
                    <a:pt x="52" y="938"/>
                    <a:pt x="72" y="936"/>
                    <a:pt x="109" y="949"/>
                  </a:cubicBezTo>
                  <a:cubicBezTo>
                    <a:pt x="146" y="962"/>
                    <a:pt x="146" y="975"/>
                    <a:pt x="155" y="990"/>
                  </a:cubicBezTo>
                  <a:cubicBezTo>
                    <a:pt x="164" y="1005"/>
                    <a:pt x="177" y="1006"/>
                    <a:pt x="216" y="1016"/>
                  </a:cubicBezTo>
                  <a:cubicBezTo>
                    <a:pt x="255" y="1025"/>
                    <a:pt x="271" y="993"/>
                    <a:pt x="303" y="990"/>
                  </a:cubicBezTo>
                  <a:cubicBezTo>
                    <a:pt x="318" y="988"/>
                    <a:pt x="325" y="995"/>
                    <a:pt x="329" y="1003"/>
                  </a:cubicBezTo>
                  <a:cubicBezTo>
                    <a:pt x="335" y="1001"/>
                    <a:pt x="341" y="998"/>
                    <a:pt x="345" y="996"/>
                  </a:cubicBezTo>
                  <a:cubicBezTo>
                    <a:pt x="353" y="992"/>
                    <a:pt x="362" y="977"/>
                    <a:pt x="377" y="970"/>
                  </a:cubicBezTo>
                  <a:cubicBezTo>
                    <a:pt x="374" y="955"/>
                    <a:pt x="373" y="928"/>
                    <a:pt x="378" y="915"/>
                  </a:cubicBezTo>
                  <a:cubicBezTo>
                    <a:pt x="383" y="901"/>
                    <a:pt x="384" y="910"/>
                    <a:pt x="415" y="896"/>
                  </a:cubicBezTo>
                  <a:cubicBezTo>
                    <a:pt x="446" y="882"/>
                    <a:pt x="464" y="875"/>
                    <a:pt x="489" y="898"/>
                  </a:cubicBezTo>
                  <a:cubicBezTo>
                    <a:pt x="514" y="922"/>
                    <a:pt x="540" y="957"/>
                    <a:pt x="555" y="968"/>
                  </a:cubicBezTo>
                  <a:cubicBezTo>
                    <a:pt x="569" y="979"/>
                    <a:pt x="599" y="947"/>
                    <a:pt x="623" y="975"/>
                  </a:cubicBezTo>
                  <a:cubicBezTo>
                    <a:pt x="648" y="1003"/>
                    <a:pt x="650" y="983"/>
                    <a:pt x="671" y="968"/>
                  </a:cubicBezTo>
                  <a:cubicBezTo>
                    <a:pt x="692" y="953"/>
                    <a:pt x="705" y="957"/>
                    <a:pt x="704" y="940"/>
                  </a:cubicBezTo>
                  <a:cubicBezTo>
                    <a:pt x="702" y="923"/>
                    <a:pt x="704" y="904"/>
                    <a:pt x="754" y="918"/>
                  </a:cubicBezTo>
                  <a:cubicBezTo>
                    <a:pt x="774" y="933"/>
                    <a:pt x="777" y="953"/>
                    <a:pt x="782" y="955"/>
                  </a:cubicBezTo>
                  <a:cubicBezTo>
                    <a:pt x="787" y="958"/>
                    <a:pt x="812" y="967"/>
                    <a:pt x="822" y="947"/>
                  </a:cubicBezTo>
                  <a:cubicBezTo>
                    <a:pt x="831" y="928"/>
                    <a:pt x="820" y="900"/>
                    <a:pt x="851" y="897"/>
                  </a:cubicBezTo>
                  <a:cubicBezTo>
                    <a:pt x="882" y="894"/>
                    <a:pt x="912" y="893"/>
                    <a:pt x="917" y="861"/>
                  </a:cubicBezTo>
                  <a:cubicBezTo>
                    <a:pt x="922" y="829"/>
                    <a:pt x="912" y="811"/>
                    <a:pt x="944" y="793"/>
                  </a:cubicBezTo>
                  <a:cubicBezTo>
                    <a:pt x="973" y="777"/>
                    <a:pt x="969" y="764"/>
                    <a:pt x="1031" y="774"/>
                  </a:cubicBezTo>
                  <a:cubicBezTo>
                    <a:pt x="1037" y="765"/>
                    <a:pt x="1045" y="754"/>
                    <a:pt x="1057" y="734"/>
                  </a:cubicBezTo>
                  <a:cubicBezTo>
                    <a:pt x="1088" y="682"/>
                    <a:pt x="1092" y="649"/>
                    <a:pt x="1136" y="626"/>
                  </a:cubicBezTo>
                  <a:cubicBezTo>
                    <a:pt x="1179" y="604"/>
                    <a:pt x="1188" y="586"/>
                    <a:pt x="1188" y="556"/>
                  </a:cubicBezTo>
                  <a:cubicBezTo>
                    <a:pt x="1188" y="526"/>
                    <a:pt x="1136" y="530"/>
                    <a:pt x="1201" y="504"/>
                  </a:cubicBezTo>
                  <a:cubicBezTo>
                    <a:pt x="1267" y="478"/>
                    <a:pt x="1293" y="508"/>
                    <a:pt x="1297" y="452"/>
                  </a:cubicBezTo>
                  <a:cubicBezTo>
                    <a:pt x="1302" y="397"/>
                    <a:pt x="1284" y="360"/>
                    <a:pt x="1336" y="337"/>
                  </a:cubicBezTo>
                  <a:cubicBezTo>
                    <a:pt x="1389" y="315"/>
                    <a:pt x="1433" y="274"/>
                    <a:pt x="1485" y="248"/>
                  </a:cubicBezTo>
                  <a:cubicBezTo>
                    <a:pt x="1537" y="223"/>
                    <a:pt x="1520" y="171"/>
                    <a:pt x="1572" y="208"/>
                  </a:cubicBezTo>
                  <a:cubicBezTo>
                    <a:pt x="1625" y="245"/>
                    <a:pt x="1660" y="223"/>
                    <a:pt x="1651" y="178"/>
                  </a:cubicBezTo>
                  <a:cubicBezTo>
                    <a:pt x="1642" y="134"/>
                    <a:pt x="1686" y="78"/>
                    <a:pt x="1638" y="71"/>
                  </a:cubicBezTo>
                  <a:close/>
                </a:path>
              </a:pathLst>
            </a:custGeom>
            <a:grpFill/>
            <a:ln w="0" cap="rnd">
              <a:solidFill>
                <a:sysClr val="window" lastClr="FFFFFF"/>
              </a:solidFill>
              <a:prstDash val="solid"/>
              <a:round/>
            </a:ln>
          </p:spPr>
          <p:txBody>
            <a:bodyPr lIns="101600" tIns="50800" rIns="101600" bIns="5080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楷体_GB2312" panose="02010609030101010101" pitchFamily="49" charset="-122"/>
                <a:ea typeface="楷体_GB2312" panose="02010609030101010101" pitchFamily="49" charset="-122"/>
              </a:endParaRPr>
            </a:p>
          </p:txBody>
        </p:sp>
        <p:sp>
          <p:nvSpPr>
            <p:cNvPr id="36" name="Freeform 32">
              <a:extLst>
                <a:ext uri="{FF2B5EF4-FFF2-40B4-BE49-F238E27FC236}">
                  <a16:creationId xmlns:a16="http://schemas.microsoft.com/office/drawing/2014/main" id="{BC2C855C-4735-44AE-9CA6-A0204204499A}"/>
                </a:ext>
              </a:extLst>
            </p:cNvPr>
            <p:cNvSpPr/>
            <p:nvPr/>
          </p:nvSpPr>
          <p:spPr bwMode="auto">
            <a:xfrm>
              <a:off x="4003" y="1366"/>
              <a:ext cx="624" cy="806"/>
            </a:xfrm>
            <a:custGeom>
              <a:avLst/>
              <a:gdLst>
                <a:gd name="T0" fmla="*/ 1147 w 1348"/>
                <a:gd name="T1" fmla="*/ 478 h 1740"/>
                <a:gd name="T2" fmla="*/ 1107 w 1348"/>
                <a:gd name="T3" fmla="*/ 375 h 1740"/>
                <a:gd name="T4" fmla="*/ 1066 w 1348"/>
                <a:gd name="T5" fmla="*/ 326 h 1740"/>
                <a:gd name="T6" fmla="*/ 909 w 1348"/>
                <a:gd name="T7" fmla="*/ 249 h 1740"/>
                <a:gd name="T8" fmla="*/ 861 w 1348"/>
                <a:gd name="T9" fmla="*/ 126 h 1740"/>
                <a:gd name="T10" fmla="*/ 721 w 1348"/>
                <a:gd name="T11" fmla="*/ 34 h 1740"/>
                <a:gd name="T12" fmla="*/ 577 w 1348"/>
                <a:gd name="T13" fmla="*/ 126 h 1740"/>
                <a:gd name="T14" fmla="*/ 568 w 1348"/>
                <a:gd name="T15" fmla="*/ 230 h 1740"/>
                <a:gd name="T16" fmla="*/ 419 w 1348"/>
                <a:gd name="T17" fmla="*/ 267 h 1740"/>
                <a:gd name="T18" fmla="*/ 223 w 1348"/>
                <a:gd name="T19" fmla="*/ 363 h 1740"/>
                <a:gd name="T20" fmla="*/ 109 w 1348"/>
                <a:gd name="T21" fmla="*/ 256 h 1740"/>
                <a:gd name="T22" fmla="*/ 39 w 1348"/>
                <a:gd name="T23" fmla="*/ 382 h 1740"/>
                <a:gd name="T24" fmla="*/ 22 w 1348"/>
                <a:gd name="T25" fmla="*/ 497 h 1740"/>
                <a:gd name="T26" fmla="*/ 79 w 1348"/>
                <a:gd name="T27" fmla="*/ 593 h 1740"/>
                <a:gd name="T28" fmla="*/ 118 w 1348"/>
                <a:gd name="T29" fmla="*/ 666 h 1740"/>
                <a:gd name="T30" fmla="*/ 116 w 1348"/>
                <a:gd name="T31" fmla="*/ 732 h 1740"/>
                <a:gd name="T32" fmla="*/ 155 w 1348"/>
                <a:gd name="T33" fmla="*/ 806 h 1740"/>
                <a:gd name="T34" fmla="*/ 201 w 1348"/>
                <a:gd name="T35" fmla="*/ 888 h 1740"/>
                <a:gd name="T36" fmla="*/ 164 w 1348"/>
                <a:gd name="T37" fmla="*/ 1008 h 1740"/>
                <a:gd name="T38" fmla="*/ 72 w 1348"/>
                <a:gd name="T39" fmla="*/ 1064 h 1740"/>
                <a:gd name="T40" fmla="*/ 33 w 1348"/>
                <a:gd name="T41" fmla="*/ 1171 h 1740"/>
                <a:gd name="T42" fmla="*/ 122 w 1348"/>
                <a:gd name="T43" fmla="*/ 1288 h 1740"/>
                <a:gd name="T44" fmla="*/ 181 w 1348"/>
                <a:gd name="T45" fmla="*/ 1399 h 1740"/>
                <a:gd name="T46" fmla="*/ 131 w 1348"/>
                <a:gd name="T47" fmla="*/ 1540 h 1740"/>
                <a:gd name="T48" fmla="*/ 122 w 1348"/>
                <a:gd name="T49" fmla="*/ 1683 h 1740"/>
                <a:gd name="T50" fmla="*/ 221 w 1348"/>
                <a:gd name="T51" fmla="*/ 1701 h 1740"/>
                <a:gd name="T52" fmla="*/ 360 w 1348"/>
                <a:gd name="T53" fmla="*/ 1724 h 1740"/>
                <a:gd name="T54" fmla="*/ 446 w 1348"/>
                <a:gd name="T55" fmla="*/ 1718 h 1740"/>
                <a:gd name="T56" fmla="*/ 536 w 1348"/>
                <a:gd name="T57" fmla="*/ 1717 h 1740"/>
                <a:gd name="T58" fmla="*/ 490 w 1348"/>
                <a:gd name="T59" fmla="*/ 1597 h 1740"/>
                <a:gd name="T60" fmla="*/ 582 w 1348"/>
                <a:gd name="T61" fmla="*/ 1477 h 1740"/>
                <a:gd name="T62" fmla="*/ 684 w 1348"/>
                <a:gd name="T63" fmla="*/ 1344 h 1740"/>
                <a:gd name="T64" fmla="*/ 792 w 1348"/>
                <a:gd name="T65" fmla="*/ 1241 h 1740"/>
                <a:gd name="T66" fmla="*/ 962 w 1348"/>
                <a:gd name="T67" fmla="*/ 1152 h 1740"/>
                <a:gd name="T68" fmla="*/ 924 w 1348"/>
                <a:gd name="T69" fmla="*/ 1018 h 1740"/>
                <a:gd name="T70" fmla="*/ 841 w 1348"/>
                <a:gd name="T71" fmla="*/ 1049 h 1740"/>
                <a:gd name="T72" fmla="*/ 723 w 1348"/>
                <a:gd name="T73" fmla="*/ 1021 h 1740"/>
                <a:gd name="T74" fmla="*/ 723 w 1348"/>
                <a:gd name="T75" fmla="*/ 907 h 1740"/>
                <a:gd name="T76" fmla="*/ 680 w 1348"/>
                <a:gd name="T77" fmla="*/ 805 h 1740"/>
                <a:gd name="T78" fmla="*/ 602 w 1348"/>
                <a:gd name="T79" fmla="*/ 860 h 1740"/>
                <a:gd name="T80" fmla="*/ 444 w 1348"/>
                <a:gd name="T81" fmla="*/ 843 h 1740"/>
                <a:gd name="T82" fmla="*/ 412 w 1348"/>
                <a:gd name="T83" fmla="*/ 721 h 1740"/>
                <a:gd name="T84" fmla="*/ 484 w 1348"/>
                <a:gd name="T85" fmla="*/ 663 h 1740"/>
                <a:gd name="T86" fmla="*/ 546 w 1348"/>
                <a:gd name="T87" fmla="*/ 540 h 1740"/>
                <a:gd name="T88" fmla="*/ 634 w 1348"/>
                <a:gd name="T89" fmla="*/ 482 h 1740"/>
                <a:gd name="T90" fmla="*/ 798 w 1348"/>
                <a:gd name="T91" fmla="*/ 552 h 1740"/>
                <a:gd name="T92" fmla="*/ 838 w 1348"/>
                <a:gd name="T93" fmla="*/ 649 h 1740"/>
                <a:gd name="T94" fmla="*/ 867 w 1348"/>
                <a:gd name="T95" fmla="*/ 757 h 1740"/>
                <a:gd name="T96" fmla="*/ 962 w 1348"/>
                <a:gd name="T97" fmla="*/ 824 h 1740"/>
                <a:gd name="T98" fmla="*/ 996 w 1348"/>
                <a:gd name="T99" fmla="*/ 895 h 1740"/>
                <a:gd name="T100" fmla="*/ 1123 w 1348"/>
                <a:gd name="T101" fmla="*/ 875 h 1740"/>
                <a:gd name="T102" fmla="*/ 1293 w 1348"/>
                <a:gd name="T103" fmla="*/ 667 h 1740"/>
                <a:gd name="T104" fmla="*/ 1251 w 1348"/>
                <a:gd name="T105" fmla="*/ 514 h 17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48" h="1740">
                  <a:moveTo>
                    <a:pt x="1251" y="514"/>
                  </a:moveTo>
                  <a:cubicBezTo>
                    <a:pt x="1243" y="491"/>
                    <a:pt x="1177" y="482"/>
                    <a:pt x="1147" y="478"/>
                  </a:cubicBezTo>
                  <a:cubicBezTo>
                    <a:pt x="1116" y="475"/>
                    <a:pt x="1101" y="473"/>
                    <a:pt x="1077" y="438"/>
                  </a:cubicBezTo>
                  <a:cubicBezTo>
                    <a:pt x="1053" y="402"/>
                    <a:pt x="1103" y="402"/>
                    <a:pt x="1107" y="375"/>
                  </a:cubicBezTo>
                  <a:cubicBezTo>
                    <a:pt x="1110" y="357"/>
                    <a:pt x="1122" y="337"/>
                    <a:pt x="1136" y="319"/>
                  </a:cubicBezTo>
                  <a:cubicBezTo>
                    <a:pt x="1111" y="323"/>
                    <a:pt x="1083" y="326"/>
                    <a:pt x="1066" y="326"/>
                  </a:cubicBezTo>
                  <a:cubicBezTo>
                    <a:pt x="1027" y="326"/>
                    <a:pt x="996" y="352"/>
                    <a:pt x="961" y="326"/>
                  </a:cubicBezTo>
                  <a:cubicBezTo>
                    <a:pt x="926" y="300"/>
                    <a:pt x="939" y="263"/>
                    <a:pt x="909" y="249"/>
                  </a:cubicBezTo>
                  <a:cubicBezTo>
                    <a:pt x="878" y="234"/>
                    <a:pt x="878" y="223"/>
                    <a:pt x="878" y="189"/>
                  </a:cubicBezTo>
                  <a:cubicBezTo>
                    <a:pt x="878" y="156"/>
                    <a:pt x="887" y="141"/>
                    <a:pt x="861" y="126"/>
                  </a:cubicBezTo>
                  <a:cubicBezTo>
                    <a:pt x="834" y="111"/>
                    <a:pt x="795" y="52"/>
                    <a:pt x="795" y="52"/>
                  </a:cubicBezTo>
                  <a:cubicBezTo>
                    <a:pt x="795" y="52"/>
                    <a:pt x="773" y="0"/>
                    <a:pt x="721" y="34"/>
                  </a:cubicBezTo>
                  <a:cubicBezTo>
                    <a:pt x="668" y="67"/>
                    <a:pt x="734" y="52"/>
                    <a:pt x="668" y="67"/>
                  </a:cubicBezTo>
                  <a:cubicBezTo>
                    <a:pt x="603" y="82"/>
                    <a:pt x="572" y="97"/>
                    <a:pt x="577" y="126"/>
                  </a:cubicBezTo>
                  <a:cubicBezTo>
                    <a:pt x="581" y="156"/>
                    <a:pt x="598" y="171"/>
                    <a:pt x="603" y="193"/>
                  </a:cubicBezTo>
                  <a:cubicBezTo>
                    <a:pt x="607" y="215"/>
                    <a:pt x="594" y="245"/>
                    <a:pt x="568" y="230"/>
                  </a:cubicBezTo>
                  <a:cubicBezTo>
                    <a:pt x="542" y="215"/>
                    <a:pt x="515" y="189"/>
                    <a:pt x="489" y="226"/>
                  </a:cubicBezTo>
                  <a:cubicBezTo>
                    <a:pt x="463" y="263"/>
                    <a:pt x="446" y="289"/>
                    <a:pt x="419" y="267"/>
                  </a:cubicBezTo>
                  <a:cubicBezTo>
                    <a:pt x="393" y="245"/>
                    <a:pt x="371" y="249"/>
                    <a:pt x="341" y="282"/>
                  </a:cubicBezTo>
                  <a:cubicBezTo>
                    <a:pt x="310" y="315"/>
                    <a:pt x="262" y="401"/>
                    <a:pt x="223" y="363"/>
                  </a:cubicBezTo>
                  <a:cubicBezTo>
                    <a:pt x="183" y="326"/>
                    <a:pt x="223" y="267"/>
                    <a:pt x="192" y="245"/>
                  </a:cubicBezTo>
                  <a:cubicBezTo>
                    <a:pt x="162" y="223"/>
                    <a:pt x="140" y="226"/>
                    <a:pt x="109" y="256"/>
                  </a:cubicBezTo>
                  <a:cubicBezTo>
                    <a:pt x="79" y="286"/>
                    <a:pt x="74" y="297"/>
                    <a:pt x="74" y="326"/>
                  </a:cubicBezTo>
                  <a:cubicBezTo>
                    <a:pt x="74" y="356"/>
                    <a:pt x="57" y="378"/>
                    <a:pt x="39" y="382"/>
                  </a:cubicBezTo>
                  <a:cubicBezTo>
                    <a:pt x="22" y="386"/>
                    <a:pt x="26" y="393"/>
                    <a:pt x="22" y="430"/>
                  </a:cubicBezTo>
                  <a:cubicBezTo>
                    <a:pt x="17" y="467"/>
                    <a:pt x="44" y="486"/>
                    <a:pt x="22" y="497"/>
                  </a:cubicBezTo>
                  <a:cubicBezTo>
                    <a:pt x="0" y="508"/>
                    <a:pt x="13" y="519"/>
                    <a:pt x="31" y="549"/>
                  </a:cubicBezTo>
                  <a:cubicBezTo>
                    <a:pt x="48" y="578"/>
                    <a:pt x="83" y="578"/>
                    <a:pt x="79" y="593"/>
                  </a:cubicBezTo>
                  <a:cubicBezTo>
                    <a:pt x="78" y="595"/>
                    <a:pt x="78" y="598"/>
                    <a:pt x="78" y="601"/>
                  </a:cubicBezTo>
                  <a:cubicBezTo>
                    <a:pt x="114" y="615"/>
                    <a:pt x="114" y="644"/>
                    <a:pt x="118" y="666"/>
                  </a:cubicBezTo>
                  <a:cubicBezTo>
                    <a:pt x="122" y="690"/>
                    <a:pt x="149" y="669"/>
                    <a:pt x="164" y="697"/>
                  </a:cubicBezTo>
                  <a:cubicBezTo>
                    <a:pt x="179" y="725"/>
                    <a:pt x="146" y="725"/>
                    <a:pt x="116" y="732"/>
                  </a:cubicBezTo>
                  <a:cubicBezTo>
                    <a:pt x="85" y="740"/>
                    <a:pt x="116" y="732"/>
                    <a:pt x="81" y="766"/>
                  </a:cubicBezTo>
                  <a:cubicBezTo>
                    <a:pt x="46" y="799"/>
                    <a:pt x="124" y="806"/>
                    <a:pt x="155" y="806"/>
                  </a:cubicBezTo>
                  <a:cubicBezTo>
                    <a:pt x="186" y="806"/>
                    <a:pt x="179" y="825"/>
                    <a:pt x="179" y="842"/>
                  </a:cubicBezTo>
                  <a:cubicBezTo>
                    <a:pt x="179" y="858"/>
                    <a:pt x="179" y="862"/>
                    <a:pt x="201" y="888"/>
                  </a:cubicBezTo>
                  <a:cubicBezTo>
                    <a:pt x="223" y="914"/>
                    <a:pt x="203" y="938"/>
                    <a:pt x="199" y="955"/>
                  </a:cubicBezTo>
                  <a:cubicBezTo>
                    <a:pt x="194" y="971"/>
                    <a:pt x="183" y="982"/>
                    <a:pt x="164" y="1008"/>
                  </a:cubicBezTo>
                  <a:cubicBezTo>
                    <a:pt x="144" y="1034"/>
                    <a:pt x="118" y="1021"/>
                    <a:pt x="87" y="1010"/>
                  </a:cubicBezTo>
                  <a:cubicBezTo>
                    <a:pt x="57" y="999"/>
                    <a:pt x="72" y="1047"/>
                    <a:pt x="72" y="1064"/>
                  </a:cubicBezTo>
                  <a:cubicBezTo>
                    <a:pt x="72" y="1081"/>
                    <a:pt x="72" y="1077"/>
                    <a:pt x="72" y="1110"/>
                  </a:cubicBezTo>
                  <a:cubicBezTo>
                    <a:pt x="72" y="1144"/>
                    <a:pt x="44" y="1133"/>
                    <a:pt x="33" y="1171"/>
                  </a:cubicBezTo>
                  <a:cubicBezTo>
                    <a:pt x="22" y="1210"/>
                    <a:pt x="46" y="1234"/>
                    <a:pt x="83" y="1246"/>
                  </a:cubicBezTo>
                  <a:cubicBezTo>
                    <a:pt x="120" y="1257"/>
                    <a:pt x="122" y="1270"/>
                    <a:pt x="122" y="1288"/>
                  </a:cubicBezTo>
                  <a:cubicBezTo>
                    <a:pt x="122" y="1307"/>
                    <a:pt x="138" y="1320"/>
                    <a:pt x="159" y="1338"/>
                  </a:cubicBezTo>
                  <a:cubicBezTo>
                    <a:pt x="181" y="1357"/>
                    <a:pt x="183" y="1375"/>
                    <a:pt x="181" y="1399"/>
                  </a:cubicBezTo>
                  <a:cubicBezTo>
                    <a:pt x="179" y="1424"/>
                    <a:pt x="170" y="1438"/>
                    <a:pt x="146" y="1470"/>
                  </a:cubicBezTo>
                  <a:cubicBezTo>
                    <a:pt x="122" y="1501"/>
                    <a:pt x="127" y="1500"/>
                    <a:pt x="131" y="1540"/>
                  </a:cubicBezTo>
                  <a:cubicBezTo>
                    <a:pt x="135" y="1581"/>
                    <a:pt x="118" y="1581"/>
                    <a:pt x="90" y="1601"/>
                  </a:cubicBezTo>
                  <a:cubicBezTo>
                    <a:pt x="61" y="1622"/>
                    <a:pt x="81" y="1655"/>
                    <a:pt x="122" y="1683"/>
                  </a:cubicBezTo>
                  <a:cubicBezTo>
                    <a:pt x="130" y="1688"/>
                    <a:pt x="134" y="1693"/>
                    <a:pt x="137" y="1697"/>
                  </a:cubicBezTo>
                  <a:cubicBezTo>
                    <a:pt x="170" y="1691"/>
                    <a:pt x="204" y="1699"/>
                    <a:pt x="221" y="1701"/>
                  </a:cubicBezTo>
                  <a:cubicBezTo>
                    <a:pt x="245" y="1705"/>
                    <a:pt x="264" y="1716"/>
                    <a:pt x="297" y="1722"/>
                  </a:cubicBezTo>
                  <a:cubicBezTo>
                    <a:pt x="330" y="1727"/>
                    <a:pt x="334" y="1729"/>
                    <a:pt x="360" y="1724"/>
                  </a:cubicBezTo>
                  <a:cubicBezTo>
                    <a:pt x="387" y="1718"/>
                    <a:pt x="382" y="1722"/>
                    <a:pt x="404" y="1731"/>
                  </a:cubicBezTo>
                  <a:cubicBezTo>
                    <a:pt x="426" y="1740"/>
                    <a:pt x="437" y="1737"/>
                    <a:pt x="446" y="1718"/>
                  </a:cubicBezTo>
                  <a:cubicBezTo>
                    <a:pt x="485" y="1672"/>
                    <a:pt x="485" y="1716"/>
                    <a:pt x="520" y="1716"/>
                  </a:cubicBezTo>
                  <a:cubicBezTo>
                    <a:pt x="528" y="1716"/>
                    <a:pt x="533" y="1716"/>
                    <a:pt x="536" y="1717"/>
                  </a:cubicBezTo>
                  <a:cubicBezTo>
                    <a:pt x="547" y="1706"/>
                    <a:pt x="555" y="1692"/>
                    <a:pt x="536" y="1675"/>
                  </a:cubicBezTo>
                  <a:cubicBezTo>
                    <a:pt x="500" y="1641"/>
                    <a:pt x="467" y="1627"/>
                    <a:pt x="490" y="1597"/>
                  </a:cubicBezTo>
                  <a:cubicBezTo>
                    <a:pt x="513" y="1566"/>
                    <a:pt x="513" y="1552"/>
                    <a:pt x="539" y="1544"/>
                  </a:cubicBezTo>
                  <a:cubicBezTo>
                    <a:pt x="566" y="1536"/>
                    <a:pt x="562" y="1516"/>
                    <a:pt x="582" y="1477"/>
                  </a:cubicBezTo>
                  <a:cubicBezTo>
                    <a:pt x="602" y="1438"/>
                    <a:pt x="592" y="1391"/>
                    <a:pt x="634" y="1388"/>
                  </a:cubicBezTo>
                  <a:cubicBezTo>
                    <a:pt x="677" y="1386"/>
                    <a:pt x="664" y="1374"/>
                    <a:pt x="684" y="1344"/>
                  </a:cubicBezTo>
                  <a:cubicBezTo>
                    <a:pt x="703" y="1313"/>
                    <a:pt x="720" y="1322"/>
                    <a:pt x="733" y="1313"/>
                  </a:cubicBezTo>
                  <a:cubicBezTo>
                    <a:pt x="746" y="1305"/>
                    <a:pt x="736" y="1244"/>
                    <a:pt x="792" y="1241"/>
                  </a:cubicBezTo>
                  <a:cubicBezTo>
                    <a:pt x="847" y="1238"/>
                    <a:pt x="887" y="1252"/>
                    <a:pt x="906" y="1219"/>
                  </a:cubicBezTo>
                  <a:cubicBezTo>
                    <a:pt x="926" y="1185"/>
                    <a:pt x="952" y="1180"/>
                    <a:pt x="962" y="1152"/>
                  </a:cubicBezTo>
                  <a:cubicBezTo>
                    <a:pt x="968" y="1135"/>
                    <a:pt x="976" y="1125"/>
                    <a:pt x="985" y="1110"/>
                  </a:cubicBezTo>
                  <a:cubicBezTo>
                    <a:pt x="953" y="1082"/>
                    <a:pt x="922" y="1049"/>
                    <a:pt x="924" y="1018"/>
                  </a:cubicBezTo>
                  <a:cubicBezTo>
                    <a:pt x="913" y="1022"/>
                    <a:pt x="902" y="1028"/>
                    <a:pt x="897" y="1035"/>
                  </a:cubicBezTo>
                  <a:cubicBezTo>
                    <a:pt x="883" y="1052"/>
                    <a:pt x="874" y="1066"/>
                    <a:pt x="841" y="1049"/>
                  </a:cubicBezTo>
                  <a:cubicBezTo>
                    <a:pt x="808" y="1032"/>
                    <a:pt x="802" y="999"/>
                    <a:pt x="782" y="1024"/>
                  </a:cubicBezTo>
                  <a:cubicBezTo>
                    <a:pt x="762" y="1049"/>
                    <a:pt x="746" y="1044"/>
                    <a:pt x="723" y="1021"/>
                  </a:cubicBezTo>
                  <a:cubicBezTo>
                    <a:pt x="700" y="999"/>
                    <a:pt x="690" y="969"/>
                    <a:pt x="707" y="957"/>
                  </a:cubicBezTo>
                  <a:cubicBezTo>
                    <a:pt x="723" y="946"/>
                    <a:pt x="736" y="924"/>
                    <a:pt x="723" y="907"/>
                  </a:cubicBezTo>
                  <a:cubicBezTo>
                    <a:pt x="710" y="891"/>
                    <a:pt x="710" y="866"/>
                    <a:pt x="710" y="843"/>
                  </a:cubicBezTo>
                  <a:cubicBezTo>
                    <a:pt x="710" y="821"/>
                    <a:pt x="707" y="799"/>
                    <a:pt x="680" y="805"/>
                  </a:cubicBezTo>
                  <a:cubicBezTo>
                    <a:pt x="654" y="810"/>
                    <a:pt x="631" y="818"/>
                    <a:pt x="631" y="838"/>
                  </a:cubicBezTo>
                  <a:cubicBezTo>
                    <a:pt x="631" y="857"/>
                    <a:pt x="621" y="877"/>
                    <a:pt x="602" y="860"/>
                  </a:cubicBezTo>
                  <a:cubicBezTo>
                    <a:pt x="582" y="843"/>
                    <a:pt x="572" y="835"/>
                    <a:pt x="536" y="846"/>
                  </a:cubicBezTo>
                  <a:cubicBezTo>
                    <a:pt x="500" y="857"/>
                    <a:pt x="467" y="863"/>
                    <a:pt x="444" y="843"/>
                  </a:cubicBezTo>
                  <a:cubicBezTo>
                    <a:pt x="422" y="824"/>
                    <a:pt x="395" y="807"/>
                    <a:pt x="395" y="782"/>
                  </a:cubicBezTo>
                  <a:cubicBezTo>
                    <a:pt x="395" y="757"/>
                    <a:pt x="389" y="735"/>
                    <a:pt x="412" y="721"/>
                  </a:cubicBezTo>
                  <a:cubicBezTo>
                    <a:pt x="435" y="707"/>
                    <a:pt x="438" y="696"/>
                    <a:pt x="458" y="693"/>
                  </a:cubicBezTo>
                  <a:cubicBezTo>
                    <a:pt x="477" y="691"/>
                    <a:pt x="494" y="677"/>
                    <a:pt x="484" y="663"/>
                  </a:cubicBezTo>
                  <a:cubicBezTo>
                    <a:pt x="474" y="649"/>
                    <a:pt x="451" y="604"/>
                    <a:pt x="481" y="585"/>
                  </a:cubicBezTo>
                  <a:cubicBezTo>
                    <a:pt x="510" y="565"/>
                    <a:pt x="543" y="571"/>
                    <a:pt x="546" y="540"/>
                  </a:cubicBezTo>
                  <a:cubicBezTo>
                    <a:pt x="549" y="510"/>
                    <a:pt x="543" y="507"/>
                    <a:pt x="572" y="485"/>
                  </a:cubicBezTo>
                  <a:cubicBezTo>
                    <a:pt x="602" y="463"/>
                    <a:pt x="608" y="460"/>
                    <a:pt x="634" y="482"/>
                  </a:cubicBezTo>
                  <a:cubicBezTo>
                    <a:pt x="661" y="504"/>
                    <a:pt x="693" y="538"/>
                    <a:pt x="733" y="532"/>
                  </a:cubicBezTo>
                  <a:cubicBezTo>
                    <a:pt x="772" y="527"/>
                    <a:pt x="831" y="527"/>
                    <a:pt x="798" y="552"/>
                  </a:cubicBezTo>
                  <a:cubicBezTo>
                    <a:pt x="766" y="577"/>
                    <a:pt x="762" y="604"/>
                    <a:pt x="779" y="616"/>
                  </a:cubicBezTo>
                  <a:cubicBezTo>
                    <a:pt x="795" y="627"/>
                    <a:pt x="802" y="646"/>
                    <a:pt x="838" y="649"/>
                  </a:cubicBezTo>
                  <a:cubicBezTo>
                    <a:pt x="874" y="652"/>
                    <a:pt x="893" y="668"/>
                    <a:pt x="870" y="693"/>
                  </a:cubicBezTo>
                  <a:cubicBezTo>
                    <a:pt x="847" y="718"/>
                    <a:pt x="854" y="743"/>
                    <a:pt x="867" y="757"/>
                  </a:cubicBezTo>
                  <a:cubicBezTo>
                    <a:pt x="880" y="771"/>
                    <a:pt x="923" y="788"/>
                    <a:pt x="933" y="805"/>
                  </a:cubicBezTo>
                  <a:cubicBezTo>
                    <a:pt x="942" y="821"/>
                    <a:pt x="949" y="818"/>
                    <a:pt x="962" y="824"/>
                  </a:cubicBezTo>
                  <a:cubicBezTo>
                    <a:pt x="975" y="830"/>
                    <a:pt x="982" y="852"/>
                    <a:pt x="982" y="866"/>
                  </a:cubicBezTo>
                  <a:cubicBezTo>
                    <a:pt x="982" y="876"/>
                    <a:pt x="990" y="881"/>
                    <a:pt x="996" y="895"/>
                  </a:cubicBezTo>
                  <a:cubicBezTo>
                    <a:pt x="1007" y="897"/>
                    <a:pt x="1021" y="903"/>
                    <a:pt x="1035" y="908"/>
                  </a:cubicBezTo>
                  <a:cubicBezTo>
                    <a:pt x="1066" y="919"/>
                    <a:pt x="1079" y="886"/>
                    <a:pt x="1123" y="875"/>
                  </a:cubicBezTo>
                  <a:cubicBezTo>
                    <a:pt x="1166" y="864"/>
                    <a:pt x="1223" y="853"/>
                    <a:pt x="1232" y="823"/>
                  </a:cubicBezTo>
                  <a:cubicBezTo>
                    <a:pt x="1241" y="793"/>
                    <a:pt x="1241" y="693"/>
                    <a:pt x="1293" y="667"/>
                  </a:cubicBezTo>
                  <a:cubicBezTo>
                    <a:pt x="1311" y="659"/>
                    <a:pt x="1329" y="649"/>
                    <a:pt x="1348" y="636"/>
                  </a:cubicBezTo>
                  <a:cubicBezTo>
                    <a:pt x="1317" y="593"/>
                    <a:pt x="1259" y="533"/>
                    <a:pt x="1251" y="514"/>
                  </a:cubicBezTo>
                  <a:close/>
                </a:path>
              </a:pathLst>
            </a:custGeom>
            <a:grpFill/>
            <a:ln w="0" cap="rnd">
              <a:solidFill>
                <a:sysClr val="window" lastClr="FFFFFF"/>
              </a:solidFill>
              <a:prstDash val="solid"/>
              <a:round/>
            </a:ln>
          </p:spPr>
          <p:txBody>
            <a:bodyPr lIns="101600" tIns="50800" rIns="101600" bIns="5080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楷体_GB2312" panose="02010609030101010101" pitchFamily="49" charset="-122"/>
                <a:ea typeface="楷体_GB2312" panose="02010609030101010101" pitchFamily="49" charset="-122"/>
              </a:endParaRPr>
            </a:p>
          </p:txBody>
        </p:sp>
        <p:sp>
          <p:nvSpPr>
            <p:cNvPr id="37" name="Freeform 33">
              <a:extLst>
                <a:ext uri="{FF2B5EF4-FFF2-40B4-BE49-F238E27FC236}">
                  <a16:creationId xmlns:a16="http://schemas.microsoft.com/office/drawing/2014/main" id="{D3ADF627-FA42-4692-BB1D-E70D72E4A088}"/>
                </a:ext>
              </a:extLst>
            </p:cNvPr>
            <p:cNvSpPr/>
            <p:nvPr/>
          </p:nvSpPr>
          <p:spPr bwMode="auto">
            <a:xfrm>
              <a:off x="4183" y="1579"/>
              <a:ext cx="205" cy="193"/>
            </a:xfrm>
            <a:custGeom>
              <a:avLst/>
              <a:gdLst>
                <a:gd name="T0" fmla="*/ 347 w 442"/>
                <a:gd name="T1" fmla="*/ 322 h 417"/>
                <a:gd name="T2" fmla="*/ 399 w 442"/>
                <a:gd name="T3" fmla="*/ 286 h 417"/>
                <a:gd name="T4" fmla="*/ 393 w 442"/>
                <a:gd name="T5" fmla="*/ 219 h 417"/>
                <a:gd name="T6" fmla="*/ 424 w 442"/>
                <a:gd name="T7" fmla="*/ 183 h 417"/>
                <a:gd name="T8" fmla="*/ 390 w 442"/>
                <a:gd name="T9" fmla="*/ 156 h 417"/>
                <a:gd name="T10" fmla="*/ 409 w 442"/>
                <a:gd name="T11" fmla="*/ 92 h 417"/>
                <a:gd name="T12" fmla="*/ 344 w 442"/>
                <a:gd name="T13" fmla="*/ 72 h 417"/>
                <a:gd name="T14" fmla="*/ 245 w 442"/>
                <a:gd name="T15" fmla="*/ 22 h 417"/>
                <a:gd name="T16" fmla="*/ 183 w 442"/>
                <a:gd name="T17" fmla="*/ 25 h 417"/>
                <a:gd name="T18" fmla="*/ 157 w 442"/>
                <a:gd name="T19" fmla="*/ 80 h 417"/>
                <a:gd name="T20" fmla="*/ 92 w 442"/>
                <a:gd name="T21" fmla="*/ 125 h 417"/>
                <a:gd name="T22" fmla="*/ 95 w 442"/>
                <a:gd name="T23" fmla="*/ 203 h 417"/>
                <a:gd name="T24" fmla="*/ 69 w 442"/>
                <a:gd name="T25" fmla="*/ 233 h 417"/>
                <a:gd name="T26" fmla="*/ 23 w 442"/>
                <a:gd name="T27" fmla="*/ 261 h 417"/>
                <a:gd name="T28" fmla="*/ 6 w 442"/>
                <a:gd name="T29" fmla="*/ 322 h 417"/>
                <a:gd name="T30" fmla="*/ 55 w 442"/>
                <a:gd name="T31" fmla="*/ 383 h 417"/>
                <a:gd name="T32" fmla="*/ 147 w 442"/>
                <a:gd name="T33" fmla="*/ 386 h 417"/>
                <a:gd name="T34" fmla="*/ 213 w 442"/>
                <a:gd name="T35" fmla="*/ 400 h 417"/>
                <a:gd name="T36" fmla="*/ 242 w 442"/>
                <a:gd name="T37" fmla="*/ 378 h 417"/>
                <a:gd name="T38" fmla="*/ 291 w 442"/>
                <a:gd name="T39" fmla="*/ 345 h 417"/>
                <a:gd name="T40" fmla="*/ 306 w 442"/>
                <a:gd name="T41" fmla="*/ 345 h 417"/>
                <a:gd name="T42" fmla="*/ 347 w 442"/>
                <a:gd name="T43" fmla="*/ 322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42" h="417">
                  <a:moveTo>
                    <a:pt x="347" y="322"/>
                  </a:moveTo>
                  <a:cubicBezTo>
                    <a:pt x="383" y="325"/>
                    <a:pt x="406" y="311"/>
                    <a:pt x="399" y="286"/>
                  </a:cubicBezTo>
                  <a:cubicBezTo>
                    <a:pt x="393" y="261"/>
                    <a:pt x="367" y="247"/>
                    <a:pt x="393" y="219"/>
                  </a:cubicBezTo>
                  <a:cubicBezTo>
                    <a:pt x="408" y="204"/>
                    <a:pt x="416" y="194"/>
                    <a:pt x="424" y="183"/>
                  </a:cubicBezTo>
                  <a:cubicBezTo>
                    <a:pt x="408" y="176"/>
                    <a:pt x="401" y="163"/>
                    <a:pt x="390" y="156"/>
                  </a:cubicBezTo>
                  <a:cubicBezTo>
                    <a:pt x="373" y="144"/>
                    <a:pt x="377" y="117"/>
                    <a:pt x="409" y="92"/>
                  </a:cubicBezTo>
                  <a:cubicBezTo>
                    <a:pt x="442" y="67"/>
                    <a:pt x="383" y="67"/>
                    <a:pt x="344" y="72"/>
                  </a:cubicBezTo>
                  <a:cubicBezTo>
                    <a:pt x="304" y="78"/>
                    <a:pt x="272" y="44"/>
                    <a:pt x="245" y="22"/>
                  </a:cubicBezTo>
                  <a:cubicBezTo>
                    <a:pt x="219" y="0"/>
                    <a:pt x="213" y="3"/>
                    <a:pt x="183" y="25"/>
                  </a:cubicBezTo>
                  <a:cubicBezTo>
                    <a:pt x="154" y="47"/>
                    <a:pt x="160" y="50"/>
                    <a:pt x="157" y="80"/>
                  </a:cubicBezTo>
                  <a:cubicBezTo>
                    <a:pt x="154" y="111"/>
                    <a:pt x="121" y="105"/>
                    <a:pt x="92" y="125"/>
                  </a:cubicBezTo>
                  <a:cubicBezTo>
                    <a:pt x="62" y="144"/>
                    <a:pt x="85" y="189"/>
                    <a:pt x="95" y="203"/>
                  </a:cubicBezTo>
                  <a:cubicBezTo>
                    <a:pt x="105" y="217"/>
                    <a:pt x="88" y="231"/>
                    <a:pt x="69" y="233"/>
                  </a:cubicBezTo>
                  <a:cubicBezTo>
                    <a:pt x="49" y="236"/>
                    <a:pt x="46" y="247"/>
                    <a:pt x="23" y="261"/>
                  </a:cubicBezTo>
                  <a:cubicBezTo>
                    <a:pt x="0" y="275"/>
                    <a:pt x="6" y="297"/>
                    <a:pt x="6" y="322"/>
                  </a:cubicBezTo>
                  <a:cubicBezTo>
                    <a:pt x="6" y="347"/>
                    <a:pt x="33" y="364"/>
                    <a:pt x="55" y="383"/>
                  </a:cubicBezTo>
                  <a:cubicBezTo>
                    <a:pt x="78" y="403"/>
                    <a:pt x="111" y="397"/>
                    <a:pt x="147" y="386"/>
                  </a:cubicBezTo>
                  <a:cubicBezTo>
                    <a:pt x="183" y="375"/>
                    <a:pt x="193" y="383"/>
                    <a:pt x="213" y="400"/>
                  </a:cubicBezTo>
                  <a:cubicBezTo>
                    <a:pt x="232" y="417"/>
                    <a:pt x="242" y="397"/>
                    <a:pt x="242" y="378"/>
                  </a:cubicBezTo>
                  <a:cubicBezTo>
                    <a:pt x="242" y="358"/>
                    <a:pt x="265" y="350"/>
                    <a:pt x="291" y="345"/>
                  </a:cubicBezTo>
                  <a:cubicBezTo>
                    <a:pt x="297" y="343"/>
                    <a:pt x="302" y="344"/>
                    <a:pt x="306" y="345"/>
                  </a:cubicBezTo>
                  <a:cubicBezTo>
                    <a:pt x="318" y="332"/>
                    <a:pt x="333" y="321"/>
                    <a:pt x="347" y="322"/>
                  </a:cubicBezTo>
                  <a:close/>
                </a:path>
              </a:pathLst>
            </a:custGeom>
            <a:grpFill/>
            <a:ln w="0" cap="rnd">
              <a:solidFill>
                <a:sysClr val="window" lastClr="FFFFFF"/>
              </a:solidFill>
              <a:prstDash val="solid"/>
              <a:round/>
            </a:ln>
          </p:spPr>
          <p:txBody>
            <a:bodyPr lIns="101600" tIns="50800" rIns="101600" bIns="5080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楷体_GB2312" panose="02010609030101010101" pitchFamily="49" charset="-122"/>
                <a:ea typeface="楷体_GB2312" panose="02010609030101010101" pitchFamily="49" charset="-122"/>
              </a:endParaRPr>
            </a:p>
          </p:txBody>
        </p:sp>
        <p:sp>
          <p:nvSpPr>
            <p:cNvPr id="38" name="Freeform 34">
              <a:extLst>
                <a:ext uri="{FF2B5EF4-FFF2-40B4-BE49-F238E27FC236}">
                  <a16:creationId xmlns:a16="http://schemas.microsoft.com/office/drawing/2014/main" id="{7006B10C-0EA1-415D-B7EA-04E65EC315B1}"/>
                </a:ext>
              </a:extLst>
            </p:cNvPr>
            <p:cNvSpPr/>
            <p:nvPr/>
          </p:nvSpPr>
          <p:spPr bwMode="auto">
            <a:xfrm>
              <a:off x="4323" y="1664"/>
              <a:ext cx="141" cy="196"/>
            </a:xfrm>
            <a:custGeom>
              <a:avLst/>
              <a:gdLst>
                <a:gd name="T0" fmla="*/ 292 w 306"/>
                <a:gd name="T1" fmla="*/ 223 h 423"/>
                <a:gd name="T2" fmla="*/ 272 w 306"/>
                <a:gd name="T3" fmla="*/ 181 h 423"/>
                <a:gd name="T4" fmla="*/ 243 w 306"/>
                <a:gd name="T5" fmla="*/ 162 h 423"/>
                <a:gd name="T6" fmla="*/ 177 w 306"/>
                <a:gd name="T7" fmla="*/ 114 h 423"/>
                <a:gd name="T8" fmla="*/ 180 w 306"/>
                <a:gd name="T9" fmla="*/ 50 h 423"/>
                <a:gd name="T10" fmla="*/ 148 w 306"/>
                <a:gd name="T11" fmla="*/ 6 h 423"/>
                <a:gd name="T12" fmla="*/ 123 w 306"/>
                <a:gd name="T13" fmla="*/ 0 h 423"/>
                <a:gd name="T14" fmla="*/ 92 w 306"/>
                <a:gd name="T15" fmla="*/ 36 h 423"/>
                <a:gd name="T16" fmla="*/ 98 w 306"/>
                <a:gd name="T17" fmla="*/ 103 h 423"/>
                <a:gd name="T18" fmla="*/ 46 w 306"/>
                <a:gd name="T19" fmla="*/ 139 h 423"/>
                <a:gd name="T20" fmla="*/ 5 w 306"/>
                <a:gd name="T21" fmla="*/ 162 h 423"/>
                <a:gd name="T22" fmla="*/ 20 w 306"/>
                <a:gd name="T23" fmla="*/ 200 h 423"/>
                <a:gd name="T24" fmla="*/ 33 w 306"/>
                <a:gd name="T25" fmla="*/ 264 h 423"/>
                <a:gd name="T26" fmla="*/ 17 w 306"/>
                <a:gd name="T27" fmla="*/ 314 h 423"/>
                <a:gd name="T28" fmla="*/ 33 w 306"/>
                <a:gd name="T29" fmla="*/ 378 h 423"/>
                <a:gd name="T30" fmla="*/ 92 w 306"/>
                <a:gd name="T31" fmla="*/ 381 h 423"/>
                <a:gd name="T32" fmla="*/ 151 w 306"/>
                <a:gd name="T33" fmla="*/ 406 h 423"/>
                <a:gd name="T34" fmla="*/ 207 w 306"/>
                <a:gd name="T35" fmla="*/ 392 h 423"/>
                <a:gd name="T36" fmla="*/ 234 w 306"/>
                <a:gd name="T37" fmla="*/ 375 h 423"/>
                <a:gd name="T38" fmla="*/ 236 w 306"/>
                <a:gd name="T39" fmla="*/ 362 h 423"/>
                <a:gd name="T40" fmla="*/ 280 w 306"/>
                <a:gd name="T41" fmla="*/ 269 h 423"/>
                <a:gd name="T42" fmla="*/ 306 w 306"/>
                <a:gd name="T43" fmla="*/ 252 h 423"/>
                <a:gd name="T44" fmla="*/ 292 w 306"/>
                <a:gd name="T45" fmla="*/ 223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06" h="423">
                  <a:moveTo>
                    <a:pt x="292" y="223"/>
                  </a:moveTo>
                  <a:cubicBezTo>
                    <a:pt x="292" y="209"/>
                    <a:pt x="285" y="187"/>
                    <a:pt x="272" y="181"/>
                  </a:cubicBezTo>
                  <a:cubicBezTo>
                    <a:pt x="259" y="175"/>
                    <a:pt x="252" y="178"/>
                    <a:pt x="243" y="162"/>
                  </a:cubicBezTo>
                  <a:cubicBezTo>
                    <a:pt x="233" y="145"/>
                    <a:pt x="190" y="128"/>
                    <a:pt x="177" y="114"/>
                  </a:cubicBezTo>
                  <a:cubicBezTo>
                    <a:pt x="164" y="100"/>
                    <a:pt x="157" y="75"/>
                    <a:pt x="180" y="50"/>
                  </a:cubicBezTo>
                  <a:cubicBezTo>
                    <a:pt x="203" y="25"/>
                    <a:pt x="184" y="9"/>
                    <a:pt x="148" y="6"/>
                  </a:cubicBezTo>
                  <a:cubicBezTo>
                    <a:pt x="137" y="5"/>
                    <a:pt x="130" y="3"/>
                    <a:pt x="123" y="0"/>
                  </a:cubicBezTo>
                  <a:cubicBezTo>
                    <a:pt x="115" y="11"/>
                    <a:pt x="107" y="21"/>
                    <a:pt x="92" y="36"/>
                  </a:cubicBezTo>
                  <a:cubicBezTo>
                    <a:pt x="66" y="64"/>
                    <a:pt x="92" y="78"/>
                    <a:pt x="98" y="103"/>
                  </a:cubicBezTo>
                  <a:cubicBezTo>
                    <a:pt x="105" y="128"/>
                    <a:pt x="82" y="142"/>
                    <a:pt x="46" y="139"/>
                  </a:cubicBezTo>
                  <a:cubicBezTo>
                    <a:pt x="32" y="138"/>
                    <a:pt x="17" y="149"/>
                    <a:pt x="5" y="162"/>
                  </a:cubicBezTo>
                  <a:cubicBezTo>
                    <a:pt x="18" y="166"/>
                    <a:pt x="20" y="183"/>
                    <a:pt x="20" y="200"/>
                  </a:cubicBezTo>
                  <a:cubicBezTo>
                    <a:pt x="20" y="223"/>
                    <a:pt x="20" y="248"/>
                    <a:pt x="33" y="264"/>
                  </a:cubicBezTo>
                  <a:cubicBezTo>
                    <a:pt x="46" y="281"/>
                    <a:pt x="33" y="303"/>
                    <a:pt x="17" y="314"/>
                  </a:cubicBezTo>
                  <a:cubicBezTo>
                    <a:pt x="0" y="326"/>
                    <a:pt x="10" y="356"/>
                    <a:pt x="33" y="378"/>
                  </a:cubicBezTo>
                  <a:cubicBezTo>
                    <a:pt x="56" y="401"/>
                    <a:pt x="72" y="406"/>
                    <a:pt x="92" y="381"/>
                  </a:cubicBezTo>
                  <a:cubicBezTo>
                    <a:pt x="112" y="356"/>
                    <a:pt x="118" y="389"/>
                    <a:pt x="151" y="406"/>
                  </a:cubicBezTo>
                  <a:cubicBezTo>
                    <a:pt x="184" y="423"/>
                    <a:pt x="193" y="409"/>
                    <a:pt x="207" y="392"/>
                  </a:cubicBezTo>
                  <a:cubicBezTo>
                    <a:pt x="212" y="385"/>
                    <a:pt x="223" y="379"/>
                    <a:pt x="234" y="375"/>
                  </a:cubicBezTo>
                  <a:cubicBezTo>
                    <a:pt x="234" y="370"/>
                    <a:pt x="235" y="366"/>
                    <a:pt x="236" y="362"/>
                  </a:cubicBezTo>
                  <a:cubicBezTo>
                    <a:pt x="249" y="325"/>
                    <a:pt x="271" y="299"/>
                    <a:pt x="280" y="269"/>
                  </a:cubicBezTo>
                  <a:cubicBezTo>
                    <a:pt x="284" y="253"/>
                    <a:pt x="294" y="250"/>
                    <a:pt x="306" y="252"/>
                  </a:cubicBezTo>
                  <a:cubicBezTo>
                    <a:pt x="300" y="238"/>
                    <a:pt x="292" y="233"/>
                    <a:pt x="292" y="223"/>
                  </a:cubicBezTo>
                  <a:close/>
                </a:path>
              </a:pathLst>
            </a:custGeom>
            <a:grpFill/>
            <a:ln w="0" cap="rnd">
              <a:solidFill>
                <a:sysClr val="window" lastClr="FFFFFF"/>
              </a:solidFill>
              <a:prstDash val="solid"/>
              <a:round/>
            </a:ln>
          </p:spPr>
          <p:txBody>
            <a:bodyPr lIns="101600" tIns="50800" rIns="101600" bIns="5080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楷体_GB2312" panose="02010609030101010101" pitchFamily="49" charset="-122"/>
                <a:ea typeface="楷体_GB2312" panose="02010609030101010101" pitchFamily="49" charset="-122"/>
              </a:endParaRPr>
            </a:p>
          </p:txBody>
        </p:sp>
        <p:sp>
          <p:nvSpPr>
            <p:cNvPr id="39" name="Freeform 35">
              <a:extLst>
                <a:ext uri="{FF2B5EF4-FFF2-40B4-BE49-F238E27FC236}">
                  <a16:creationId xmlns:a16="http://schemas.microsoft.com/office/drawing/2014/main" id="{BD758B2C-2685-45BE-BE5C-F0F5279DEB38}"/>
                </a:ext>
              </a:extLst>
            </p:cNvPr>
            <p:cNvSpPr/>
            <p:nvPr/>
          </p:nvSpPr>
          <p:spPr bwMode="auto">
            <a:xfrm>
              <a:off x="5023" y="3295"/>
              <a:ext cx="201" cy="412"/>
            </a:xfrm>
            <a:custGeom>
              <a:avLst/>
              <a:gdLst>
                <a:gd name="T0" fmla="*/ 172 w 434"/>
                <a:gd name="T1" fmla="*/ 136 h 890"/>
                <a:gd name="T2" fmla="*/ 137 w 434"/>
                <a:gd name="T3" fmla="*/ 212 h 890"/>
                <a:gd name="T4" fmla="*/ 102 w 434"/>
                <a:gd name="T5" fmla="*/ 249 h 890"/>
                <a:gd name="T6" fmla="*/ 78 w 434"/>
                <a:gd name="T7" fmla="*/ 336 h 890"/>
                <a:gd name="T8" fmla="*/ 50 w 434"/>
                <a:gd name="T9" fmla="*/ 406 h 890"/>
                <a:gd name="T10" fmla="*/ 43 w 434"/>
                <a:gd name="T11" fmla="*/ 445 h 890"/>
                <a:gd name="T12" fmla="*/ 13 w 434"/>
                <a:gd name="T13" fmla="*/ 506 h 890"/>
                <a:gd name="T14" fmla="*/ 32 w 434"/>
                <a:gd name="T15" fmla="*/ 545 h 890"/>
                <a:gd name="T16" fmla="*/ 28 w 434"/>
                <a:gd name="T17" fmla="*/ 625 h 890"/>
                <a:gd name="T18" fmla="*/ 72 w 434"/>
                <a:gd name="T19" fmla="*/ 668 h 890"/>
                <a:gd name="T20" fmla="*/ 111 w 434"/>
                <a:gd name="T21" fmla="*/ 734 h 890"/>
                <a:gd name="T22" fmla="*/ 185 w 434"/>
                <a:gd name="T23" fmla="*/ 773 h 890"/>
                <a:gd name="T24" fmla="*/ 244 w 434"/>
                <a:gd name="T25" fmla="*/ 834 h 890"/>
                <a:gd name="T26" fmla="*/ 284 w 434"/>
                <a:gd name="T27" fmla="*/ 888 h 890"/>
                <a:gd name="T28" fmla="*/ 312 w 434"/>
                <a:gd name="T29" fmla="*/ 855 h 890"/>
                <a:gd name="T30" fmla="*/ 301 w 434"/>
                <a:gd name="T31" fmla="*/ 788 h 890"/>
                <a:gd name="T32" fmla="*/ 318 w 434"/>
                <a:gd name="T33" fmla="*/ 705 h 890"/>
                <a:gd name="T34" fmla="*/ 364 w 434"/>
                <a:gd name="T35" fmla="*/ 619 h 890"/>
                <a:gd name="T36" fmla="*/ 377 w 434"/>
                <a:gd name="T37" fmla="*/ 580 h 890"/>
                <a:gd name="T38" fmla="*/ 388 w 434"/>
                <a:gd name="T39" fmla="*/ 492 h 890"/>
                <a:gd name="T40" fmla="*/ 401 w 434"/>
                <a:gd name="T41" fmla="*/ 438 h 890"/>
                <a:gd name="T42" fmla="*/ 397 w 434"/>
                <a:gd name="T43" fmla="*/ 386 h 890"/>
                <a:gd name="T44" fmla="*/ 419 w 434"/>
                <a:gd name="T45" fmla="*/ 336 h 890"/>
                <a:gd name="T46" fmla="*/ 404 w 434"/>
                <a:gd name="T47" fmla="*/ 278 h 890"/>
                <a:gd name="T48" fmla="*/ 432 w 434"/>
                <a:gd name="T49" fmla="*/ 206 h 890"/>
                <a:gd name="T50" fmla="*/ 406 w 434"/>
                <a:gd name="T51" fmla="*/ 115 h 890"/>
                <a:gd name="T52" fmla="*/ 406 w 434"/>
                <a:gd name="T53" fmla="*/ 45 h 890"/>
                <a:gd name="T54" fmla="*/ 329 w 434"/>
                <a:gd name="T55" fmla="*/ 30 h 890"/>
                <a:gd name="T56" fmla="*/ 294 w 434"/>
                <a:gd name="T57" fmla="*/ 15 h 890"/>
                <a:gd name="T58" fmla="*/ 238 w 434"/>
                <a:gd name="T59" fmla="*/ 62 h 890"/>
                <a:gd name="T60" fmla="*/ 183 w 434"/>
                <a:gd name="T61" fmla="*/ 93 h 890"/>
                <a:gd name="T62" fmla="*/ 172 w 434"/>
                <a:gd name="T63" fmla="*/ 136 h 8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34" h="890">
                  <a:moveTo>
                    <a:pt x="172" y="136"/>
                  </a:moveTo>
                  <a:cubicBezTo>
                    <a:pt x="172" y="136"/>
                    <a:pt x="166" y="208"/>
                    <a:pt x="137" y="212"/>
                  </a:cubicBezTo>
                  <a:cubicBezTo>
                    <a:pt x="109" y="215"/>
                    <a:pt x="111" y="225"/>
                    <a:pt x="102" y="249"/>
                  </a:cubicBezTo>
                  <a:cubicBezTo>
                    <a:pt x="93" y="273"/>
                    <a:pt x="93" y="317"/>
                    <a:pt x="78" y="336"/>
                  </a:cubicBezTo>
                  <a:cubicBezTo>
                    <a:pt x="63" y="354"/>
                    <a:pt x="48" y="391"/>
                    <a:pt x="50" y="406"/>
                  </a:cubicBezTo>
                  <a:cubicBezTo>
                    <a:pt x="52" y="421"/>
                    <a:pt x="56" y="434"/>
                    <a:pt x="43" y="445"/>
                  </a:cubicBezTo>
                  <a:cubicBezTo>
                    <a:pt x="30" y="456"/>
                    <a:pt x="8" y="484"/>
                    <a:pt x="13" y="506"/>
                  </a:cubicBezTo>
                  <a:cubicBezTo>
                    <a:pt x="17" y="529"/>
                    <a:pt x="32" y="516"/>
                    <a:pt x="32" y="545"/>
                  </a:cubicBezTo>
                  <a:cubicBezTo>
                    <a:pt x="32" y="575"/>
                    <a:pt x="0" y="595"/>
                    <a:pt x="28" y="625"/>
                  </a:cubicBezTo>
                  <a:cubicBezTo>
                    <a:pt x="56" y="655"/>
                    <a:pt x="67" y="649"/>
                    <a:pt x="72" y="668"/>
                  </a:cubicBezTo>
                  <a:cubicBezTo>
                    <a:pt x="76" y="686"/>
                    <a:pt x="83" y="710"/>
                    <a:pt x="111" y="734"/>
                  </a:cubicBezTo>
                  <a:cubicBezTo>
                    <a:pt x="139" y="758"/>
                    <a:pt x="166" y="747"/>
                    <a:pt x="185" y="773"/>
                  </a:cubicBezTo>
                  <a:cubicBezTo>
                    <a:pt x="205" y="799"/>
                    <a:pt x="240" y="808"/>
                    <a:pt x="244" y="834"/>
                  </a:cubicBezTo>
                  <a:cubicBezTo>
                    <a:pt x="249" y="860"/>
                    <a:pt x="266" y="886"/>
                    <a:pt x="284" y="888"/>
                  </a:cubicBezTo>
                  <a:cubicBezTo>
                    <a:pt x="301" y="890"/>
                    <a:pt x="325" y="881"/>
                    <a:pt x="312" y="855"/>
                  </a:cubicBezTo>
                  <a:cubicBezTo>
                    <a:pt x="299" y="829"/>
                    <a:pt x="308" y="816"/>
                    <a:pt x="301" y="788"/>
                  </a:cubicBezTo>
                  <a:cubicBezTo>
                    <a:pt x="294" y="760"/>
                    <a:pt x="294" y="727"/>
                    <a:pt x="318" y="705"/>
                  </a:cubicBezTo>
                  <a:cubicBezTo>
                    <a:pt x="342" y="682"/>
                    <a:pt x="362" y="645"/>
                    <a:pt x="364" y="619"/>
                  </a:cubicBezTo>
                  <a:cubicBezTo>
                    <a:pt x="366" y="593"/>
                    <a:pt x="358" y="593"/>
                    <a:pt x="377" y="580"/>
                  </a:cubicBezTo>
                  <a:cubicBezTo>
                    <a:pt x="397" y="568"/>
                    <a:pt x="371" y="512"/>
                    <a:pt x="388" y="492"/>
                  </a:cubicBezTo>
                  <a:cubicBezTo>
                    <a:pt x="406" y="471"/>
                    <a:pt x="415" y="451"/>
                    <a:pt x="401" y="438"/>
                  </a:cubicBezTo>
                  <a:cubicBezTo>
                    <a:pt x="388" y="425"/>
                    <a:pt x="380" y="395"/>
                    <a:pt x="397" y="386"/>
                  </a:cubicBezTo>
                  <a:cubicBezTo>
                    <a:pt x="415" y="377"/>
                    <a:pt x="432" y="356"/>
                    <a:pt x="419" y="336"/>
                  </a:cubicBezTo>
                  <a:cubicBezTo>
                    <a:pt x="406" y="315"/>
                    <a:pt x="397" y="306"/>
                    <a:pt x="404" y="278"/>
                  </a:cubicBezTo>
                  <a:cubicBezTo>
                    <a:pt x="410" y="251"/>
                    <a:pt x="430" y="239"/>
                    <a:pt x="432" y="206"/>
                  </a:cubicBezTo>
                  <a:cubicBezTo>
                    <a:pt x="434" y="173"/>
                    <a:pt x="401" y="149"/>
                    <a:pt x="406" y="115"/>
                  </a:cubicBezTo>
                  <a:cubicBezTo>
                    <a:pt x="410" y="82"/>
                    <a:pt x="423" y="58"/>
                    <a:pt x="406" y="45"/>
                  </a:cubicBezTo>
                  <a:cubicBezTo>
                    <a:pt x="388" y="32"/>
                    <a:pt x="340" y="41"/>
                    <a:pt x="329" y="30"/>
                  </a:cubicBezTo>
                  <a:cubicBezTo>
                    <a:pt x="318" y="19"/>
                    <a:pt x="312" y="0"/>
                    <a:pt x="294" y="15"/>
                  </a:cubicBezTo>
                  <a:cubicBezTo>
                    <a:pt x="277" y="30"/>
                    <a:pt x="259" y="56"/>
                    <a:pt x="238" y="62"/>
                  </a:cubicBezTo>
                  <a:cubicBezTo>
                    <a:pt x="216" y="67"/>
                    <a:pt x="198" y="78"/>
                    <a:pt x="183" y="93"/>
                  </a:cubicBezTo>
                  <a:cubicBezTo>
                    <a:pt x="168" y="108"/>
                    <a:pt x="172" y="113"/>
                    <a:pt x="172" y="136"/>
                  </a:cubicBezTo>
                  <a:close/>
                </a:path>
              </a:pathLst>
            </a:custGeom>
            <a:grpFill/>
            <a:ln w="0" cap="rnd">
              <a:solidFill>
                <a:sysClr val="window" lastClr="FFFFFF"/>
              </a:solidFill>
              <a:prstDash val="solid"/>
              <a:round/>
            </a:ln>
          </p:spPr>
          <p:txBody>
            <a:bodyPr lIns="101600" tIns="50800" rIns="101600" bIns="5080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楷体_GB2312" panose="02010609030101010101" pitchFamily="49" charset="-122"/>
                <a:ea typeface="楷体_GB2312" panose="02010609030101010101" pitchFamily="49" charset="-122"/>
              </a:endParaRPr>
            </a:p>
          </p:txBody>
        </p:sp>
        <p:sp>
          <p:nvSpPr>
            <p:cNvPr id="40" name="Freeform 36">
              <a:extLst>
                <a:ext uri="{FF2B5EF4-FFF2-40B4-BE49-F238E27FC236}">
                  <a16:creationId xmlns:a16="http://schemas.microsoft.com/office/drawing/2014/main" id="{6C710351-5947-4B56-ABFC-FF6B1EC7DBE7}"/>
                </a:ext>
              </a:extLst>
            </p:cNvPr>
            <p:cNvSpPr/>
            <p:nvPr/>
          </p:nvSpPr>
          <p:spPr bwMode="auto">
            <a:xfrm>
              <a:off x="5438" y="3349"/>
              <a:ext cx="38" cy="22"/>
            </a:xfrm>
            <a:custGeom>
              <a:avLst/>
              <a:gdLst>
                <a:gd name="T0" fmla="*/ 53 w 81"/>
                <a:gd name="T1" fmla="*/ 2 h 48"/>
                <a:gd name="T2" fmla="*/ 5 w 81"/>
                <a:gd name="T3" fmla="*/ 19 h 48"/>
                <a:gd name="T4" fmla="*/ 31 w 81"/>
                <a:gd name="T5" fmla="*/ 45 h 48"/>
                <a:gd name="T6" fmla="*/ 53 w 81"/>
                <a:gd name="T7" fmla="*/ 2 h 48"/>
              </a:gdLst>
              <a:ahLst/>
              <a:cxnLst>
                <a:cxn ang="0">
                  <a:pos x="T0" y="T1"/>
                </a:cxn>
                <a:cxn ang="0">
                  <a:pos x="T2" y="T3"/>
                </a:cxn>
                <a:cxn ang="0">
                  <a:pos x="T4" y="T5"/>
                </a:cxn>
                <a:cxn ang="0">
                  <a:pos x="T6" y="T7"/>
                </a:cxn>
              </a:cxnLst>
              <a:rect l="0" t="0" r="r" b="b"/>
              <a:pathLst>
                <a:path w="81" h="48">
                  <a:moveTo>
                    <a:pt x="53" y="2"/>
                  </a:moveTo>
                  <a:cubicBezTo>
                    <a:pt x="53" y="2"/>
                    <a:pt x="0" y="0"/>
                    <a:pt x="5" y="19"/>
                  </a:cubicBezTo>
                  <a:cubicBezTo>
                    <a:pt x="9" y="37"/>
                    <a:pt x="5" y="41"/>
                    <a:pt x="31" y="45"/>
                  </a:cubicBezTo>
                  <a:cubicBezTo>
                    <a:pt x="57" y="48"/>
                    <a:pt x="81" y="15"/>
                    <a:pt x="53" y="2"/>
                  </a:cubicBezTo>
                  <a:close/>
                </a:path>
              </a:pathLst>
            </a:custGeom>
            <a:grpFill/>
            <a:ln w="0" cap="rnd">
              <a:solidFill>
                <a:sysClr val="window" lastClr="FFFFFF"/>
              </a:solidFill>
              <a:prstDash val="solid"/>
              <a:round/>
            </a:ln>
          </p:spPr>
          <p:txBody>
            <a:bodyPr lIns="101600" tIns="50800" rIns="101600" bIns="5080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楷体_GB2312" panose="02010609030101010101" pitchFamily="49" charset="-122"/>
                <a:ea typeface="楷体_GB2312" panose="02010609030101010101" pitchFamily="49" charset="-122"/>
              </a:endParaRPr>
            </a:p>
          </p:txBody>
        </p:sp>
        <p:sp>
          <p:nvSpPr>
            <p:cNvPr id="41" name="Freeform 37">
              <a:extLst>
                <a:ext uri="{FF2B5EF4-FFF2-40B4-BE49-F238E27FC236}">
                  <a16:creationId xmlns:a16="http://schemas.microsoft.com/office/drawing/2014/main" id="{2FAA7EBB-DF1F-48DA-84C8-14080895514B}"/>
                </a:ext>
              </a:extLst>
            </p:cNvPr>
            <p:cNvSpPr/>
            <p:nvPr/>
          </p:nvSpPr>
          <p:spPr bwMode="auto">
            <a:xfrm>
              <a:off x="5489" y="3325"/>
              <a:ext cx="25" cy="32"/>
            </a:xfrm>
            <a:custGeom>
              <a:avLst/>
              <a:gdLst>
                <a:gd name="T0" fmla="*/ 33 w 55"/>
                <a:gd name="T1" fmla="*/ 0 h 69"/>
                <a:gd name="T2" fmla="*/ 3 w 55"/>
                <a:gd name="T3" fmla="*/ 34 h 69"/>
                <a:gd name="T4" fmla="*/ 35 w 55"/>
                <a:gd name="T5" fmla="*/ 50 h 69"/>
                <a:gd name="T6" fmla="*/ 33 w 55"/>
                <a:gd name="T7" fmla="*/ 0 h 69"/>
              </a:gdLst>
              <a:ahLst/>
              <a:cxnLst>
                <a:cxn ang="0">
                  <a:pos x="T0" y="T1"/>
                </a:cxn>
                <a:cxn ang="0">
                  <a:pos x="T2" y="T3"/>
                </a:cxn>
                <a:cxn ang="0">
                  <a:pos x="T4" y="T5"/>
                </a:cxn>
                <a:cxn ang="0">
                  <a:pos x="T6" y="T7"/>
                </a:cxn>
              </a:cxnLst>
              <a:rect l="0" t="0" r="r" b="b"/>
              <a:pathLst>
                <a:path w="55" h="69">
                  <a:moveTo>
                    <a:pt x="33" y="0"/>
                  </a:moveTo>
                  <a:cubicBezTo>
                    <a:pt x="33" y="0"/>
                    <a:pt x="0" y="15"/>
                    <a:pt x="3" y="34"/>
                  </a:cubicBezTo>
                  <a:cubicBezTo>
                    <a:pt x="5" y="52"/>
                    <a:pt x="31" y="69"/>
                    <a:pt x="35" y="50"/>
                  </a:cubicBezTo>
                  <a:cubicBezTo>
                    <a:pt x="40" y="32"/>
                    <a:pt x="55" y="4"/>
                    <a:pt x="33" y="0"/>
                  </a:cubicBezTo>
                  <a:close/>
                </a:path>
              </a:pathLst>
            </a:custGeom>
            <a:grpFill/>
            <a:ln w="0" cap="rnd">
              <a:solidFill>
                <a:sysClr val="window" lastClr="FFFFFF"/>
              </a:solidFill>
              <a:prstDash val="solid"/>
              <a:round/>
            </a:ln>
          </p:spPr>
          <p:txBody>
            <a:bodyPr lIns="101600" tIns="50800" rIns="101600" bIns="5080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楷体_GB2312" panose="02010609030101010101" pitchFamily="49" charset="-122"/>
                <a:ea typeface="楷体_GB2312" panose="02010609030101010101" pitchFamily="49" charset="-122"/>
              </a:endParaRPr>
            </a:p>
          </p:txBody>
        </p:sp>
        <p:sp>
          <p:nvSpPr>
            <p:cNvPr id="42" name="Freeform 38">
              <a:extLst>
                <a:ext uri="{FF2B5EF4-FFF2-40B4-BE49-F238E27FC236}">
                  <a16:creationId xmlns:a16="http://schemas.microsoft.com/office/drawing/2014/main" id="{4617DCF3-EE56-4FF5-AE7B-DB6098F60E1F}"/>
                </a:ext>
              </a:extLst>
            </p:cNvPr>
            <p:cNvSpPr/>
            <p:nvPr/>
          </p:nvSpPr>
          <p:spPr bwMode="auto">
            <a:xfrm>
              <a:off x="5605" y="3264"/>
              <a:ext cx="36" cy="26"/>
            </a:xfrm>
            <a:custGeom>
              <a:avLst/>
              <a:gdLst>
                <a:gd name="T0" fmla="*/ 45 w 78"/>
                <a:gd name="T1" fmla="*/ 9 h 55"/>
                <a:gd name="T2" fmla="*/ 2 w 78"/>
                <a:gd name="T3" fmla="*/ 11 h 55"/>
                <a:gd name="T4" fmla="*/ 19 w 78"/>
                <a:gd name="T5" fmla="*/ 40 h 55"/>
                <a:gd name="T6" fmla="*/ 50 w 78"/>
                <a:gd name="T7" fmla="*/ 44 h 55"/>
                <a:gd name="T8" fmla="*/ 45 w 78"/>
                <a:gd name="T9" fmla="*/ 9 h 55"/>
              </a:gdLst>
              <a:ahLst/>
              <a:cxnLst>
                <a:cxn ang="0">
                  <a:pos x="T0" y="T1"/>
                </a:cxn>
                <a:cxn ang="0">
                  <a:pos x="T2" y="T3"/>
                </a:cxn>
                <a:cxn ang="0">
                  <a:pos x="T4" y="T5"/>
                </a:cxn>
                <a:cxn ang="0">
                  <a:pos x="T6" y="T7"/>
                </a:cxn>
                <a:cxn ang="0">
                  <a:pos x="T8" y="T9"/>
                </a:cxn>
              </a:cxnLst>
              <a:rect l="0" t="0" r="r" b="b"/>
              <a:pathLst>
                <a:path w="78" h="55">
                  <a:moveTo>
                    <a:pt x="45" y="9"/>
                  </a:moveTo>
                  <a:cubicBezTo>
                    <a:pt x="45" y="9"/>
                    <a:pt x="0" y="0"/>
                    <a:pt x="2" y="11"/>
                  </a:cubicBezTo>
                  <a:cubicBezTo>
                    <a:pt x="4" y="22"/>
                    <a:pt x="15" y="28"/>
                    <a:pt x="19" y="40"/>
                  </a:cubicBezTo>
                  <a:cubicBezTo>
                    <a:pt x="24" y="53"/>
                    <a:pt x="43" y="55"/>
                    <a:pt x="50" y="44"/>
                  </a:cubicBezTo>
                  <a:cubicBezTo>
                    <a:pt x="56" y="33"/>
                    <a:pt x="78" y="9"/>
                    <a:pt x="45" y="9"/>
                  </a:cubicBezTo>
                  <a:close/>
                </a:path>
              </a:pathLst>
            </a:custGeom>
            <a:grpFill/>
            <a:ln w="0" cap="rnd">
              <a:solidFill>
                <a:sysClr val="window" lastClr="FFFFFF"/>
              </a:solidFill>
              <a:prstDash val="solid"/>
              <a:round/>
            </a:ln>
          </p:spPr>
          <p:txBody>
            <a:bodyPr lIns="101600" tIns="50800" rIns="101600" bIns="5080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楷体_GB2312" panose="02010609030101010101" pitchFamily="49" charset="-122"/>
                <a:ea typeface="楷体_GB2312" panose="02010609030101010101" pitchFamily="49" charset="-122"/>
              </a:endParaRPr>
            </a:p>
          </p:txBody>
        </p:sp>
      </p:grpSp>
      <p:sp>
        <p:nvSpPr>
          <p:cNvPr id="64" name="文本框 7">
            <a:extLst>
              <a:ext uri="{FF2B5EF4-FFF2-40B4-BE49-F238E27FC236}">
                <a16:creationId xmlns:a16="http://schemas.microsoft.com/office/drawing/2014/main" id="{83F55EBC-F4E8-44D6-B6E8-D12C4D5ABD3A}"/>
              </a:ext>
            </a:extLst>
          </p:cNvPr>
          <p:cNvSpPr/>
          <p:nvPr/>
        </p:nvSpPr>
        <p:spPr>
          <a:xfrm>
            <a:off x="635621" y="1064455"/>
            <a:ext cx="10650843" cy="1695144"/>
          </a:xfrm>
          <a:prstGeom prst="rect">
            <a:avLst/>
          </a:prstGeom>
        </p:spPr>
        <p:txBody>
          <a:bodyPr wrap="square">
            <a:spAutoFit/>
          </a:bodyPr>
          <a:lstStyle/>
          <a:p>
            <a:pPr indent="337144">
              <a:lnSpc>
                <a:spcPct val="150000"/>
              </a:lnSpc>
            </a:pPr>
            <a:r>
              <a:rPr lang="zh-CN" altLang="en-US" sz="1422" b="1" dirty="0">
                <a:latin typeface="微软雅黑" panose="020B0503020204020204" pitchFamily="34" charset="-122"/>
                <a:ea typeface="微软雅黑" panose="020B0503020204020204" pitchFamily="34" charset="-122"/>
                <a:sym typeface="+mn-lt"/>
              </a:rPr>
              <a:t>广东国天时空科技有限公司为湖南国天电子科技有限公司控股子公司，母公司位于湖南省长沙高新技术开发区，致力于发展成为国际知名的综合军工科技集团企业和国防工业承包商，现已形成完整的科研技术、市场营销、生产交付、运营管理体系，以及海洋装备、电子信息、电能电气三大业务板块，在长沙、北京、武汉、佛山、上海、香港等地拥有十余家全资或控股子公司、分公司和办事处等。未来将全面完成全国的产业空间布局，逐步形成以长沙为总部基地，以北京为高端科研中心，以上海为科技成果转化与产业金融中心的发展格局，</a:t>
            </a:r>
            <a:r>
              <a:rPr lang="zh-CN" altLang="en-US" sz="1422" b="1" dirty="0">
                <a:latin typeface="微软雅黑" panose="020B0503020204020204" pitchFamily="34" charset="-122"/>
                <a:ea typeface="微软雅黑" panose="020B0503020204020204" pitchFamily="34" charset="-122"/>
              </a:rPr>
              <a:t>产业基地总体规划占地面积超</a:t>
            </a:r>
            <a:r>
              <a:rPr lang="en-US" altLang="zh-CN" sz="1422" b="1" dirty="0">
                <a:latin typeface="微软雅黑" panose="020B0503020204020204" pitchFamily="34" charset="-122"/>
                <a:ea typeface="微软雅黑" panose="020B0503020204020204" pitchFamily="34" charset="-122"/>
              </a:rPr>
              <a:t>10</a:t>
            </a:r>
            <a:r>
              <a:rPr lang="zh-CN" altLang="en-US" sz="1422" b="1" dirty="0">
                <a:latin typeface="微软雅黑" panose="020B0503020204020204" pitchFamily="34" charset="-122"/>
                <a:ea typeface="微软雅黑" panose="020B0503020204020204" pitchFamily="34" charset="-122"/>
              </a:rPr>
              <a:t>万平方米，总投资超过</a:t>
            </a:r>
            <a:r>
              <a:rPr lang="en-US" altLang="zh-CN" sz="1422" b="1" dirty="0">
                <a:latin typeface="微软雅黑" panose="020B0503020204020204" pitchFamily="34" charset="-122"/>
                <a:ea typeface="微软雅黑" panose="020B0503020204020204" pitchFamily="34" charset="-122"/>
              </a:rPr>
              <a:t>10</a:t>
            </a:r>
            <a:r>
              <a:rPr lang="zh-CN" altLang="en-US" sz="1422" b="1" dirty="0">
                <a:latin typeface="微软雅黑" panose="020B0503020204020204" pitchFamily="34" charset="-122"/>
                <a:ea typeface="微软雅黑" panose="020B0503020204020204" pitchFamily="34" charset="-122"/>
              </a:rPr>
              <a:t>亿元</a:t>
            </a:r>
            <a:r>
              <a:rPr lang="zh-CN" altLang="en-US" sz="1422" b="1" dirty="0">
                <a:latin typeface="微软雅黑" panose="020B0503020204020204" pitchFamily="34" charset="-122"/>
                <a:ea typeface="微软雅黑" panose="020B0503020204020204" pitchFamily="34" charset="-122"/>
                <a:sym typeface="+mn-lt"/>
              </a:rPr>
              <a:t>。</a:t>
            </a:r>
            <a:endParaRPr sz="1422" b="1" dirty="0">
              <a:latin typeface="微软雅黑" panose="020B0503020204020204" pitchFamily="34" charset="-122"/>
              <a:ea typeface="微软雅黑" panose="020B0503020204020204" pitchFamily="34" charset="-122"/>
              <a:sym typeface="+mn-lt"/>
            </a:endParaRPr>
          </a:p>
        </p:txBody>
      </p:sp>
      <p:grpSp>
        <p:nvGrpSpPr>
          <p:cNvPr id="47" name="组合 46">
            <a:extLst>
              <a:ext uri="{FF2B5EF4-FFF2-40B4-BE49-F238E27FC236}">
                <a16:creationId xmlns:a16="http://schemas.microsoft.com/office/drawing/2014/main" id="{443490DE-59D9-4EB7-AEBE-1BDFE6A4A797}"/>
              </a:ext>
            </a:extLst>
          </p:cNvPr>
          <p:cNvGrpSpPr/>
          <p:nvPr/>
        </p:nvGrpSpPr>
        <p:grpSpPr>
          <a:xfrm>
            <a:off x="4350907" y="5439391"/>
            <a:ext cx="2026355" cy="125620"/>
            <a:chOff x="6663508" y="6364606"/>
            <a:chExt cx="2201767" cy="136494"/>
          </a:xfrm>
        </p:grpSpPr>
        <p:cxnSp>
          <p:nvCxnSpPr>
            <p:cNvPr id="48" name="Straight Connector 112">
              <a:extLst>
                <a:ext uri="{FF2B5EF4-FFF2-40B4-BE49-F238E27FC236}">
                  <a16:creationId xmlns:a16="http://schemas.microsoft.com/office/drawing/2014/main" id="{BC893312-F6A2-4007-890A-6CEF9422F97B}"/>
                </a:ext>
              </a:extLst>
            </p:cNvPr>
            <p:cNvCxnSpPr>
              <a:cxnSpLocks noChangeShapeType="1"/>
            </p:cNvCxnSpPr>
            <p:nvPr/>
          </p:nvCxnSpPr>
          <p:spPr bwMode="auto">
            <a:xfrm flipH="1" flipV="1">
              <a:off x="6731755" y="6440697"/>
              <a:ext cx="2133520" cy="11990"/>
            </a:xfrm>
            <a:prstGeom prst="line">
              <a:avLst/>
            </a:prstGeom>
            <a:noFill/>
            <a:ln w="12700">
              <a:solidFill>
                <a:schemeClr val="bg1">
                  <a:lumMod val="65000"/>
                </a:schemeClr>
              </a:solidFill>
              <a:round/>
              <a:headEnd/>
              <a:tailEnd/>
            </a:ln>
            <a:extLst>
              <a:ext uri="{909E8E84-426E-40DD-AFC4-6F175D3DCCD1}">
                <a14:hiddenFill xmlns:a14="http://schemas.microsoft.com/office/drawing/2010/main">
                  <a:noFill/>
                </a14:hiddenFill>
              </a:ext>
            </a:extLst>
          </p:spPr>
        </p:cxnSp>
        <p:sp>
          <p:nvSpPr>
            <p:cNvPr id="49" name="椭圆 48">
              <a:extLst>
                <a:ext uri="{FF2B5EF4-FFF2-40B4-BE49-F238E27FC236}">
                  <a16:creationId xmlns:a16="http://schemas.microsoft.com/office/drawing/2014/main" id="{7A0FCCD1-F649-4481-98EB-E78F8F04E372}"/>
                </a:ext>
              </a:extLst>
            </p:cNvPr>
            <p:cNvSpPr/>
            <p:nvPr/>
          </p:nvSpPr>
          <p:spPr>
            <a:xfrm>
              <a:off x="6663508" y="6364606"/>
              <a:ext cx="136494" cy="136494"/>
            </a:xfrm>
            <a:prstGeom prst="ellipse">
              <a:avLst/>
            </a:prstGeom>
            <a:solidFill>
              <a:srgbClr val="C00000"/>
            </a:solid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楷体_GB2312" panose="02010609030101010101" pitchFamily="49" charset="-122"/>
                <a:ea typeface="楷体_GB2312" panose="02010609030101010101" pitchFamily="49" charset="-122"/>
              </a:endParaRPr>
            </a:p>
          </p:txBody>
        </p:sp>
      </p:grpSp>
      <p:sp>
        <p:nvSpPr>
          <p:cNvPr id="50" name="TextBox 55">
            <a:extLst>
              <a:ext uri="{FF2B5EF4-FFF2-40B4-BE49-F238E27FC236}">
                <a16:creationId xmlns:a16="http://schemas.microsoft.com/office/drawing/2014/main" id="{7074B9C6-513A-40B1-A511-A53C3F9E4EF6}"/>
              </a:ext>
            </a:extLst>
          </p:cNvPr>
          <p:cNvSpPr txBox="1"/>
          <p:nvPr/>
        </p:nvSpPr>
        <p:spPr>
          <a:xfrm>
            <a:off x="4492555" y="5234635"/>
            <a:ext cx="2623335" cy="307777"/>
          </a:xfrm>
          <a:prstGeom prst="rect">
            <a:avLst/>
          </a:prstGeom>
          <a:noFill/>
        </p:spPr>
        <p:txBody>
          <a:bodyPr wrap="square">
            <a:spAutoFit/>
          </a:bodyPr>
          <a:lstStyle/>
          <a:p>
            <a:pPr fontAlgn="auto">
              <a:spcBef>
                <a:spcPts val="0"/>
              </a:spcBef>
              <a:spcAft>
                <a:spcPts val="0"/>
              </a:spcAft>
              <a:buFontTx/>
              <a:buNone/>
              <a:defRPr/>
            </a:pPr>
            <a:r>
              <a:rPr lang="zh-CN" altLang="en-US" sz="1400" b="1" dirty="0">
                <a:latin typeface="楷体_GB2312" panose="02010609030101010101" pitchFamily="49" charset="-122"/>
                <a:ea typeface="楷体_GB2312" panose="02010609030101010101" pitchFamily="49" charset="-122"/>
              </a:rPr>
              <a:t>总部产业集群（长沙）</a:t>
            </a:r>
          </a:p>
        </p:txBody>
      </p:sp>
      <p:sp>
        <p:nvSpPr>
          <p:cNvPr id="55" name="TextBox 55">
            <a:extLst>
              <a:ext uri="{FF2B5EF4-FFF2-40B4-BE49-F238E27FC236}">
                <a16:creationId xmlns:a16="http://schemas.microsoft.com/office/drawing/2014/main" id="{D38BD2CA-BC08-4DC1-838F-E8DDF3E4FB04}"/>
              </a:ext>
            </a:extLst>
          </p:cNvPr>
          <p:cNvSpPr txBox="1"/>
          <p:nvPr/>
        </p:nvSpPr>
        <p:spPr>
          <a:xfrm>
            <a:off x="6414484" y="5176273"/>
            <a:ext cx="2536746" cy="821444"/>
          </a:xfrm>
          <a:prstGeom prst="rect">
            <a:avLst/>
          </a:prstGeom>
          <a:noFill/>
        </p:spPr>
        <p:txBody>
          <a:bodyPr wrap="square">
            <a:spAutoFit/>
          </a:bodyPr>
          <a:lstStyle/>
          <a:p>
            <a:pPr fontAlgn="auto">
              <a:spcBef>
                <a:spcPts val="0"/>
              </a:spcBef>
              <a:spcAft>
                <a:spcPts val="0"/>
              </a:spcAft>
              <a:buFontTx/>
              <a:buNone/>
              <a:defRPr/>
            </a:pPr>
            <a:r>
              <a:rPr lang="zh-CN" altLang="en-US" sz="1300" dirty="0">
                <a:solidFill>
                  <a:schemeClr val="tx1">
                    <a:lumMod val="75000"/>
                    <a:lumOff val="25000"/>
                  </a:schemeClr>
                </a:solidFill>
                <a:latin typeface="楷体_GB2312" panose="02010609030101010101" pitchFamily="49" charset="-122"/>
                <a:ea typeface="楷体_GB2312" panose="02010609030101010101" pitchFamily="49" charset="-122"/>
              </a:rPr>
              <a:t>总部科研办公基地</a:t>
            </a:r>
            <a:endParaRPr lang="en-US" altLang="zh-CN" sz="1300" dirty="0">
              <a:solidFill>
                <a:schemeClr val="tx1">
                  <a:lumMod val="75000"/>
                  <a:lumOff val="25000"/>
                </a:schemeClr>
              </a:solidFill>
              <a:latin typeface="楷体_GB2312" panose="02010609030101010101" pitchFamily="49" charset="-122"/>
              <a:ea typeface="楷体_GB2312" panose="02010609030101010101" pitchFamily="49" charset="-122"/>
            </a:endParaRPr>
          </a:p>
          <a:p>
            <a:pPr fontAlgn="auto">
              <a:spcBef>
                <a:spcPts val="0"/>
              </a:spcBef>
              <a:spcAft>
                <a:spcPts val="0"/>
              </a:spcAft>
              <a:buFontTx/>
              <a:buNone/>
              <a:defRPr/>
            </a:pPr>
            <a:r>
              <a:rPr lang="zh-CN" altLang="en-US" sz="1300" dirty="0">
                <a:solidFill>
                  <a:schemeClr val="tx1">
                    <a:lumMod val="75000"/>
                    <a:lumOff val="25000"/>
                  </a:schemeClr>
                </a:solidFill>
                <a:latin typeface="楷体_GB2312" panose="02010609030101010101" pitchFamily="49" charset="-122"/>
                <a:ea typeface="楷体_GB2312" panose="02010609030101010101" pitchFamily="49" charset="-122"/>
              </a:rPr>
              <a:t>海洋装备产业基地</a:t>
            </a:r>
            <a:endParaRPr lang="en-US" altLang="zh-CN" sz="1300" dirty="0">
              <a:solidFill>
                <a:schemeClr val="tx1">
                  <a:lumMod val="75000"/>
                  <a:lumOff val="25000"/>
                </a:schemeClr>
              </a:solidFill>
              <a:latin typeface="楷体_GB2312" panose="02010609030101010101" pitchFamily="49" charset="-122"/>
              <a:ea typeface="楷体_GB2312" panose="02010609030101010101" pitchFamily="49" charset="-122"/>
            </a:endParaRPr>
          </a:p>
          <a:p>
            <a:pPr fontAlgn="auto">
              <a:spcBef>
                <a:spcPts val="0"/>
              </a:spcBef>
              <a:spcAft>
                <a:spcPts val="0"/>
              </a:spcAft>
              <a:buFontTx/>
              <a:buNone/>
              <a:defRPr/>
            </a:pPr>
            <a:r>
              <a:rPr lang="zh-CN" altLang="en-US" sz="1300" dirty="0">
                <a:solidFill>
                  <a:schemeClr val="tx1">
                    <a:lumMod val="75000"/>
                    <a:lumOff val="25000"/>
                  </a:schemeClr>
                </a:solidFill>
                <a:latin typeface="楷体_GB2312" panose="02010609030101010101" pitchFamily="49" charset="-122"/>
                <a:ea typeface="楷体_GB2312" panose="02010609030101010101" pitchFamily="49" charset="-122"/>
              </a:rPr>
              <a:t>电子信息产业基地</a:t>
            </a:r>
            <a:endParaRPr lang="en-US" altLang="zh-CN" sz="1300" dirty="0">
              <a:solidFill>
                <a:schemeClr val="tx1">
                  <a:lumMod val="75000"/>
                  <a:lumOff val="25000"/>
                </a:schemeClr>
              </a:solidFill>
              <a:latin typeface="楷体_GB2312" panose="02010609030101010101" pitchFamily="49" charset="-122"/>
              <a:ea typeface="楷体_GB2312" panose="02010609030101010101" pitchFamily="49" charset="-122"/>
            </a:endParaRPr>
          </a:p>
          <a:p>
            <a:pPr fontAlgn="auto">
              <a:spcBef>
                <a:spcPts val="0"/>
              </a:spcBef>
              <a:spcAft>
                <a:spcPts val="0"/>
              </a:spcAft>
              <a:buFontTx/>
              <a:buNone/>
              <a:defRPr/>
            </a:pPr>
            <a:r>
              <a:rPr lang="zh-CN" altLang="en-US" sz="1300" dirty="0">
                <a:solidFill>
                  <a:schemeClr val="tx1">
                    <a:lumMod val="75000"/>
                    <a:lumOff val="25000"/>
                  </a:schemeClr>
                </a:solidFill>
                <a:latin typeface="楷体_GB2312" panose="02010609030101010101" pitchFamily="49" charset="-122"/>
                <a:ea typeface="楷体_GB2312" panose="02010609030101010101" pitchFamily="49" charset="-122"/>
              </a:rPr>
              <a:t>电能电气产业基地</a:t>
            </a:r>
            <a:endParaRPr lang="en-US" altLang="zh-CN" sz="1300" dirty="0">
              <a:solidFill>
                <a:schemeClr val="tx1">
                  <a:lumMod val="75000"/>
                  <a:lumOff val="25000"/>
                </a:schemeClr>
              </a:solidFill>
              <a:latin typeface="楷体_GB2312" panose="02010609030101010101" pitchFamily="49" charset="-122"/>
              <a:ea typeface="楷体_GB2312" panose="02010609030101010101" pitchFamily="49" charset="-122"/>
            </a:endParaRPr>
          </a:p>
        </p:txBody>
      </p:sp>
      <p:sp>
        <p:nvSpPr>
          <p:cNvPr id="59" name="椭圆 58">
            <a:extLst>
              <a:ext uri="{FF2B5EF4-FFF2-40B4-BE49-F238E27FC236}">
                <a16:creationId xmlns:a16="http://schemas.microsoft.com/office/drawing/2014/main" id="{AB86C40D-66B1-4648-A5F5-BA2C38A58A97}"/>
              </a:ext>
            </a:extLst>
          </p:cNvPr>
          <p:cNvSpPr/>
          <p:nvPr/>
        </p:nvSpPr>
        <p:spPr>
          <a:xfrm>
            <a:off x="5311981" y="4979519"/>
            <a:ext cx="125620" cy="125620"/>
          </a:xfrm>
          <a:prstGeom prst="ellipse">
            <a:avLst/>
          </a:prstGeom>
          <a:solidFill>
            <a:srgbClr val="92D050"/>
          </a:solidFill>
          <a:ln w="25400" cap="flat" cmpd="sng" algn="ctr">
            <a:solidFill>
              <a:sysClr val="window" lastClr="FFFFFF"/>
            </a:solidFill>
            <a:prstDash val="solid"/>
          </a:ln>
          <a:effectLst/>
        </p:spPr>
        <p:txBody>
          <a:bodyPr rtlCol="0" anchor="ctr"/>
          <a:lstStyle/>
          <a:p>
            <a:pPr algn="ctr" fontAlgn="auto">
              <a:spcBef>
                <a:spcPts val="0"/>
              </a:spcBef>
              <a:spcAft>
                <a:spcPts val="0"/>
              </a:spcAft>
              <a:buFontTx/>
              <a:buNone/>
            </a:pPr>
            <a:endParaRPr lang="zh-CN" altLang="en-US" kern="0">
              <a:solidFill>
                <a:sysClr val="window" lastClr="FFFFFF"/>
              </a:solidFill>
              <a:latin typeface="楷体_GB2312" panose="02010609030101010101" pitchFamily="49" charset="-122"/>
              <a:ea typeface="楷体_GB2312" panose="02010609030101010101" pitchFamily="49" charset="-122"/>
            </a:endParaRPr>
          </a:p>
        </p:txBody>
      </p:sp>
      <p:sp>
        <p:nvSpPr>
          <p:cNvPr id="60" name="椭圆 59">
            <a:extLst>
              <a:ext uri="{FF2B5EF4-FFF2-40B4-BE49-F238E27FC236}">
                <a16:creationId xmlns:a16="http://schemas.microsoft.com/office/drawing/2014/main" id="{D9D61731-8F0F-4E8B-9724-F4079BB596F9}"/>
              </a:ext>
            </a:extLst>
          </p:cNvPr>
          <p:cNvSpPr/>
          <p:nvPr/>
        </p:nvSpPr>
        <p:spPr>
          <a:xfrm>
            <a:off x="4594938" y="6072205"/>
            <a:ext cx="125620" cy="125620"/>
          </a:xfrm>
          <a:prstGeom prst="ellipse">
            <a:avLst/>
          </a:prstGeom>
          <a:solidFill>
            <a:srgbClr val="92D050"/>
          </a:solidFill>
          <a:ln w="25400" cap="flat" cmpd="sng" algn="ctr">
            <a:solidFill>
              <a:sysClr val="window" lastClr="FFFFFF"/>
            </a:solidFill>
            <a:prstDash val="solid"/>
          </a:ln>
          <a:effectLst/>
        </p:spPr>
        <p:txBody>
          <a:bodyPr rtlCol="0" anchor="ctr"/>
          <a:lstStyle/>
          <a:p>
            <a:pPr algn="ctr" fontAlgn="auto">
              <a:spcBef>
                <a:spcPts val="0"/>
              </a:spcBef>
              <a:spcAft>
                <a:spcPts val="0"/>
              </a:spcAft>
              <a:buFontTx/>
              <a:buNone/>
            </a:pPr>
            <a:endParaRPr lang="zh-CN" altLang="en-US" kern="0">
              <a:solidFill>
                <a:sysClr val="window" lastClr="FFFFFF"/>
              </a:solidFill>
              <a:latin typeface="楷体_GB2312" panose="02010609030101010101" pitchFamily="49" charset="-122"/>
              <a:ea typeface="楷体_GB2312" panose="02010609030101010101" pitchFamily="49" charset="-122"/>
            </a:endParaRPr>
          </a:p>
        </p:txBody>
      </p:sp>
      <p:sp>
        <p:nvSpPr>
          <p:cNvPr id="62" name="星形: 五角 61">
            <a:extLst>
              <a:ext uri="{FF2B5EF4-FFF2-40B4-BE49-F238E27FC236}">
                <a16:creationId xmlns:a16="http://schemas.microsoft.com/office/drawing/2014/main" id="{4610E22C-7AF6-4088-8FF5-C4F564F82C1C}"/>
              </a:ext>
            </a:extLst>
          </p:cNvPr>
          <p:cNvSpPr/>
          <p:nvPr/>
        </p:nvSpPr>
        <p:spPr>
          <a:xfrm>
            <a:off x="4594399" y="3989111"/>
            <a:ext cx="206002" cy="206002"/>
          </a:xfrm>
          <a:prstGeom prst="star5">
            <a:avLst/>
          </a:prstGeom>
          <a:solidFill>
            <a:srgbClr val="C00000"/>
          </a:solid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prstClr val="white"/>
              </a:solidFill>
              <a:effectLst/>
              <a:uLnTx/>
              <a:uFillTx/>
              <a:latin typeface="楷体_GB2312" panose="02010609030101010101" pitchFamily="49" charset="-122"/>
              <a:ea typeface="楷体_GB2312" panose="02010609030101010101" pitchFamily="49" charset="-122"/>
            </a:endParaRPr>
          </a:p>
        </p:txBody>
      </p:sp>
      <p:cxnSp>
        <p:nvCxnSpPr>
          <p:cNvPr id="65" name="Straight Connector 112">
            <a:extLst>
              <a:ext uri="{FF2B5EF4-FFF2-40B4-BE49-F238E27FC236}">
                <a16:creationId xmlns:a16="http://schemas.microsoft.com/office/drawing/2014/main" id="{45708FB1-BA2B-4056-B490-FC8C0B8E9E1E}"/>
              </a:ext>
            </a:extLst>
          </p:cNvPr>
          <p:cNvCxnSpPr>
            <a:cxnSpLocks noChangeShapeType="1"/>
          </p:cNvCxnSpPr>
          <p:nvPr/>
        </p:nvCxnSpPr>
        <p:spPr bwMode="auto">
          <a:xfrm flipH="1" flipV="1">
            <a:off x="4751033" y="4121036"/>
            <a:ext cx="1259013" cy="11035"/>
          </a:xfrm>
          <a:prstGeom prst="line">
            <a:avLst/>
          </a:prstGeom>
          <a:noFill/>
          <a:ln w="12700">
            <a:solidFill>
              <a:schemeClr val="bg1">
                <a:lumMod val="65000"/>
              </a:schemeClr>
            </a:solidFill>
            <a:round/>
            <a:headEnd/>
            <a:tailEnd/>
          </a:ln>
          <a:extLst>
            <a:ext uri="{909E8E84-426E-40DD-AFC4-6F175D3DCCD1}">
              <a14:hiddenFill xmlns:a14="http://schemas.microsoft.com/office/drawing/2010/main">
                <a:noFill/>
              </a14:hiddenFill>
            </a:ext>
          </a:extLst>
        </p:spPr>
      </p:cxnSp>
      <p:sp>
        <p:nvSpPr>
          <p:cNvPr id="66" name="TextBox 55">
            <a:extLst>
              <a:ext uri="{FF2B5EF4-FFF2-40B4-BE49-F238E27FC236}">
                <a16:creationId xmlns:a16="http://schemas.microsoft.com/office/drawing/2014/main" id="{9D908A33-FCA6-4BD5-ABF5-747107BD7A00}"/>
              </a:ext>
            </a:extLst>
          </p:cNvPr>
          <p:cNvSpPr txBox="1"/>
          <p:nvPr/>
        </p:nvSpPr>
        <p:spPr>
          <a:xfrm>
            <a:off x="4751484" y="3842722"/>
            <a:ext cx="2900521" cy="292388"/>
          </a:xfrm>
          <a:prstGeom prst="rect">
            <a:avLst/>
          </a:prstGeom>
          <a:noFill/>
        </p:spPr>
        <p:txBody>
          <a:bodyPr wrap="square">
            <a:spAutoFit/>
          </a:bodyPr>
          <a:lstStyle>
            <a:defPPr>
              <a:defRPr lang="zh-CN"/>
            </a:defPPr>
            <a:lvl1pPr fontAlgn="auto">
              <a:spcBef>
                <a:spcPts val="0"/>
              </a:spcBef>
              <a:spcAft>
                <a:spcPts val="0"/>
              </a:spcAft>
              <a:buFontTx/>
              <a:defRPr sz="1300" b="1">
                <a:latin typeface="楷体_GB2312" panose="02010609030101010101" pitchFamily="49" charset="-122"/>
                <a:ea typeface="楷体_GB2312" panose="02010609030101010101" pitchFamily="49" charset="-122"/>
              </a:defRPr>
            </a:lvl1pPr>
          </a:lstStyle>
          <a:p>
            <a:r>
              <a:rPr lang="zh-CN" altLang="en-US" dirty="0"/>
              <a:t>北京分公司</a:t>
            </a:r>
            <a:endParaRPr lang="en-US" altLang="zh-CN" dirty="0"/>
          </a:p>
        </p:txBody>
      </p:sp>
      <p:cxnSp>
        <p:nvCxnSpPr>
          <p:cNvPr id="75" name="直接连接符 74">
            <a:extLst>
              <a:ext uri="{FF2B5EF4-FFF2-40B4-BE49-F238E27FC236}">
                <a16:creationId xmlns:a16="http://schemas.microsoft.com/office/drawing/2014/main" id="{9C7B7226-DEFC-45FD-BF84-A129F5307348}"/>
              </a:ext>
            </a:extLst>
          </p:cNvPr>
          <p:cNvCxnSpPr/>
          <p:nvPr/>
        </p:nvCxnSpPr>
        <p:spPr>
          <a:xfrm>
            <a:off x="5417888" y="5046071"/>
            <a:ext cx="1082877" cy="0"/>
          </a:xfrm>
          <a:prstGeom prst="line">
            <a:avLst/>
          </a:prstGeom>
          <a:noFill/>
          <a:ln w="12700">
            <a:solidFill>
              <a:schemeClr val="bg1">
                <a:lumMod val="65000"/>
              </a:schemeClr>
            </a:solidFill>
            <a:round/>
            <a:headEnd/>
            <a:tailEnd/>
          </a:ln>
          <a:extLst>
            <a:ext uri="{909E8E84-426E-40DD-AFC4-6F175D3DCCD1}">
              <a14:hiddenFill xmlns:a14="http://schemas.microsoft.com/office/drawing/2010/main">
                <a:noFill/>
              </a14:hiddenFill>
            </a:ext>
          </a:extLst>
        </p:spPr>
      </p:cxnSp>
      <p:sp>
        <p:nvSpPr>
          <p:cNvPr id="76" name="TextBox 55">
            <a:extLst>
              <a:ext uri="{FF2B5EF4-FFF2-40B4-BE49-F238E27FC236}">
                <a16:creationId xmlns:a16="http://schemas.microsoft.com/office/drawing/2014/main" id="{40883508-CCD3-46CE-92D4-BFD7B5DB15BB}"/>
              </a:ext>
            </a:extLst>
          </p:cNvPr>
          <p:cNvSpPr txBox="1"/>
          <p:nvPr/>
        </p:nvSpPr>
        <p:spPr>
          <a:xfrm>
            <a:off x="5289320" y="4788463"/>
            <a:ext cx="1488643" cy="307777"/>
          </a:xfrm>
          <a:prstGeom prst="rect">
            <a:avLst/>
          </a:prstGeom>
          <a:noFill/>
        </p:spPr>
        <p:txBody>
          <a:bodyPr wrap="square">
            <a:spAutoFit/>
          </a:bodyPr>
          <a:lstStyle/>
          <a:p>
            <a:pPr algn="ctr" fontAlgn="auto">
              <a:spcBef>
                <a:spcPts val="0"/>
              </a:spcBef>
              <a:spcAft>
                <a:spcPts val="0"/>
              </a:spcAft>
              <a:buFontTx/>
              <a:buNone/>
              <a:defRPr/>
            </a:pPr>
            <a:r>
              <a:rPr lang="zh-CN" altLang="en-US" sz="1400" b="1" dirty="0">
                <a:latin typeface="楷体_GB2312" panose="02010609030101010101" pitchFamily="49" charset="-122"/>
                <a:ea typeface="楷体_GB2312" panose="02010609030101010101" pitchFamily="49" charset="-122"/>
              </a:rPr>
              <a:t>上海办事处</a:t>
            </a:r>
            <a:endParaRPr lang="en-US" altLang="zh-CN" sz="1400" b="1" dirty="0">
              <a:latin typeface="楷体_GB2312" panose="02010609030101010101" pitchFamily="49" charset="-122"/>
              <a:ea typeface="楷体_GB2312" panose="02010609030101010101" pitchFamily="49" charset="-122"/>
            </a:endParaRPr>
          </a:p>
        </p:txBody>
      </p:sp>
      <p:sp>
        <p:nvSpPr>
          <p:cNvPr id="112" name="椭圆 111">
            <a:extLst>
              <a:ext uri="{FF2B5EF4-FFF2-40B4-BE49-F238E27FC236}">
                <a16:creationId xmlns:a16="http://schemas.microsoft.com/office/drawing/2014/main" id="{93E40FD4-12E1-4285-9E46-5099767242E9}"/>
              </a:ext>
            </a:extLst>
          </p:cNvPr>
          <p:cNvSpPr/>
          <p:nvPr/>
        </p:nvSpPr>
        <p:spPr>
          <a:xfrm>
            <a:off x="4413174" y="5161092"/>
            <a:ext cx="125620" cy="125620"/>
          </a:xfrm>
          <a:prstGeom prst="ellipse">
            <a:avLst/>
          </a:prstGeom>
          <a:solidFill>
            <a:srgbClr val="92D050"/>
          </a:solidFill>
          <a:ln w="25400" cap="flat" cmpd="sng" algn="ctr">
            <a:solidFill>
              <a:sysClr val="window" lastClr="FFFFFF"/>
            </a:solidFill>
            <a:prstDash val="solid"/>
          </a:ln>
          <a:effectLst/>
        </p:spPr>
        <p:txBody>
          <a:bodyPr rtlCol="0" anchor="ctr"/>
          <a:lstStyle/>
          <a:p>
            <a:pPr algn="ctr" fontAlgn="auto">
              <a:spcBef>
                <a:spcPts val="0"/>
              </a:spcBef>
              <a:spcAft>
                <a:spcPts val="0"/>
              </a:spcAft>
              <a:buFontTx/>
              <a:buNone/>
            </a:pPr>
            <a:endParaRPr lang="zh-CN" altLang="en-US" kern="0">
              <a:solidFill>
                <a:sysClr val="window" lastClr="FFFFFF"/>
              </a:solidFill>
              <a:latin typeface="楷体_GB2312" panose="02010609030101010101" pitchFamily="49" charset="-122"/>
              <a:ea typeface="楷体_GB2312" panose="02010609030101010101" pitchFamily="49" charset="-122"/>
            </a:endParaRPr>
          </a:p>
        </p:txBody>
      </p:sp>
      <p:sp>
        <p:nvSpPr>
          <p:cNvPr id="113" name="TextBox 55">
            <a:extLst>
              <a:ext uri="{FF2B5EF4-FFF2-40B4-BE49-F238E27FC236}">
                <a16:creationId xmlns:a16="http://schemas.microsoft.com/office/drawing/2014/main" id="{B3A56AC4-C8A9-49A8-AFA8-0EEF23FCAE5D}"/>
              </a:ext>
            </a:extLst>
          </p:cNvPr>
          <p:cNvSpPr txBox="1"/>
          <p:nvPr/>
        </p:nvSpPr>
        <p:spPr>
          <a:xfrm>
            <a:off x="1743793" y="4959081"/>
            <a:ext cx="2718522" cy="292388"/>
          </a:xfrm>
          <a:prstGeom prst="rect">
            <a:avLst/>
          </a:prstGeom>
          <a:noFill/>
        </p:spPr>
        <p:txBody>
          <a:bodyPr wrap="square">
            <a:spAutoFit/>
          </a:bodyPr>
          <a:lstStyle/>
          <a:p>
            <a:pPr algn="r" fontAlgn="auto">
              <a:spcBef>
                <a:spcPts val="0"/>
              </a:spcBef>
              <a:spcAft>
                <a:spcPts val="0"/>
              </a:spcAft>
              <a:buFontTx/>
              <a:buNone/>
              <a:defRPr/>
            </a:pPr>
            <a:r>
              <a:rPr lang="zh-CN" altLang="en-US" sz="1300" b="1" dirty="0">
                <a:latin typeface="楷体_GB2312" panose="02010609030101010101" pitchFamily="49" charset="-122"/>
                <a:ea typeface="楷体_GB2312" panose="02010609030101010101" pitchFamily="49" charset="-122"/>
              </a:rPr>
              <a:t>国天致远（武汉）</a:t>
            </a:r>
          </a:p>
        </p:txBody>
      </p:sp>
      <p:cxnSp>
        <p:nvCxnSpPr>
          <p:cNvPr id="114" name="直接连接符 113">
            <a:extLst>
              <a:ext uri="{FF2B5EF4-FFF2-40B4-BE49-F238E27FC236}">
                <a16:creationId xmlns:a16="http://schemas.microsoft.com/office/drawing/2014/main" id="{8ECE0DD8-3B8B-4400-8CCB-9BAAC20E3935}"/>
              </a:ext>
            </a:extLst>
          </p:cNvPr>
          <p:cNvCxnSpPr/>
          <p:nvPr/>
        </p:nvCxnSpPr>
        <p:spPr>
          <a:xfrm>
            <a:off x="3314268" y="5236203"/>
            <a:ext cx="1082877" cy="0"/>
          </a:xfrm>
          <a:prstGeom prst="line">
            <a:avLst/>
          </a:prstGeom>
          <a:noFill/>
          <a:ln w="12700">
            <a:solidFill>
              <a:schemeClr val="bg1">
                <a:lumMod val="65000"/>
              </a:schemeClr>
            </a:solidFill>
            <a:round/>
            <a:headEnd/>
            <a:tailEnd/>
          </a:ln>
          <a:extLst>
            <a:ext uri="{909E8E84-426E-40DD-AFC4-6F175D3DCCD1}">
              <a14:hiddenFill xmlns:a14="http://schemas.microsoft.com/office/drawing/2010/main">
                <a:noFill/>
              </a14:hiddenFill>
            </a:ext>
          </a:extLst>
        </p:spPr>
      </p:cxnSp>
      <p:cxnSp>
        <p:nvCxnSpPr>
          <p:cNvPr id="121" name="直接连接符 120">
            <a:extLst>
              <a:ext uri="{FF2B5EF4-FFF2-40B4-BE49-F238E27FC236}">
                <a16:creationId xmlns:a16="http://schemas.microsoft.com/office/drawing/2014/main" id="{1EA0064B-14A0-4C34-9883-07EB38122156}"/>
              </a:ext>
            </a:extLst>
          </p:cNvPr>
          <p:cNvCxnSpPr/>
          <p:nvPr/>
        </p:nvCxnSpPr>
        <p:spPr>
          <a:xfrm>
            <a:off x="3497700" y="6154232"/>
            <a:ext cx="1082877" cy="0"/>
          </a:xfrm>
          <a:prstGeom prst="line">
            <a:avLst/>
          </a:prstGeom>
          <a:noFill/>
          <a:ln w="12700">
            <a:solidFill>
              <a:schemeClr val="bg1">
                <a:lumMod val="65000"/>
              </a:schemeClr>
            </a:solidFill>
            <a:round/>
            <a:headEnd/>
            <a:tailEnd/>
          </a:ln>
          <a:extLst>
            <a:ext uri="{909E8E84-426E-40DD-AFC4-6F175D3DCCD1}">
              <a14:hiddenFill xmlns:a14="http://schemas.microsoft.com/office/drawing/2010/main">
                <a:noFill/>
              </a14:hiddenFill>
            </a:ext>
          </a:extLst>
        </p:spPr>
      </p:cxnSp>
      <p:sp>
        <p:nvSpPr>
          <p:cNvPr id="122" name="TextBox 55">
            <a:extLst>
              <a:ext uri="{FF2B5EF4-FFF2-40B4-BE49-F238E27FC236}">
                <a16:creationId xmlns:a16="http://schemas.microsoft.com/office/drawing/2014/main" id="{226A45D4-6EA0-434E-A563-C47FEC029D8B}"/>
              </a:ext>
            </a:extLst>
          </p:cNvPr>
          <p:cNvSpPr txBox="1"/>
          <p:nvPr/>
        </p:nvSpPr>
        <p:spPr>
          <a:xfrm>
            <a:off x="4780717" y="6117445"/>
            <a:ext cx="2954274" cy="292388"/>
          </a:xfrm>
          <a:prstGeom prst="rect">
            <a:avLst/>
          </a:prstGeom>
          <a:noFill/>
        </p:spPr>
        <p:txBody>
          <a:bodyPr wrap="square">
            <a:spAutoFit/>
          </a:bodyPr>
          <a:lstStyle/>
          <a:p>
            <a:pPr fontAlgn="auto">
              <a:spcBef>
                <a:spcPts val="0"/>
              </a:spcBef>
              <a:spcAft>
                <a:spcPts val="0"/>
              </a:spcAft>
              <a:buFontTx/>
              <a:buNone/>
              <a:defRPr/>
            </a:pPr>
            <a:r>
              <a:rPr lang="zh-CN" altLang="en-US" sz="1300" b="1" dirty="0">
                <a:latin typeface="楷体_GB2312" panose="02010609030101010101" pitchFamily="49" charset="-122"/>
                <a:ea typeface="楷体_GB2312" panose="02010609030101010101" pitchFamily="49" charset="-122"/>
              </a:rPr>
              <a:t>国天时空（佛山）</a:t>
            </a:r>
          </a:p>
        </p:txBody>
      </p:sp>
      <p:cxnSp>
        <p:nvCxnSpPr>
          <p:cNvPr id="5" name="直接连接符 4">
            <a:extLst>
              <a:ext uri="{FF2B5EF4-FFF2-40B4-BE49-F238E27FC236}">
                <a16:creationId xmlns:a16="http://schemas.microsoft.com/office/drawing/2014/main" id="{24B2EFCC-6954-4E6C-A428-6742046E122C}"/>
              </a:ext>
            </a:extLst>
          </p:cNvPr>
          <p:cNvCxnSpPr/>
          <p:nvPr/>
        </p:nvCxnSpPr>
        <p:spPr>
          <a:xfrm>
            <a:off x="6408014" y="5269893"/>
            <a:ext cx="0" cy="662639"/>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pic>
        <p:nvPicPr>
          <p:cNvPr id="3" name="图片 2">
            <a:extLst>
              <a:ext uri="{FF2B5EF4-FFF2-40B4-BE49-F238E27FC236}">
                <a16:creationId xmlns:a16="http://schemas.microsoft.com/office/drawing/2014/main" id="{9FFCE513-D62D-47B5-93A1-1EC9C13C82C1}"/>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3262000" y="5266736"/>
            <a:ext cx="1055451" cy="556450"/>
          </a:xfrm>
          <a:prstGeom prst="rect">
            <a:avLst/>
          </a:prstGeom>
        </p:spPr>
      </p:pic>
      <p:pic>
        <p:nvPicPr>
          <p:cNvPr id="6" name="图片 5">
            <a:extLst>
              <a:ext uri="{FF2B5EF4-FFF2-40B4-BE49-F238E27FC236}">
                <a16:creationId xmlns:a16="http://schemas.microsoft.com/office/drawing/2014/main" id="{08065D88-F3C6-45FB-8688-E87D5E010AF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119805" y="6111072"/>
            <a:ext cx="1162598" cy="664232"/>
          </a:xfrm>
          <a:prstGeom prst="rect">
            <a:avLst/>
          </a:prstGeom>
        </p:spPr>
      </p:pic>
      <p:pic>
        <p:nvPicPr>
          <p:cNvPr id="43" name="图片 42">
            <a:extLst>
              <a:ext uri="{FF2B5EF4-FFF2-40B4-BE49-F238E27FC236}">
                <a16:creationId xmlns:a16="http://schemas.microsoft.com/office/drawing/2014/main" id="{6595A3DE-381B-426F-ADDC-05A356AF7282}"/>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7943328" y="5269819"/>
            <a:ext cx="1235483" cy="690831"/>
          </a:xfrm>
          <a:prstGeom prst="rect">
            <a:avLst/>
          </a:prstGeom>
        </p:spPr>
      </p:pic>
      <p:sp>
        <p:nvSpPr>
          <p:cNvPr id="77" name="椭圆 76">
            <a:extLst>
              <a:ext uri="{FF2B5EF4-FFF2-40B4-BE49-F238E27FC236}">
                <a16:creationId xmlns:a16="http://schemas.microsoft.com/office/drawing/2014/main" id="{72AB2534-39E9-42C6-B142-EDB1BD4FD2CD}"/>
              </a:ext>
            </a:extLst>
          </p:cNvPr>
          <p:cNvSpPr/>
          <p:nvPr/>
        </p:nvSpPr>
        <p:spPr>
          <a:xfrm>
            <a:off x="4690474" y="6017390"/>
            <a:ext cx="125620" cy="125620"/>
          </a:xfrm>
          <a:prstGeom prst="ellipse">
            <a:avLst/>
          </a:prstGeom>
          <a:solidFill>
            <a:srgbClr val="92D050"/>
          </a:solidFill>
          <a:ln w="25400" cap="flat" cmpd="sng" algn="ctr">
            <a:solidFill>
              <a:sysClr val="window" lastClr="FFFFFF"/>
            </a:solidFill>
            <a:prstDash val="solid"/>
          </a:ln>
          <a:effectLst/>
        </p:spPr>
        <p:txBody>
          <a:bodyPr rtlCol="0" anchor="ctr"/>
          <a:lstStyle/>
          <a:p>
            <a:pPr algn="ctr" fontAlgn="auto">
              <a:spcBef>
                <a:spcPts val="0"/>
              </a:spcBef>
              <a:spcAft>
                <a:spcPts val="0"/>
              </a:spcAft>
              <a:buFontTx/>
              <a:buNone/>
            </a:pPr>
            <a:endParaRPr lang="zh-CN" altLang="en-US" kern="0">
              <a:solidFill>
                <a:sysClr val="window" lastClr="FFFFFF"/>
              </a:solidFill>
              <a:latin typeface="楷体_GB2312" panose="02010609030101010101" pitchFamily="49" charset="-122"/>
              <a:ea typeface="楷体_GB2312" panose="02010609030101010101" pitchFamily="49" charset="-122"/>
            </a:endParaRPr>
          </a:p>
        </p:txBody>
      </p:sp>
      <p:sp>
        <p:nvSpPr>
          <p:cNvPr id="67" name="TextBox 55">
            <a:extLst>
              <a:ext uri="{FF2B5EF4-FFF2-40B4-BE49-F238E27FC236}">
                <a16:creationId xmlns:a16="http://schemas.microsoft.com/office/drawing/2014/main" id="{FCB371D3-32C4-4383-97E0-BB278518E8B8}"/>
              </a:ext>
            </a:extLst>
          </p:cNvPr>
          <p:cNvSpPr txBox="1"/>
          <p:nvPr/>
        </p:nvSpPr>
        <p:spPr>
          <a:xfrm>
            <a:off x="3228534" y="6154513"/>
            <a:ext cx="1367290" cy="292388"/>
          </a:xfrm>
          <a:prstGeom prst="rect">
            <a:avLst/>
          </a:prstGeom>
          <a:noFill/>
        </p:spPr>
        <p:txBody>
          <a:bodyPr wrap="square">
            <a:spAutoFit/>
          </a:bodyPr>
          <a:lstStyle/>
          <a:p>
            <a:pPr algn="r" fontAlgn="auto">
              <a:spcBef>
                <a:spcPts val="0"/>
              </a:spcBef>
              <a:spcAft>
                <a:spcPts val="0"/>
              </a:spcAft>
              <a:buFontTx/>
              <a:buNone/>
              <a:defRPr/>
            </a:pPr>
            <a:r>
              <a:rPr lang="zh-CN" altLang="en-US" sz="1300" b="1" dirty="0">
                <a:latin typeface="楷体_GB2312" panose="02010609030101010101" pitchFamily="49" charset="-122"/>
                <a:ea typeface="楷体_GB2312" panose="02010609030101010101" pitchFamily="49" charset="-122"/>
              </a:rPr>
              <a:t>香港国天科技</a:t>
            </a:r>
          </a:p>
        </p:txBody>
      </p:sp>
      <p:cxnSp>
        <p:nvCxnSpPr>
          <p:cNvPr id="68" name="直接连接符 67">
            <a:extLst>
              <a:ext uri="{FF2B5EF4-FFF2-40B4-BE49-F238E27FC236}">
                <a16:creationId xmlns:a16="http://schemas.microsoft.com/office/drawing/2014/main" id="{73630B0C-15F7-4952-A8B7-E005BCFE871A}"/>
              </a:ext>
            </a:extLst>
          </p:cNvPr>
          <p:cNvCxnSpPr/>
          <p:nvPr/>
        </p:nvCxnSpPr>
        <p:spPr>
          <a:xfrm>
            <a:off x="4793099" y="6105663"/>
            <a:ext cx="1082877" cy="0"/>
          </a:xfrm>
          <a:prstGeom prst="line">
            <a:avLst/>
          </a:prstGeom>
          <a:noFill/>
          <a:ln w="12700">
            <a:solidFill>
              <a:schemeClr val="bg1">
                <a:lumMod val="65000"/>
              </a:schemeClr>
            </a:solidFill>
            <a:round/>
            <a:headEnd/>
            <a:tailEnd/>
          </a:ln>
          <a:extLst>
            <a:ext uri="{909E8E84-426E-40DD-AFC4-6F175D3DCCD1}">
              <a14:hiddenFill xmlns:a14="http://schemas.microsoft.com/office/drawing/2010/main">
                <a:noFill/>
              </a14:hiddenFill>
            </a:ext>
          </a:extLst>
        </p:spPr>
      </p:cxnSp>
      <p:sp>
        <p:nvSpPr>
          <p:cNvPr id="69" name="矩形: 剪去单角 68">
            <a:extLst>
              <a:ext uri="{FF2B5EF4-FFF2-40B4-BE49-F238E27FC236}">
                <a16:creationId xmlns:a16="http://schemas.microsoft.com/office/drawing/2014/main" id="{30E3908C-AE39-4462-B6B7-887CA5E8AD3A}"/>
              </a:ext>
            </a:extLst>
          </p:cNvPr>
          <p:cNvSpPr/>
          <p:nvPr/>
        </p:nvSpPr>
        <p:spPr>
          <a:xfrm>
            <a:off x="635622" y="561481"/>
            <a:ext cx="1629721" cy="321760"/>
          </a:xfrm>
          <a:prstGeom prst="snip1Rect">
            <a:avLst/>
          </a:prstGeom>
          <a:solidFill>
            <a:srgbClr val="0047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7"/>
          </a:p>
        </p:txBody>
      </p:sp>
      <p:sp>
        <p:nvSpPr>
          <p:cNvPr id="70" name="文本框 69">
            <a:extLst>
              <a:ext uri="{FF2B5EF4-FFF2-40B4-BE49-F238E27FC236}">
                <a16:creationId xmlns:a16="http://schemas.microsoft.com/office/drawing/2014/main" id="{C16BB3F9-4A43-4D73-8A4C-9ECE2ADF99AE}"/>
              </a:ext>
            </a:extLst>
          </p:cNvPr>
          <p:cNvSpPr txBox="1"/>
          <p:nvPr/>
        </p:nvSpPr>
        <p:spPr>
          <a:xfrm>
            <a:off x="635622" y="567779"/>
            <a:ext cx="1598345" cy="355034"/>
          </a:xfrm>
          <a:prstGeom prst="rect">
            <a:avLst/>
          </a:prstGeom>
          <a:noFill/>
        </p:spPr>
        <p:txBody>
          <a:bodyPr wrap="square" rtlCol="0">
            <a:spAutoFit/>
          </a:bodyPr>
          <a:lstStyle/>
          <a:p>
            <a:pPr algn="ctr"/>
            <a:r>
              <a:rPr lang="zh-CN" altLang="en-US" sz="1707" dirty="0">
                <a:solidFill>
                  <a:schemeClr val="bg1"/>
                </a:solidFill>
                <a:latin typeface="微软雅黑" panose="020B0503020204020204" pitchFamily="34" charset="-122"/>
                <a:ea typeface="微软雅黑" panose="020B0503020204020204" pitchFamily="34" charset="-122"/>
              </a:rPr>
              <a:t>企业概述</a:t>
            </a:r>
          </a:p>
        </p:txBody>
      </p:sp>
      <p:sp>
        <p:nvSpPr>
          <p:cNvPr id="71" name="矩形 70">
            <a:extLst>
              <a:ext uri="{FF2B5EF4-FFF2-40B4-BE49-F238E27FC236}">
                <a16:creationId xmlns:a16="http://schemas.microsoft.com/office/drawing/2014/main" id="{B7DF0C50-38C4-415A-B184-4362E125FF0C}"/>
              </a:ext>
            </a:extLst>
          </p:cNvPr>
          <p:cNvSpPr/>
          <p:nvPr/>
        </p:nvSpPr>
        <p:spPr>
          <a:xfrm flipV="1">
            <a:off x="635623" y="889539"/>
            <a:ext cx="10854043" cy="48663"/>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7"/>
          </a:p>
        </p:txBody>
      </p:sp>
      <p:pic>
        <p:nvPicPr>
          <p:cNvPr id="72" name="图片 71">
            <a:extLst>
              <a:ext uri="{FF2B5EF4-FFF2-40B4-BE49-F238E27FC236}">
                <a16:creationId xmlns:a16="http://schemas.microsoft.com/office/drawing/2014/main" id="{FBF7A72A-CA4A-44F0-8110-2C97D71311F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577382" y="591270"/>
            <a:ext cx="933137" cy="247511"/>
          </a:xfrm>
          <a:prstGeom prst="rect">
            <a:avLst/>
          </a:prstGeom>
        </p:spPr>
      </p:pic>
      <p:pic>
        <p:nvPicPr>
          <p:cNvPr id="4" name="图片 3">
            <a:extLst>
              <a:ext uri="{FF2B5EF4-FFF2-40B4-BE49-F238E27FC236}">
                <a16:creationId xmlns:a16="http://schemas.microsoft.com/office/drawing/2014/main" id="{E2144E59-8AF9-4461-BED7-2D65908330FE}"/>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443023" y="2844307"/>
            <a:ext cx="3549919" cy="1996829"/>
          </a:xfrm>
          <a:prstGeom prst="rect">
            <a:avLst/>
          </a:prstGeom>
        </p:spPr>
      </p:pic>
    </p:spTree>
    <p:extLst>
      <p:ext uri="{BB962C8B-B14F-4D97-AF65-F5344CB8AC3E}">
        <p14:creationId xmlns:p14="http://schemas.microsoft.com/office/powerpoint/2010/main" val="3053075245"/>
      </p:ext>
    </p:extLst>
  </p:cSld>
  <p:clrMapOvr>
    <a:masterClrMapping/>
  </p:clrMapOvr>
  <p:transition spd="med">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a:extLst>
              <a:ext uri="{FF2B5EF4-FFF2-40B4-BE49-F238E27FC236}">
                <a16:creationId xmlns:a16="http://schemas.microsoft.com/office/drawing/2014/main" id="{202CE19B-8C5C-4ADA-8729-726572166707}"/>
              </a:ext>
            </a:extLst>
          </p:cNvPr>
          <p:cNvGrpSpPr/>
          <p:nvPr/>
        </p:nvGrpSpPr>
        <p:grpSpPr>
          <a:xfrm>
            <a:off x="876756" y="1407219"/>
            <a:ext cx="6597404" cy="4769856"/>
            <a:chOff x="859001" y="1272747"/>
            <a:chExt cx="6597404" cy="4769856"/>
          </a:xfrm>
        </p:grpSpPr>
        <p:sp>
          <p:nvSpPr>
            <p:cNvPr id="10" name="矩形 9">
              <a:extLst>
                <a:ext uri="{FF2B5EF4-FFF2-40B4-BE49-F238E27FC236}">
                  <a16:creationId xmlns:a16="http://schemas.microsoft.com/office/drawing/2014/main" id="{F6ECBB6C-F78D-433A-80AC-32F2F98AE958}"/>
                </a:ext>
              </a:extLst>
            </p:cNvPr>
            <p:cNvSpPr/>
            <p:nvPr/>
          </p:nvSpPr>
          <p:spPr>
            <a:xfrm>
              <a:off x="878775" y="1272747"/>
              <a:ext cx="5010610" cy="4769856"/>
            </a:xfrm>
            <a:prstGeom prst="rect">
              <a:avLst/>
            </a:prstGeom>
            <a:solidFill>
              <a:schemeClr val="accent3">
                <a:lumMod val="20000"/>
                <a:lumOff val="80000"/>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9" name="文本框 8">
              <a:extLst>
                <a:ext uri="{FF2B5EF4-FFF2-40B4-BE49-F238E27FC236}">
                  <a16:creationId xmlns:a16="http://schemas.microsoft.com/office/drawing/2014/main" id="{97C05B64-0EA7-489F-9ACC-90833AD57BCD}"/>
                </a:ext>
              </a:extLst>
            </p:cNvPr>
            <p:cNvSpPr txBox="1"/>
            <p:nvPr/>
          </p:nvSpPr>
          <p:spPr>
            <a:xfrm>
              <a:off x="1346907" y="2715261"/>
              <a:ext cx="1562219" cy="675826"/>
            </a:xfrm>
            <a:prstGeom prst="rect">
              <a:avLst/>
            </a:prstGeom>
            <a:noFill/>
          </p:spPr>
          <p:txBody>
            <a:bodyPr wrap="square" rtlCol="0">
              <a:spAutoFit/>
            </a:bodyPr>
            <a:lstStyle/>
            <a:p>
              <a:r>
                <a:rPr lang="zh-CN" altLang="en-US" sz="1896" b="1" dirty="0">
                  <a:solidFill>
                    <a:srgbClr val="002060"/>
                  </a:solidFill>
                  <a:latin typeface="微软雅黑" panose="020B0503020204020204" pitchFamily="34" charset="-122"/>
                  <a:ea typeface="微软雅黑" panose="020B0503020204020204" pitchFamily="34" charset="-122"/>
                </a:rPr>
                <a:t>企业愿景</a:t>
              </a:r>
              <a:endParaRPr lang="en-US" altLang="zh-CN" sz="1896" b="1" dirty="0">
                <a:solidFill>
                  <a:srgbClr val="002060"/>
                </a:solidFill>
                <a:latin typeface="微软雅黑" panose="020B0503020204020204" pitchFamily="34" charset="-122"/>
                <a:ea typeface="微软雅黑" panose="020B0503020204020204" pitchFamily="34" charset="-122"/>
              </a:endParaRPr>
            </a:p>
            <a:p>
              <a:endParaRPr lang="en-US" altLang="zh-CN" sz="1896" b="1" dirty="0">
                <a:solidFill>
                  <a:srgbClr val="002060"/>
                </a:solidFill>
                <a:latin typeface="微软雅黑" panose="020B0503020204020204" pitchFamily="34" charset="-122"/>
                <a:ea typeface="微软雅黑" panose="020B0503020204020204" pitchFamily="34" charset="-122"/>
              </a:endParaRPr>
            </a:p>
          </p:txBody>
        </p:sp>
        <p:sp>
          <p:nvSpPr>
            <p:cNvPr id="11" name="文本框 10">
              <a:extLst>
                <a:ext uri="{FF2B5EF4-FFF2-40B4-BE49-F238E27FC236}">
                  <a16:creationId xmlns:a16="http://schemas.microsoft.com/office/drawing/2014/main" id="{E7172A8E-38C9-4BD1-A4A0-1A6E6429C119}"/>
                </a:ext>
              </a:extLst>
            </p:cNvPr>
            <p:cNvSpPr txBox="1"/>
            <p:nvPr/>
          </p:nvSpPr>
          <p:spPr>
            <a:xfrm>
              <a:off x="1346907" y="3722526"/>
              <a:ext cx="1562219" cy="384080"/>
            </a:xfrm>
            <a:prstGeom prst="rect">
              <a:avLst/>
            </a:prstGeom>
            <a:noFill/>
          </p:spPr>
          <p:txBody>
            <a:bodyPr wrap="square" rtlCol="0">
              <a:spAutoFit/>
            </a:bodyPr>
            <a:lstStyle>
              <a:defPPr>
                <a:defRPr lang="zh-CN"/>
              </a:defPPr>
              <a:lvl1pPr>
                <a:defRPr sz="2000" b="1">
                  <a:latin typeface="微软雅黑" panose="020B0503020204020204" pitchFamily="34" charset="-122"/>
                  <a:ea typeface="微软雅黑" panose="020B0503020204020204" pitchFamily="34" charset="-122"/>
                </a:defRPr>
              </a:lvl1pPr>
            </a:lstStyle>
            <a:p>
              <a:r>
                <a:rPr lang="zh-CN" altLang="en-US" sz="1896">
                  <a:solidFill>
                    <a:srgbClr val="002060"/>
                  </a:solidFill>
                </a:rPr>
                <a:t>企业使命</a:t>
              </a:r>
              <a:endParaRPr lang="en-US" altLang="zh-CN" sz="1896" dirty="0">
                <a:solidFill>
                  <a:srgbClr val="002060"/>
                </a:solidFill>
              </a:endParaRPr>
            </a:p>
          </p:txBody>
        </p:sp>
        <p:sp>
          <p:nvSpPr>
            <p:cNvPr id="12" name="文本框 11">
              <a:extLst>
                <a:ext uri="{FF2B5EF4-FFF2-40B4-BE49-F238E27FC236}">
                  <a16:creationId xmlns:a16="http://schemas.microsoft.com/office/drawing/2014/main" id="{9812C879-CB48-4DC4-AF20-EA4257B28CFD}"/>
                </a:ext>
              </a:extLst>
            </p:cNvPr>
            <p:cNvSpPr txBox="1"/>
            <p:nvPr/>
          </p:nvSpPr>
          <p:spPr>
            <a:xfrm>
              <a:off x="1346907" y="4795797"/>
              <a:ext cx="1991097" cy="384080"/>
            </a:xfrm>
            <a:prstGeom prst="rect">
              <a:avLst/>
            </a:prstGeom>
            <a:noFill/>
          </p:spPr>
          <p:txBody>
            <a:bodyPr wrap="square" rtlCol="0">
              <a:spAutoFit/>
            </a:bodyPr>
            <a:lstStyle>
              <a:defPPr>
                <a:defRPr lang="zh-CN"/>
              </a:defPPr>
              <a:lvl1pPr>
                <a:defRPr sz="2000" b="1">
                  <a:latin typeface="微软雅黑" panose="020B0503020204020204" pitchFamily="34" charset="-122"/>
                  <a:ea typeface="微软雅黑" panose="020B0503020204020204" pitchFamily="34" charset="-122"/>
                </a:defRPr>
              </a:lvl1pPr>
            </a:lstStyle>
            <a:p>
              <a:r>
                <a:rPr lang="zh-CN" altLang="en-US" sz="1896" dirty="0">
                  <a:solidFill>
                    <a:srgbClr val="002060"/>
                  </a:solidFill>
                </a:rPr>
                <a:t>企业核心价值观</a:t>
              </a:r>
            </a:p>
          </p:txBody>
        </p:sp>
        <p:sp>
          <p:nvSpPr>
            <p:cNvPr id="2" name="文本框 1">
              <a:extLst>
                <a:ext uri="{FF2B5EF4-FFF2-40B4-BE49-F238E27FC236}">
                  <a16:creationId xmlns:a16="http://schemas.microsoft.com/office/drawing/2014/main" id="{57CF13EA-FCD5-492B-B2CC-B0238AF1FA15}"/>
                </a:ext>
              </a:extLst>
            </p:cNvPr>
            <p:cNvSpPr txBox="1"/>
            <p:nvPr/>
          </p:nvSpPr>
          <p:spPr>
            <a:xfrm>
              <a:off x="1394869" y="3239551"/>
              <a:ext cx="3964777" cy="325795"/>
            </a:xfrm>
            <a:prstGeom prst="rect">
              <a:avLst/>
            </a:prstGeom>
            <a:noFill/>
          </p:spPr>
          <p:txBody>
            <a:bodyPr wrap="square" rtlCol="0">
              <a:spAutoFit/>
            </a:bodyPr>
            <a:lstStyle/>
            <a:p>
              <a:r>
                <a:rPr lang="zh-CN" altLang="en-US" sz="1517" dirty="0">
                  <a:solidFill>
                    <a:srgbClr val="002060"/>
                  </a:solidFill>
                  <a:latin typeface="微软雅黑" panose="020B0503020204020204" pitchFamily="34" charset="-122"/>
                  <a:ea typeface="微软雅黑" panose="020B0503020204020204" pitchFamily="34" charset="-122"/>
                </a:rPr>
                <a:t>成为国内一流的</a:t>
              </a:r>
              <a:r>
                <a:rPr lang="en-US" altLang="zh-CN" sz="1517" dirty="0">
                  <a:solidFill>
                    <a:srgbClr val="002060"/>
                  </a:solidFill>
                  <a:latin typeface="微软雅黑" panose="020B0503020204020204" pitchFamily="34" charset="-122"/>
                  <a:ea typeface="微软雅黑" panose="020B0503020204020204" pitchFamily="34" charset="-122"/>
                </a:rPr>
                <a:t>PNT</a:t>
              </a:r>
              <a:r>
                <a:rPr lang="zh-CN" altLang="en-US" sz="1517" dirty="0">
                  <a:solidFill>
                    <a:srgbClr val="002060"/>
                  </a:solidFill>
                  <a:latin typeface="微软雅黑" panose="020B0503020204020204" pitchFamily="34" charset="-122"/>
                  <a:ea typeface="微软雅黑" panose="020B0503020204020204" pitchFamily="34" charset="-122"/>
                </a:rPr>
                <a:t>综合解决方案提供者。</a:t>
              </a:r>
            </a:p>
          </p:txBody>
        </p:sp>
        <p:sp>
          <p:nvSpPr>
            <p:cNvPr id="3" name="文本框 2">
              <a:extLst>
                <a:ext uri="{FF2B5EF4-FFF2-40B4-BE49-F238E27FC236}">
                  <a16:creationId xmlns:a16="http://schemas.microsoft.com/office/drawing/2014/main" id="{F8F963AD-04CA-4E6A-8B1B-4A930001B419}"/>
                </a:ext>
              </a:extLst>
            </p:cNvPr>
            <p:cNvSpPr txBox="1"/>
            <p:nvPr/>
          </p:nvSpPr>
          <p:spPr>
            <a:xfrm>
              <a:off x="1346907" y="4257388"/>
              <a:ext cx="5447067" cy="325795"/>
            </a:xfrm>
            <a:prstGeom prst="rect">
              <a:avLst/>
            </a:prstGeom>
            <a:noFill/>
          </p:spPr>
          <p:txBody>
            <a:bodyPr wrap="square" rtlCol="0">
              <a:spAutoFit/>
            </a:bodyPr>
            <a:lstStyle>
              <a:defPPr>
                <a:defRPr lang="zh-CN"/>
              </a:defPPr>
              <a:lvl1pPr>
                <a:defRPr sz="1500">
                  <a:latin typeface="微软雅黑" panose="020B0503020204020204" pitchFamily="34" charset="-122"/>
                  <a:ea typeface="微软雅黑" panose="020B0503020204020204" pitchFamily="34" charset="-122"/>
                </a:defRPr>
              </a:lvl1pPr>
            </a:lstStyle>
            <a:p>
              <a:r>
                <a:rPr lang="zh-CN" altLang="en-US" sz="1517" dirty="0">
                  <a:solidFill>
                    <a:srgbClr val="002060"/>
                  </a:solidFill>
                </a:rPr>
                <a:t>为用户提供精确可靠的位置、导航和时间综合服务。</a:t>
              </a:r>
            </a:p>
          </p:txBody>
        </p:sp>
        <p:sp>
          <p:nvSpPr>
            <p:cNvPr id="5" name="文本框 4">
              <a:extLst>
                <a:ext uri="{FF2B5EF4-FFF2-40B4-BE49-F238E27FC236}">
                  <a16:creationId xmlns:a16="http://schemas.microsoft.com/office/drawing/2014/main" id="{93E1B6DE-531D-47FE-94BD-9A8A8E6D0B81}"/>
                </a:ext>
              </a:extLst>
            </p:cNvPr>
            <p:cNvSpPr txBox="1"/>
            <p:nvPr/>
          </p:nvSpPr>
          <p:spPr>
            <a:xfrm>
              <a:off x="1394869" y="5212209"/>
              <a:ext cx="6061536" cy="488852"/>
            </a:xfrm>
            <a:prstGeom prst="rect">
              <a:avLst/>
            </a:prstGeom>
            <a:noFill/>
          </p:spPr>
          <p:txBody>
            <a:bodyPr wrap="square" rtlCol="0">
              <a:spAutoFit/>
            </a:bodyPr>
            <a:lstStyle>
              <a:defPPr>
                <a:defRPr lang="zh-CN"/>
              </a:defPPr>
              <a:lvl1pPr>
                <a:defRPr sz="1500">
                  <a:latin typeface="微软雅黑" panose="020B0503020204020204" pitchFamily="34" charset="-122"/>
                  <a:ea typeface="微软雅黑" panose="020B0503020204020204" pitchFamily="34" charset="-122"/>
                </a:defRPr>
              </a:lvl1pPr>
            </a:lstStyle>
            <a:p>
              <a:pPr>
                <a:lnSpc>
                  <a:spcPct val="200000"/>
                </a:lnSpc>
              </a:pPr>
              <a:r>
                <a:rPr lang="zh-CN" altLang="en-US" sz="1517" dirty="0">
                  <a:solidFill>
                    <a:srgbClr val="002060"/>
                  </a:solidFill>
                </a:rPr>
                <a:t>胸怀大局，放眼长远，守正创新，锐意进取。</a:t>
              </a:r>
            </a:p>
          </p:txBody>
        </p:sp>
        <p:sp>
          <p:nvSpPr>
            <p:cNvPr id="13" name="文本框 12">
              <a:extLst>
                <a:ext uri="{FF2B5EF4-FFF2-40B4-BE49-F238E27FC236}">
                  <a16:creationId xmlns:a16="http://schemas.microsoft.com/office/drawing/2014/main" id="{C8B0A715-4485-4A1F-A99E-65B43809F3A6}"/>
                </a:ext>
              </a:extLst>
            </p:cNvPr>
            <p:cNvSpPr txBox="1"/>
            <p:nvPr/>
          </p:nvSpPr>
          <p:spPr>
            <a:xfrm>
              <a:off x="1093067" y="1532147"/>
              <a:ext cx="1953188" cy="523220"/>
            </a:xfrm>
            <a:prstGeom prst="rect">
              <a:avLst/>
            </a:prstGeom>
            <a:noFill/>
          </p:spPr>
          <p:txBody>
            <a:bodyPr wrap="square" rtlCol="0">
              <a:spAutoFit/>
            </a:bodyPr>
            <a:lstStyle/>
            <a:p>
              <a:r>
                <a:rPr lang="zh-CN" altLang="en-US" sz="2800" b="1" dirty="0">
                  <a:solidFill>
                    <a:srgbClr val="002060"/>
                  </a:solidFill>
                  <a:latin typeface="微软雅黑" panose="020B0503020204020204" pitchFamily="34" charset="-122"/>
                  <a:ea typeface="微软雅黑" panose="020B0503020204020204" pitchFamily="34" charset="-122"/>
                </a:rPr>
                <a:t>企业文化</a:t>
              </a:r>
            </a:p>
          </p:txBody>
        </p:sp>
        <p:sp>
          <p:nvSpPr>
            <p:cNvPr id="21" name="文本框 20">
              <a:extLst>
                <a:ext uri="{FF2B5EF4-FFF2-40B4-BE49-F238E27FC236}">
                  <a16:creationId xmlns:a16="http://schemas.microsoft.com/office/drawing/2014/main" id="{19E11F99-2E47-4E33-ADAE-C541EF684E5D}"/>
                </a:ext>
              </a:extLst>
            </p:cNvPr>
            <p:cNvSpPr txBox="1"/>
            <p:nvPr/>
          </p:nvSpPr>
          <p:spPr>
            <a:xfrm>
              <a:off x="2786709" y="1678123"/>
              <a:ext cx="2754569" cy="369332"/>
            </a:xfrm>
            <a:prstGeom prst="rect">
              <a:avLst/>
            </a:prstGeom>
            <a:noFill/>
          </p:spPr>
          <p:txBody>
            <a:bodyPr wrap="square" rtlCol="0">
              <a:spAutoFit/>
            </a:bodyPr>
            <a:lstStyle/>
            <a:p>
              <a:r>
                <a:rPr lang="en-US" altLang="zh-CN" b="1" dirty="0">
                  <a:solidFill>
                    <a:srgbClr val="002060"/>
                  </a:solidFill>
                  <a:latin typeface="微软雅黑" panose="020B0503020204020204" pitchFamily="34" charset="-122"/>
                  <a:ea typeface="微软雅黑" panose="020B0503020204020204" pitchFamily="34" charset="-122"/>
                </a:rPr>
                <a:t>Enterprise culture</a:t>
              </a:r>
              <a:endParaRPr lang="zh-CN" altLang="en-US" b="1" dirty="0">
                <a:solidFill>
                  <a:srgbClr val="002060"/>
                </a:solidFill>
                <a:latin typeface="微软雅黑" panose="020B0503020204020204" pitchFamily="34" charset="-122"/>
                <a:ea typeface="微软雅黑" panose="020B0503020204020204" pitchFamily="34" charset="-122"/>
              </a:endParaRPr>
            </a:p>
          </p:txBody>
        </p:sp>
        <p:sp>
          <p:nvSpPr>
            <p:cNvPr id="14" name="矩形 13">
              <a:extLst>
                <a:ext uri="{FF2B5EF4-FFF2-40B4-BE49-F238E27FC236}">
                  <a16:creationId xmlns:a16="http://schemas.microsoft.com/office/drawing/2014/main" id="{F2AE5D24-D94F-4EBD-848C-B4495AD0703D}"/>
                </a:ext>
              </a:extLst>
            </p:cNvPr>
            <p:cNvSpPr/>
            <p:nvPr/>
          </p:nvSpPr>
          <p:spPr>
            <a:xfrm>
              <a:off x="878775" y="2827464"/>
              <a:ext cx="468132" cy="19402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a:extLst>
                <a:ext uri="{FF2B5EF4-FFF2-40B4-BE49-F238E27FC236}">
                  <a16:creationId xmlns:a16="http://schemas.microsoft.com/office/drawing/2014/main" id="{CCCF1EF3-1675-49CD-AA77-62B92DA8158B}"/>
                </a:ext>
              </a:extLst>
            </p:cNvPr>
            <p:cNvSpPr/>
            <p:nvPr/>
          </p:nvSpPr>
          <p:spPr>
            <a:xfrm>
              <a:off x="878775" y="3835842"/>
              <a:ext cx="468132" cy="19402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a:extLst>
                <a:ext uri="{FF2B5EF4-FFF2-40B4-BE49-F238E27FC236}">
                  <a16:creationId xmlns:a16="http://schemas.microsoft.com/office/drawing/2014/main" id="{181F909E-AAAD-4A0E-8889-9CC939A97D52}"/>
                </a:ext>
              </a:extLst>
            </p:cNvPr>
            <p:cNvSpPr/>
            <p:nvPr/>
          </p:nvSpPr>
          <p:spPr>
            <a:xfrm>
              <a:off x="859001" y="4903184"/>
              <a:ext cx="468132" cy="19402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0" name="矩形: 剪去单角 19">
            <a:extLst>
              <a:ext uri="{FF2B5EF4-FFF2-40B4-BE49-F238E27FC236}">
                <a16:creationId xmlns:a16="http://schemas.microsoft.com/office/drawing/2014/main" id="{60F9B646-B3B0-48CC-8177-87EB40E78FFF}"/>
              </a:ext>
            </a:extLst>
          </p:cNvPr>
          <p:cNvSpPr/>
          <p:nvPr/>
        </p:nvSpPr>
        <p:spPr>
          <a:xfrm>
            <a:off x="635622" y="561481"/>
            <a:ext cx="1629721" cy="321760"/>
          </a:xfrm>
          <a:prstGeom prst="snip1Rect">
            <a:avLst/>
          </a:prstGeom>
          <a:solidFill>
            <a:srgbClr val="0047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7"/>
          </a:p>
        </p:txBody>
      </p:sp>
      <p:sp>
        <p:nvSpPr>
          <p:cNvPr id="24" name="文本框 23">
            <a:extLst>
              <a:ext uri="{FF2B5EF4-FFF2-40B4-BE49-F238E27FC236}">
                <a16:creationId xmlns:a16="http://schemas.microsoft.com/office/drawing/2014/main" id="{FDBCF12D-EC3A-4542-9B4F-4DDD14E40C51}"/>
              </a:ext>
            </a:extLst>
          </p:cNvPr>
          <p:cNvSpPr txBox="1"/>
          <p:nvPr/>
        </p:nvSpPr>
        <p:spPr>
          <a:xfrm>
            <a:off x="635622" y="567779"/>
            <a:ext cx="1598345" cy="355034"/>
          </a:xfrm>
          <a:prstGeom prst="rect">
            <a:avLst/>
          </a:prstGeom>
          <a:noFill/>
        </p:spPr>
        <p:txBody>
          <a:bodyPr wrap="square" rtlCol="0">
            <a:spAutoFit/>
          </a:bodyPr>
          <a:lstStyle/>
          <a:p>
            <a:pPr algn="ctr"/>
            <a:r>
              <a:rPr lang="zh-CN" altLang="en-US" sz="1707" dirty="0">
                <a:solidFill>
                  <a:schemeClr val="bg1"/>
                </a:solidFill>
                <a:latin typeface="微软雅黑" panose="020B0503020204020204" pitchFamily="34" charset="-122"/>
                <a:ea typeface="微软雅黑" panose="020B0503020204020204" pitchFamily="34" charset="-122"/>
              </a:rPr>
              <a:t>企业文化</a:t>
            </a:r>
          </a:p>
        </p:txBody>
      </p:sp>
      <p:sp>
        <p:nvSpPr>
          <p:cNvPr id="25" name="矩形 24">
            <a:extLst>
              <a:ext uri="{FF2B5EF4-FFF2-40B4-BE49-F238E27FC236}">
                <a16:creationId xmlns:a16="http://schemas.microsoft.com/office/drawing/2014/main" id="{FF76EAA9-E543-4378-A646-5634650635FC}"/>
              </a:ext>
            </a:extLst>
          </p:cNvPr>
          <p:cNvSpPr/>
          <p:nvPr/>
        </p:nvSpPr>
        <p:spPr>
          <a:xfrm flipV="1">
            <a:off x="635623" y="889539"/>
            <a:ext cx="10854043" cy="48663"/>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7"/>
          </a:p>
        </p:txBody>
      </p:sp>
      <p:pic>
        <p:nvPicPr>
          <p:cNvPr id="26" name="图片 25">
            <a:extLst>
              <a:ext uri="{FF2B5EF4-FFF2-40B4-BE49-F238E27FC236}">
                <a16:creationId xmlns:a16="http://schemas.microsoft.com/office/drawing/2014/main" id="{F4F06A5C-F4AB-494C-8E6E-58954DD1F37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77382" y="591270"/>
            <a:ext cx="933137" cy="247511"/>
          </a:xfrm>
          <a:prstGeom prst="rect">
            <a:avLst/>
          </a:prstGeom>
        </p:spPr>
      </p:pic>
      <p:grpSp>
        <p:nvGrpSpPr>
          <p:cNvPr id="27" name="组合 26">
            <a:extLst>
              <a:ext uri="{FF2B5EF4-FFF2-40B4-BE49-F238E27FC236}">
                <a16:creationId xmlns:a16="http://schemas.microsoft.com/office/drawing/2014/main" id="{E5544475-6A3B-451A-8F21-49B2B65C9D36}"/>
              </a:ext>
            </a:extLst>
          </p:cNvPr>
          <p:cNvGrpSpPr/>
          <p:nvPr/>
        </p:nvGrpSpPr>
        <p:grpSpPr>
          <a:xfrm>
            <a:off x="6103880" y="1793757"/>
            <a:ext cx="5629491" cy="3836047"/>
            <a:chOff x="6103880" y="1793757"/>
            <a:chExt cx="5629491" cy="3836047"/>
          </a:xfrm>
        </p:grpSpPr>
        <p:grpSp>
          <p:nvGrpSpPr>
            <p:cNvPr id="4" name="组合 3">
              <a:extLst>
                <a:ext uri="{FF2B5EF4-FFF2-40B4-BE49-F238E27FC236}">
                  <a16:creationId xmlns:a16="http://schemas.microsoft.com/office/drawing/2014/main" id="{5CCFC2DA-D91D-4825-BCA9-E6B0C2ABA4C7}"/>
                </a:ext>
              </a:extLst>
            </p:cNvPr>
            <p:cNvGrpSpPr/>
            <p:nvPr/>
          </p:nvGrpSpPr>
          <p:grpSpPr>
            <a:xfrm>
              <a:off x="6121774" y="1793757"/>
              <a:ext cx="5611597" cy="3836047"/>
              <a:chOff x="5894801" y="1861409"/>
              <a:chExt cx="5912317" cy="3976388"/>
            </a:xfrm>
          </p:grpSpPr>
          <p:pic>
            <p:nvPicPr>
              <p:cNvPr id="16" name="图片 15">
                <a:extLst>
                  <a:ext uri="{FF2B5EF4-FFF2-40B4-BE49-F238E27FC236}">
                    <a16:creationId xmlns:a16="http://schemas.microsoft.com/office/drawing/2014/main" id="{65FAB2EE-B7FB-422A-ACC3-A9D9B5B7488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881498" y="3905688"/>
                <a:ext cx="2909017" cy="1932109"/>
              </a:xfrm>
              <a:prstGeom prst="rect">
                <a:avLst/>
              </a:prstGeom>
            </p:spPr>
          </p:pic>
          <p:pic>
            <p:nvPicPr>
              <p:cNvPr id="17" name="图片 16">
                <a:extLst>
                  <a:ext uri="{FF2B5EF4-FFF2-40B4-BE49-F238E27FC236}">
                    <a16:creationId xmlns:a16="http://schemas.microsoft.com/office/drawing/2014/main" id="{26644DF0-D3EE-4EC2-9D6C-ED4AD73C8DF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894801" y="3910306"/>
                <a:ext cx="2909841" cy="1922872"/>
              </a:xfrm>
              <a:prstGeom prst="rect">
                <a:avLst/>
              </a:prstGeom>
            </p:spPr>
          </p:pic>
          <p:pic>
            <p:nvPicPr>
              <p:cNvPr id="18" name="图片 17">
                <a:extLst>
                  <a:ext uri="{FF2B5EF4-FFF2-40B4-BE49-F238E27FC236}">
                    <a16:creationId xmlns:a16="http://schemas.microsoft.com/office/drawing/2014/main" id="{4CBD0532-CCF7-4E6B-BBE2-C15774F860D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897277" y="1861409"/>
                <a:ext cx="2909841" cy="1932655"/>
              </a:xfrm>
              <a:prstGeom prst="rect">
                <a:avLst/>
              </a:prstGeom>
            </p:spPr>
          </p:pic>
        </p:grpSp>
        <p:pic>
          <p:nvPicPr>
            <p:cNvPr id="19" name="图片 18">
              <a:extLst>
                <a:ext uri="{FF2B5EF4-FFF2-40B4-BE49-F238E27FC236}">
                  <a16:creationId xmlns:a16="http://schemas.microsoft.com/office/drawing/2014/main" id="{2A99C06E-EE66-4AA4-9AA2-7FE2E9F68D7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103880" y="1812595"/>
              <a:ext cx="2797624" cy="1863917"/>
            </a:xfrm>
            <a:prstGeom prst="rect">
              <a:avLst/>
            </a:prstGeom>
          </p:spPr>
        </p:pic>
      </p:grpSp>
    </p:spTree>
    <p:extLst>
      <p:ext uri="{BB962C8B-B14F-4D97-AF65-F5344CB8AC3E}">
        <p14:creationId xmlns:p14="http://schemas.microsoft.com/office/powerpoint/2010/main" val="42818303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剪去单角 3">
            <a:extLst>
              <a:ext uri="{FF2B5EF4-FFF2-40B4-BE49-F238E27FC236}">
                <a16:creationId xmlns:a16="http://schemas.microsoft.com/office/drawing/2014/main" id="{B4B441FF-FCE0-4C37-859C-C89ECD13FC1F}"/>
              </a:ext>
            </a:extLst>
          </p:cNvPr>
          <p:cNvSpPr/>
          <p:nvPr/>
        </p:nvSpPr>
        <p:spPr>
          <a:xfrm>
            <a:off x="635622" y="561481"/>
            <a:ext cx="1629721" cy="321760"/>
          </a:xfrm>
          <a:prstGeom prst="snip1Rect">
            <a:avLst/>
          </a:prstGeom>
          <a:solidFill>
            <a:srgbClr val="0047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7"/>
          </a:p>
        </p:txBody>
      </p:sp>
      <p:sp>
        <p:nvSpPr>
          <p:cNvPr id="5" name="文本框 4">
            <a:extLst>
              <a:ext uri="{FF2B5EF4-FFF2-40B4-BE49-F238E27FC236}">
                <a16:creationId xmlns:a16="http://schemas.microsoft.com/office/drawing/2014/main" id="{40406AE8-FE05-4B1D-910A-75FFD9777A22}"/>
              </a:ext>
            </a:extLst>
          </p:cNvPr>
          <p:cNvSpPr txBox="1"/>
          <p:nvPr/>
        </p:nvSpPr>
        <p:spPr>
          <a:xfrm>
            <a:off x="635622" y="567779"/>
            <a:ext cx="1598345" cy="355034"/>
          </a:xfrm>
          <a:prstGeom prst="rect">
            <a:avLst/>
          </a:prstGeom>
          <a:noFill/>
        </p:spPr>
        <p:txBody>
          <a:bodyPr wrap="square" rtlCol="0">
            <a:spAutoFit/>
          </a:bodyPr>
          <a:lstStyle/>
          <a:p>
            <a:pPr algn="ctr"/>
            <a:r>
              <a:rPr lang="zh-CN" altLang="en-US" sz="1707" dirty="0">
                <a:solidFill>
                  <a:schemeClr val="bg1"/>
                </a:solidFill>
                <a:latin typeface="微软雅黑" panose="020B0503020204020204" pitchFamily="34" charset="-122"/>
                <a:ea typeface="微软雅黑" panose="020B0503020204020204" pitchFamily="34" charset="-122"/>
              </a:rPr>
              <a:t>企业服务对象</a:t>
            </a:r>
          </a:p>
        </p:txBody>
      </p:sp>
      <p:sp>
        <p:nvSpPr>
          <p:cNvPr id="6" name="矩形 5">
            <a:extLst>
              <a:ext uri="{FF2B5EF4-FFF2-40B4-BE49-F238E27FC236}">
                <a16:creationId xmlns:a16="http://schemas.microsoft.com/office/drawing/2014/main" id="{ABE6105D-0FD6-4375-95CE-A5F1988CA464}"/>
              </a:ext>
            </a:extLst>
          </p:cNvPr>
          <p:cNvSpPr/>
          <p:nvPr/>
        </p:nvSpPr>
        <p:spPr>
          <a:xfrm flipV="1">
            <a:off x="635623" y="889539"/>
            <a:ext cx="10854043" cy="48663"/>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7"/>
          </a:p>
        </p:txBody>
      </p:sp>
      <p:sp>
        <p:nvSpPr>
          <p:cNvPr id="7" name="矩形 6">
            <a:extLst>
              <a:ext uri="{FF2B5EF4-FFF2-40B4-BE49-F238E27FC236}">
                <a16:creationId xmlns:a16="http://schemas.microsoft.com/office/drawing/2014/main" id="{61D87B4F-07A9-4888-8B27-15062167BAC2}"/>
              </a:ext>
            </a:extLst>
          </p:cNvPr>
          <p:cNvSpPr/>
          <p:nvPr/>
        </p:nvSpPr>
        <p:spPr>
          <a:xfrm>
            <a:off x="546202" y="1057277"/>
            <a:ext cx="10854043" cy="710259"/>
          </a:xfrm>
          <a:prstGeom prst="rect">
            <a:avLst/>
          </a:prstGeom>
        </p:spPr>
        <p:txBody>
          <a:bodyPr wrap="square">
            <a:spAutoFit/>
          </a:bodyPr>
          <a:lstStyle/>
          <a:p>
            <a:pPr indent="337144">
              <a:lnSpc>
                <a:spcPct val="150000"/>
              </a:lnSpc>
            </a:pPr>
            <a:r>
              <a:rPr lang="zh-CN" altLang="zh-CN" sz="1422" b="1" dirty="0">
                <a:latin typeface="微软雅黑" panose="020B0503020204020204" pitchFamily="34" charset="-122"/>
                <a:ea typeface="微软雅黑" panose="020B0503020204020204" pitchFamily="34" charset="-122"/>
              </a:rPr>
              <a:t>公司主要服务于包括海军、陆军、空军、火箭军、战支、武警在内的各军兵种；包括航空、航天、兵器、船舶、电子在内的各军工央企集团及下属研究院</a:t>
            </a:r>
            <a:r>
              <a:rPr lang="zh-CN" altLang="en-US" sz="1422" b="1" dirty="0">
                <a:latin typeface="微软雅黑" panose="020B0503020204020204" pitchFamily="34" charset="-122"/>
                <a:ea typeface="微软雅黑" panose="020B0503020204020204" pitchFamily="34" charset="-122"/>
              </a:rPr>
              <a:t>所</a:t>
            </a:r>
            <a:r>
              <a:rPr lang="zh-CN" altLang="zh-CN" sz="1422" b="1" dirty="0">
                <a:latin typeface="微软雅黑" panose="020B0503020204020204" pitchFamily="34" charset="-122"/>
                <a:ea typeface="微软雅黑" panose="020B0503020204020204" pitchFamily="34" charset="-122"/>
              </a:rPr>
              <a:t>；与公安、人防、国家海洋局等单位也已建立业务合作关系。</a:t>
            </a:r>
          </a:p>
        </p:txBody>
      </p:sp>
      <p:pic>
        <p:nvPicPr>
          <p:cNvPr id="9" name="图片 8">
            <a:extLst>
              <a:ext uri="{FF2B5EF4-FFF2-40B4-BE49-F238E27FC236}">
                <a16:creationId xmlns:a16="http://schemas.microsoft.com/office/drawing/2014/main" id="{B93B05BB-603E-423F-978E-C3AF4A7BA8A1}"/>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7418"/>
          <a:stretch/>
        </p:blipFill>
        <p:spPr>
          <a:xfrm>
            <a:off x="6461125" y="5028731"/>
            <a:ext cx="1661657" cy="1336062"/>
          </a:xfrm>
          <a:prstGeom prst="rect">
            <a:avLst/>
          </a:prstGeom>
        </p:spPr>
      </p:pic>
      <p:pic>
        <p:nvPicPr>
          <p:cNvPr id="10" name="图片 9">
            <a:extLst>
              <a:ext uri="{FF2B5EF4-FFF2-40B4-BE49-F238E27FC236}">
                <a16:creationId xmlns:a16="http://schemas.microsoft.com/office/drawing/2014/main" id="{17FBEB03-C91B-4C79-AE9F-CF4A8A03BF67}"/>
              </a:ext>
            </a:extLst>
          </p:cNvPr>
          <p:cNvPicPr>
            <a:picLocks noChangeAspect="1"/>
          </p:cNvPicPr>
          <p:nvPr/>
        </p:nvPicPr>
        <p:blipFill>
          <a:blip r:embed="rId3" cstate="print">
            <a:extLst>
              <a:ext uri="{28A0092B-C50C-407E-A947-70E740481C1C}">
                <a14:useLocalDpi xmlns:a14="http://schemas.microsoft.com/office/drawing/2010/main" val="0"/>
              </a:ext>
            </a:extLst>
          </a:blip>
          <a:srcRect l="7384" r="7384"/>
          <a:stretch/>
        </p:blipFill>
        <p:spPr>
          <a:xfrm>
            <a:off x="4703748" y="5028731"/>
            <a:ext cx="1708116" cy="1336062"/>
          </a:xfrm>
          <a:prstGeom prst="rect">
            <a:avLst/>
          </a:prstGeom>
        </p:spPr>
      </p:pic>
      <p:pic>
        <p:nvPicPr>
          <p:cNvPr id="11" name="图片 10">
            <a:extLst>
              <a:ext uri="{FF2B5EF4-FFF2-40B4-BE49-F238E27FC236}">
                <a16:creationId xmlns:a16="http://schemas.microsoft.com/office/drawing/2014/main" id="{5F43A7F2-D772-4E56-98A6-D104E9E4ED0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58761" y="5017804"/>
            <a:ext cx="1939768" cy="1327529"/>
          </a:xfrm>
          <a:prstGeom prst="rect">
            <a:avLst/>
          </a:prstGeom>
        </p:spPr>
      </p:pic>
      <p:pic>
        <p:nvPicPr>
          <p:cNvPr id="12" name="图片 11">
            <a:extLst>
              <a:ext uri="{FF2B5EF4-FFF2-40B4-BE49-F238E27FC236}">
                <a16:creationId xmlns:a16="http://schemas.microsoft.com/office/drawing/2014/main" id="{3221F98D-518A-447B-9D15-C499DA9023CA}"/>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2157" r="4123" b="6194"/>
          <a:stretch/>
        </p:blipFill>
        <p:spPr>
          <a:xfrm>
            <a:off x="2665411" y="5024642"/>
            <a:ext cx="2004422" cy="1320692"/>
          </a:xfrm>
          <a:prstGeom prst="rect">
            <a:avLst/>
          </a:prstGeom>
        </p:spPr>
      </p:pic>
      <p:sp>
        <p:nvSpPr>
          <p:cNvPr id="2" name="椭圆 1">
            <a:extLst>
              <a:ext uri="{FF2B5EF4-FFF2-40B4-BE49-F238E27FC236}">
                <a16:creationId xmlns:a16="http://schemas.microsoft.com/office/drawing/2014/main" id="{F801C5D1-87FE-4536-A9BD-6264EF06B98E}"/>
              </a:ext>
            </a:extLst>
          </p:cNvPr>
          <p:cNvSpPr/>
          <p:nvPr/>
        </p:nvSpPr>
        <p:spPr>
          <a:xfrm>
            <a:off x="5195603" y="2609790"/>
            <a:ext cx="1171252" cy="1122992"/>
          </a:xfrm>
          <a:prstGeom prst="ellipse">
            <a:avLst/>
          </a:prstGeom>
          <a:solidFill>
            <a:srgbClr val="00479D"/>
          </a:solidFill>
          <a:ln>
            <a:noFill/>
          </a:ln>
          <a:effectLst>
            <a:outerShdw blurRad="152400" dist="317500" dir="5400000" sx="90000" sy="-19000"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96" b="1" dirty="0">
                <a:latin typeface="微软雅黑" panose="020B0503020204020204" pitchFamily="34" charset="-122"/>
                <a:ea typeface="微软雅黑" panose="020B0503020204020204" pitchFamily="34" charset="-122"/>
              </a:rPr>
              <a:t>服务</a:t>
            </a:r>
            <a:endParaRPr lang="en-US" altLang="zh-CN" sz="1896" b="1" dirty="0">
              <a:latin typeface="微软雅黑" panose="020B0503020204020204" pitchFamily="34" charset="-122"/>
              <a:ea typeface="微软雅黑" panose="020B0503020204020204" pitchFamily="34" charset="-122"/>
            </a:endParaRPr>
          </a:p>
          <a:p>
            <a:pPr algn="ctr"/>
            <a:r>
              <a:rPr lang="zh-CN" altLang="en-US" sz="1896" b="1" dirty="0">
                <a:latin typeface="微软雅黑" panose="020B0503020204020204" pitchFamily="34" charset="-122"/>
                <a:ea typeface="微软雅黑" panose="020B0503020204020204" pitchFamily="34" charset="-122"/>
              </a:rPr>
              <a:t>客户</a:t>
            </a:r>
            <a:r>
              <a:rPr lang="en-US" altLang="zh-CN" sz="1896" b="1" dirty="0">
                <a:latin typeface="微软雅黑" panose="020B0503020204020204" pitchFamily="34" charset="-122"/>
                <a:ea typeface="微软雅黑" panose="020B0503020204020204" pitchFamily="34" charset="-122"/>
              </a:rPr>
              <a:t> </a:t>
            </a:r>
            <a:endParaRPr lang="zh-CN" altLang="en-US" sz="1896" b="1" dirty="0">
              <a:latin typeface="微软雅黑" panose="020B0503020204020204" pitchFamily="34" charset="-122"/>
              <a:ea typeface="微软雅黑" panose="020B0503020204020204" pitchFamily="34" charset="-122"/>
            </a:endParaRPr>
          </a:p>
        </p:txBody>
      </p:sp>
      <p:sp>
        <p:nvSpPr>
          <p:cNvPr id="3" name="矩形 2">
            <a:extLst>
              <a:ext uri="{FF2B5EF4-FFF2-40B4-BE49-F238E27FC236}">
                <a16:creationId xmlns:a16="http://schemas.microsoft.com/office/drawing/2014/main" id="{A07A8970-7C18-4050-BD97-0EBA24433C8C}"/>
              </a:ext>
            </a:extLst>
          </p:cNvPr>
          <p:cNvSpPr/>
          <p:nvPr/>
        </p:nvSpPr>
        <p:spPr>
          <a:xfrm>
            <a:off x="2389059" y="2357453"/>
            <a:ext cx="1633049" cy="341831"/>
          </a:xfrm>
          <a:prstGeom prst="rect">
            <a:avLst/>
          </a:prstGeom>
          <a:noFill/>
          <a:ln w="19050">
            <a:solidFill>
              <a:srgbClr val="0033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96" b="1" dirty="0">
                <a:solidFill>
                  <a:srgbClr val="003366"/>
                </a:solidFill>
                <a:latin typeface="微软雅黑" panose="020B0503020204020204" pitchFamily="34" charset="-122"/>
                <a:ea typeface="微软雅黑" panose="020B0503020204020204" pitchFamily="34" charset="-122"/>
              </a:rPr>
              <a:t>海军</a:t>
            </a:r>
          </a:p>
        </p:txBody>
      </p:sp>
      <p:sp>
        <p:nvSpPr>
          <p:cNvPr id="15" name="矩形 14">
            <a:extLst>
              <a:ext uri="{FF2B5EF4-FFF2-40B4-BE49-F238E27FC236}">
                <a16:creationId xmlns:a16="http://schemas.microsoft.com/office/drawing/2014/main" id="{AA50DBB3-21D0-4A08-B8F7-5BEC8D56DA39}"/>
              </a:ext>
            </a:extLst>
          </p:cNvPr>
          <p:cNvSpPr/>
          <p:nvPr/>
        </p:nvSpPr>
        <p:spPr>
          <a:xfrm>
            <a:off x="3206652" y="3000370"/>
            <a:ext cx="1502034" cy="341831"/>
          </a:xfrm>
          <a:prstGeom prst="rect">
            <a:avLst/>
          </a:prstGeom>
          <a:noFill/>
          <a:ln w="19050">
            <a:solidFill>
              <a:srgbClr val="00336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6699" tIns="43349" rIns="86699" bIns="43349" numCol="1" spcCol="0" rtlCol="0" fromWordArt="0" anchor="ctr" anchorCtr="0" forceAA="0" compatLnSpc="1">
            <a:prstTxWarp prst="textNoShape">
              <a:avLst/>
            </a:prstTxWarp>
            <a:noAutofit/>
          </a:bodyPr>
          <a:lstStyle/>
          <a:p>
            <a:pPr algn="ctr"/>
            <a:r>
              <a:rPr lang="zh-CN" altLang="en-US" sz="1896" b="1" dirty="0">
                <a:solidFill>
                  <a:srgbClr val="003366"/>
                </a:solidFill>
                <a:latin typeface="微软雅黑" panose="020B0503020204020204" pitchFamily="34" charset="-122"/>
                <a:ea typeface="微软雅黑" panose="020B0503020204020204" pitchFamily="34" charset="-122"/>
              </a:rPr>
              <a:t>陆军</a:t>
            </a:r>
          </a:p>
        </p:txBody>
      </p:sp>
      <p:sp>
        <p:nvSpPr>
          <p:cNvPr id="16" name="矩形 15">
            <a:extLst>
              <a:ext uri="{FF2B5EF4-FFF2-40B4-BE49-F238E27FC236}">
                <a16:creationId xmlns:a16="http://schemas.microsoft.com/office/drawing/2014/main" id="{B4E9C1A7-BCA3-4AC6-AA2F-F90703E3A695}"/>
              </a:ext>
            </a:extLst>
          </p:cNvPr>
          <p:cNvSpPr/>
          <p:nvPr/>
        </p:nvSpPr>
        <p:spPr>
          <a:xfrm>
            <a:off x="2470166" y="3711009"/>
            <a:ext cx="1633049" cy="341831"/>
          </a:xfrm>
          <a:prstGeom prst="rect">
            <a:avLst/>
          </a:prstGeom>
          <a:noFill/>
          <a:ln w="19050">
            <a:solidFill>
              <a:srgbClr val="00336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6699" tIns="43349" rIns="86699" bIns="43349" numCol="1" spcCol="0" rtlCol="0" fromWordArt="0" anchor="ctr" anchorCtr="0" forceAA="0" compatLnSpc="1">
            <a:prstTxWarp prst="textNoShape">
              <a:avLst/>
            </a:prstTxWarp>
            <a:noAutofit/>
          </a:bodyPr>
          <a:lstStyle/>
          <a:p>
            <a:pPr algn="ctr"/>
            <a:r>
              <a:rPr lang="zh-CN" altLang="en-US" sz="1896" b="1" dirty="0">
                <a:solidFill>
                  <a:srgbClr val="003366"/>
                </a:solidFill>
                <a:latin typeface="微软雅黑" panose="020B0503020204020204" pitchFamily="34" charset="-122"/>
                <a:ea typeface="微软雅黑" panose="020B0503020204020204" pitchFamily="34" charset="-122"/>
              </a:rPr>
              <a:t>战略支援部队</a:t>
            </a:r>
          </a:p>
        </p:txBody>
      </p:sp>
      <p:sp>
        <p:nvSpPr>
          <p:cNvPr id="17" name="矩形 16">
            <a:extLst>
              <a:ext uri="{FF2B5EF4-FFF2-40B4-BE49-F238E27FC236}">
                <a16:creationId xmlns:a16="http://schemas.microsoft.com/office/drawing/2014/main" id="{18DB7F42-8814-4947-A763-229A9435F1B3}"/>
              </a:ext>
            </a:extLst>
          </p:cNvPr>
          <p:cNvSpPr/>
          <p:nvPr/>
        </p:nvSpPr>
        <p:spPr>
          <a:xfrm>
            <a:off x="6821855" y="3000369"/>
            <a:ext cx="1502034" cy="341831"/>
          </a:xfrm>
          <a:prstGeom prst="rect">
            <a:avLst/>
          </a:prstGeom>
          <a:noFill/>
          <a:ln w="19050">
            <a:solidFill>
              <a:srgbClr val="00336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6699" tIns="43349" rIns="86699" bIns="43349" numCol="1" spcCol="0" rtlCol="0" fromWordArt="0" anchor="ctr" anchorCtr="0" forceAA="0" compatLnSpc="1">
            <a:prstTxWarp prst="textNoShape">
              <a:avLst/>
            </a:prstTxWarp>
            <a:noAutofit/>
          </a:bodyPr>
          <a:lstStyle/>
          <a:p>
            <a:pPr algn="ctr"/>
            <a:r>
              <a:rPr lang="zh-CN" altLang="en-US" sz="1896" b="1" dirty="0">
                <a:solidFill>
                  <a:srgbClr val="003366"/>
                </a:solidFill>
                <a:latin typeface="微软雅黑" panose="020B0503020204020204" pitchFamily="34" charset="-122"/>
                <a:ea typeface="微软雅黑" panose="020B0503020204020204" pitchFamily="34" charset="-122"/>
              </a:rPr>
              <a:t>火箭军</a:t>
            </a:r>
          </a:p>
        </p:txBody>
      </p:sp>
      <p:sp>
        <p:nvSpPr>
          <p:cNvPr id="18" name="矩形 17">
            <a:extLst>
              <a:ext uri="{FF2B5EF4-FFF2-40B4-BE49-F238E27FC236}">
                <a16:creationId xmlns:a16="http://schemas.microsoft.com/office/drawing/2014/main" id="{D14AD7B2-B047-47AB-8DE8-6AD5DD26978A}"/>
              </a:ext>
            </a:extLst>
          </p:cNvPr>
          <p:cNvSpPr/>
          <p:nvPr/>
        </p:nvSpPr>
        <p:spPr>
          <a:xfrm>
            <a:off x="7540350" y="2432414"/>
            <a:ext cx="1627992" cy="341831"/>
          </a:xfrm>
          <a:prstGeom prst="rect">
            <a:avLst/>
          </a:prstGeom>
          <a:noFill/>
          <a:ln w="19050">
            <a:solidFill>
              <a:srgbClr val="00336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6699" tIns="43349" rIns="86699" bIns="43349" numCol="1" spcCol="0" rtlCol="0" fromWordArt="0" anchor="ctr" anchorCtr="0" forceAA="0" compatLnSpc="1">
            <a:prstTxWarp prst="textNoShape">
              <a:avLst/>
            </a:prstTxWarp>
            <a:noAutofit/>
          </a:bodyPr>
          <a:lstStyle/>
          <a:p>
            <a:pPr algn="ctr"/>
            <a:r>
              <a:rPr lang="zh-CN" altLang="en-US" sz="1896" b="1" dirty="0">
                <a:solidFill>
                  <a:srgbClr val="003366"/>
                </a:solidFill>
                <a:latin typeface="微软雅黑" panose="020B0503020204020204" pitchFamily="34" charset="-122"/>
                <a:ea typeface="微软雅黑" panose="020B0503020204020204" pitchFamily="34" charset="-122"/>
              </a:rPr>
              <a:t>空军</a:t>
            </a:r>
          </a:p>
        </p:txBody>
      </p:sp>
      <p:sp>
        <p:nvSpPr>
          <p:cNvPr id="19" name="矩形 18">
            <a:extLst>
              <a:ext uri="{FF2B5EF4-FFF2-40B4-BE49-F238E27FC236}">
                <a16:creationId xmlns:a16="http://schemas.microsoft.com/office/drawing/2014/main" id="{756F2B0D-69D9-4669-8381-EF6ECF9A97C1}"/>
              </a:ext>
            </a:extLst>
          </p:cNvPr>
          <p:cNvSpPr/>
          <p:nvPr/>
        </p:nvSpPr>
        <p:spPr>
          <a:xfrm>
            <a:off x="7459242" y="3732782"/>
            <a:ext cx="1502034" cy="341831"/>
          </a:xfrm>
          <a:prstGeom prst="rect">
            <a:avLst/>
          </a:prstGeom>
          <a:noFill/>
          <a:ln w="19050">
            <a:solidFill>
              <a:srgbClr val="00336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6699" tIns="43349" rIns="86699" bIns="43349" numCol="1" spcCol="0" rtlCol="0" fromWordArt="0" anchor="ctr" anchorCtr="0" forceAA="0" compatLnSpc="1">
            <a:prstTxWarp prst="textNoShape">
              <a:avLst/>
            </a:prstTxWarp>
            <a:noAutofit/>
          </a:bodyPr>
          <a:lstStyle/>
          <a:p>
            <a:pPr algn="ctr"/>
            <a:r>
              <a:rPr lang="zh-CN" altLang="en-US" sz="1896" b="1" dirty="0">
                <a:solidFill>
                  <a:srgbClr val="003366"/>
                </a:solidFill>
                <a:latin typeface="微软雅黑" panose="020B0503020204020204" pitchFamily="34" charset="-122"/>
                <a:ea typeface="微软雅黑" panose="020B0503020204020204" pitchFamily="34" charset="-122"/>
              </a:rPr>
              <a:t>人民武警</a:t>
            </a:r>
          </a:p>
        </p:txBody>
      </p:sp>
      <p:cxnSp>
        <p:nvCxnSpPr>
          <p:cNvPr id="20" name="直接连接符 19">
            <a:extLst>
              <a:ext uri="{FF2B5EF4-FFF2-40B4-BE49-F238E27FC236}">
                <a16:creationId xmlns:a16="http://schemas.microsoft.com/office/drawing/2014/main" id="{1FDB8E66-886E-4FFE-9682-8B8FFFCECAB0}"/>
              </a:ext>
            </a:extLst>
          </p:cNvPr>
          <p:cNvCxnSpPr>
            <a:stCxn id="2" idx="7"/>
            <a:endCxn id="18" idx="1"/>
          </p:cNvCxnSpPr>
          <p:nvPr/>
        </p:nvCxnSpPr>
        <p:spPr>
          <a:xfrm flipV="1">
            <a:off x="6195329" y="2603330"/>
            <a:ext cx="1345020" cy="170918"/>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直接连接符 22">
            <a:extLst>
              <a:ext uri="{FF2B5EF4-FFF2-40B4-BE49-F238E27FC236}">
                <a16:creationId xmlns:a16="http://schemas.microsoft.com/office/drawing/2014/main" id="{41FD6262-8199-4C21-8CDB-F2404000E9A6}"/>
              </a:ext>
            </a:extLst>
          </p:cNvPr>
          <p:cNvCxnSpPr>
            <a:stCxn id="2" idx="6"/>
            <a:endCxn id="17" idx="1"/>
          </p:cNvCxnSpPr>
          <p:nvPr/>
        </p:nvCxnSpPr>
        <p:spPr>
          <a:xfrm flipV="1">
            <a:off x="6366855" y="3171285"/>
            <a:ext cx="455000" cy="1"/>
          </a:xfrm>
          <a:prstGeom prst="line">
            <a:avLst/>
          </a:prstGeom>
        </p:spPr>
        <p:style>
          <a:lnRef idx="1">
            <a:schemeClr val="accent1"/>
          </a:lnRef>
          <a:fillRef idx="0">
            <a:schemeClr val="accent1"/>
          </a:fillRef>
          <a:effectRef idx="0">
            <a:schemeClr val="accent1"/>
          </a:effectRef>
          <a:fontRef idx="minor">
            <a:schemeClr val="tx1"/>
          </a:fontRef>
        </p:style>
      </p:cxnSp>
      <p:cxnSp>
        <p:nvCxnSpPr>
          <p:cNvPr id="26" name="直接连接符 25">
            <a:extLst>
              <a:ext uri="{FF2B5EF4-FFF2-40B4-BE49-F238E27FC236}">
                <a16:creationId xmlns:a16="http://schemas.microsoft.com/office/drawing/2014/main" id="{2A3805EA-A446-4590-9C58-F9D8AE80F82A}"/>
              </a:ext>
            </a:extLst>
          </p:cNvPr>
          <p:cNvCxnSpPr>
            <a:stCxn id="2" idx="5"/>
            <a:endCxn id="19" idx="1"/>
          </p:cNvCxnSpPr>
          <p:nvPr/>
        </p:nvCxnSpPr>
        <p:spPr>
          <a:xfrm>
            <a:off x="6195329" y="3568324"/>
            <a:ext cx="1263914" cy="335374"/>
          </a:xfrm>
          <a:prstGeom prst="line">
            <a:avLst/>
          </a:prstGeom>
        </p:spPr>
        <p:style>
          <a:lnRef idx="1">
            <a:schemeClr val="accent1"/>
          </a:lnRef>
          <a:fillRef idx="0">
            <a:schemeClr val="accent1"/>
          </a:fillRef>
          <a:effectRef idx="0">
            <a:schemeClr val="accent1"/>
          </a:effectRef>
          <a:fontRef idx="minor">
            <a:schemeClr val="tx1"/>
          </a:fontRef>
        </p:style>
      </p:cxnSp>
      <p:cxnSp>
        <p:nvCxnSpPr>
          <p:cNvPr id="28" name="直接连接符 27">
            <a:extLst>
              <a:ext uri="{FF2B5EF4-FFF2-40B4-BE49-F238E27FC236}">
                <a16:creationId xmlns:a16="http://schemas.microsoft.com/office/drawing/2014/main" id="{E7961BC0-5B84-44B7-B8D3-0F86E0BBD7F4}"/>
              </a:ext>
            </a:extLst>
          </p:cNvPr>
          <p:cNvCxnSpPr>
            <a:stCxn id="2" idx="1"/>
            <a:endCxn id="3" idx="3"/>
          </p:cNvCxnSpPr>
          <p:nvPr/>
        </p:nvCxnSpPr>
        <p:spPr>
          <a:xfrm flipH="1" flipV="1">
            <a:off x="4022108" y="2528369"/>
            <a:ext cx="1345020" cy="245879"/>
          </a:xfrm>
          <a:prstGeom prst="line">
            <a:avLst/>
          </a:prstGeom>
        </p:spPr>
        <p:style>
          <a:lnRef idx="1">
            <a:schemeClr val="accent1"/>
          </a:lnRef>
          <a:fillRef idx="0">
            <a:schemeClr val="accent1"/>
          </a:fillRef>
          <a:effectRef idx="0">
            <a:schemeClr val="accent1"/>
          </a:effectRef>
          <a:fontRef idx="minor">
            <a:schemeClr val="tx1"/>
          </a:fontRef>
        </p:style>
      </p:cxnSp>
      <p:cxnSp>
        <p:nvCxnSpPr>
          <p:cNvPr id="30" name="直接连接符 29">
            <a:extLst>
              <a:ext uri="{FF2B5EF4-FFF2-40B4-BE49-F238E27FC236}">
                <a16:creationId xmlns:a16="http://schemas.microsoft.com/office/drawing/2014/main" id="{97E6BA59-9F61-4DC3-B943-C099E12753F1}"/>
              </a:ext>
            </a:extLst>
          </p:cNvPr>
          <p:cNvCxnSpPr>
            <a:stCxn id="2" idx="2"/>
            <a:endCxn id="15" idx="3"/>
          </p:cNvCxnSpPr>
          <p:nvPr/>
        </p:nvCxnSpPr>
        <p:spPr>
          <a:xfrm flipH="1">
            <a:off x="4708686" y="3171286"/>
            <a:ext cx="486917"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3" name="直接连接符 32">
            <a:extLst>
              <a:ext uri="{FF2B5EF4-FFF2-40B4-BE49-F238E27FC236}">
                <a16:creationId xmlns:a16="http://schemas.microsoft.com/office/drawing/2014/main" id="{BFF7CEA5-161E-49A2-9DDC-49D63708047C}"/>
              </a:ext>
            </a:extLst>
          </p:cNvPr>
          <p:cNvCxnSpPr>
            <a:stCxn id="2" idx="3"/>
            <a:endCxn id="16" idx="3"/>
          </p:cNvCxnSpPr>
          <p:nvPr/>
        </p:nvCxnSpPr>
        <p:spPr>
          <a:xfrm flipH="1">
            <a:off x="4103214" y="3568324"/>
            <a:ext cx="1263914" cy="313601"/>
          </a:xfrm>
          <a:prstGeom prst="line">
            <a:avLst/>
          </a:prstGeom>
        </p:spPr>
        <p:style>
          <a:lnRef idx="1">
            <a:schemeClr val="accent1"/>
          </a:lnRef>
          <a:fillRef idx="0">
            <a:schemeClr val="accent1"/>
          </a:fillRef>
          <a:effectRef idx="0">
            <a:schemeClr val="accent1"/>
          </a:effectRef>
          <a:fontRef idx="minor">
            <a:schemeClr val="tx1"/>
          </a:fontRef>
        </p:style>
      </p:cxnSp>
      <p:sp>
        <p:nvSpPr>
          <p:cNvPr id="36" name="矩形 35">
            <a:extLst>
              <a:ext uri="{FF2B5EF4-FFF2-40B4-BE49-F238E27FC236}">
                <a16:creationId xmlns:a16="http://schemas.microsoft.com/office/drawing/2014/main" id="{B7B2B728-7122-421D-AC2D-F9A46959D7BE}"/>
              </a:ext>
            </a:extLst>
          </p:cNvPr>
          <p:cNvSpPr/>
          <p:nvPr/>
        </p:nvSpPr>
        <p:spPr>
          <a:xfrm>
            <a:off x="3916219" y="4239071"/>
            <a:ext cx="3722254" cy="350591"/>
          </a:xfrm>
          <a:prstGeom prst="rect">
            <a:avLst/>
          </a:prstGeom>
          <a:noFill/>
          <a:ln w="19050">
            <a:solidFill>
              <a:srgbClr val="00336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6699" tIns="43349" rIns="86699" bIns="43349" numCol="1" spcCol="0" rtlCol="0" fromWordArt="0" anchor="ctr" anchorCtr="0" forceAA="0" compatLnSpc="1">
            <a:prstTxWarp prst="textNoShape">
              <a:avLst/>
            </a:prstTxWarp>
            <a:noAutofit/>
          </a:bodyPr>
          <a:lstStyle/>
          <a:p>
            <a:pPr algn="ctr"/>
            <a:r>
              <a:rPr lang="zh-CN" altLang="en-US" sz="1896" b="1" dirty="0">
                <a:solidFill>
                  <a:srgbClr val="003366"/>
                </a:solidFill>
                <a:latin typeface="微软雅黑" panose="020B0503020204020204" pitchFamily="34" charset="-122"/>
                <a:ea typeface="微软雅黑" panose="020B0503020204020204" pitchFamily="34" charset="-122"/>
              </a:rPr>
              <a:t>各军工央企集团及下属研究院所</a:t>
            </a:r>
          </a:p>
        </p:txBody>
      </p:sp>
      <p:cxnSp>
        <p:nvCxnSpPr>
          <p:cNvPr id="38" name="直接连接符 37">
            <a:extLst>
              <a:ext uri="{FF2B5EF4-FFF2-40B4-BE49-F238E27FC236}">
                <a16:creationId xmlns:a16="http://schemas.microsoft.com/office/drawing/2014/main" id="{525900C1-9636-4C9E-97D3-55997A06AB67}"/>
              </a:ext>
            </a:extLst>
          </p:cNvPr>
          <p:cNvCxnSpPr>
            <a:cxnSpLocks/>
            <a:stCxn id="2" idx="4"/>
            <a:endCxn id="36" idx="0"/>
          </p:cNvCxnSpPr>
          <p:nvPr/>
        </p:nvCxnSpPr>
        <p:spPr>
          <a:xfrm flipH="1">
            <a:off x="5777346" y="3732782"/>
            <a:ext cx="3883" cy="506289"/>
          </a:xfrm>
          <a:prstGeom prst="line">
            <a:avLst/>
          </a:prstGeom>
        </p:spPr>
        <p:style>
          <a:lnRef idx="1">
            <a:schemeClr val="accent1"/>
          </a:lnRef>
          <a:fillRef idx="0">
            <a:schemeClr val="accent1"/>
          </a:fillRef>
          <a:effectRef idx="0">
            <a:schemeClr val="accent1"/>
          </a:effectRef>
          <a:fontRef idx="minor">
            <a:schemeClr val="tx1"/>
          </a:fontRef>
        </p:style>
      </p:cxnSp>
      <p:pic>
        <p:nvPicPr>
          <p:cNvPr id="29" name="图片 28">
            <a:extLst>
              <a:ext uri="{FF2B5EF4-FFF2-40B4-BE49-F238E27FC236}">
                <a16:creationId xmlns:a16="http://schemas.microsoft.com/office/drawing/2014/main" id="{CF03AE59-E571-4DF3-81DF-80D7E4CC3D3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577382" y="591270"/>
            <a:ext cx="933137" cy="247511"/>
          </a:xfrm>
          <a:prstGeom prst="rect">
            <a:avLst/>
          </a:prstGeom>
        </p:spPr>
      </p:pic>
      <p:grpSp>
        <p:nvGrpSpPr>
          <p:cNvPr id="31" name="组合 30">
            <a:extLst>
              <a:ext uri="{FF2B5EF4-FFF2-40B4-BE49-F238E27FC236}">
                <a16:creationId xmlns:a16="http://schemas.microsoft.com/office/drawing/2014/main" id="{88142D8D-BF3B-4A3F-9D16-301B3F5DF8F0}"/>
              </a:ext>
            </a:extLst>
          </p:cNvPr>
          <p:cNvGrpSpPr/>
          <p:nvPr/>
        </p:nvGrpSpPr>
        <p:grpSpPr>
          <a:xfrm>
            <a:off x="8257674" y="5065016"/>
            <a:ext cx="3275565" cy="1201714"/>
            <a:chOff x="3781371" y="2782032"/>
            <a:chExt cx="3217081" cy="1256138"/>
          </a:xfrm>
        </p:grpSpPr>
        <p:pic>
          <p:nvPicPr>
            <p:cNvPr id="32" name="图片 31">
              <a:extLst>
                <a:ext uri="{FF2B5EF4-FFF2-40B4-BE49-F238E27FC236}">
                  <a16:creationId xmlns:a16="http://schemas.microsoft.com/office/drawing/2014/main" id="{0AF78ACC-8E94-4766-A638-9D7E1BA92C47}"/>
                </a:ext>
              </a:extLst>
            </p:cNvPr>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719593" y="2833178"/>
              <a:ext cx="725718" cy="719631"/>
            </a:xfrm>
            <a:prstGeom prst="rect">
              <a:avLst/>
            </a:prstGeom>
            <a:noFill/>
            <a:ln>
              <a:noFill/>
            </a:ln>
          </p:spPr>
        </p:pic>
        <p:pic>
          <p:nvPicPr>
            <p:cNvPr id="34" name="图片 33">
              <a:extLst>
                <a:ext uri="{FF2B5EF4-FFF2-40B4-BE49-F238E27FC236}">
                  <a16:creationId xmlns:a16="http://schemas.microsoft.com/office/drawing/2014/main" id="{02A9663E-D72E-4C1B-BF36-1C8FA613CFAA}"/>
                </a:ext>
              </a:extLst>
            </p:cNvPr>
            <p:cNvPicPr/>
            <p:nvPr/>
          </p:nvPicPr>
          <p:blipFill rotWithShape="1">
            <a:blip r:embed="rId8" cstate="print">
              <a:extLst>
                <a:ext uri="{28A0092B-C50C-407E-A947-70E740481C1C}">
                  <a14:useLocalDpi xmlns:a14="http://schemas.microsoft.com/office/drawing/2010/main" val="0"/>
                </a:ext>
              </a:extLst>
            </a:blip>
            <a:srcRect l="6112" t="27990" r="71053" b="35723"/>
            <a:stretch/>
          </p:blipFill>
          <p:spPr bwMode="auto">
            <a:xfrm>
              <a:off x="4491153" y="2782032"/>
              <a:ext cx="559773" cy="587402"/>
            </a:xfrm>
            <a:prstGeom prst="rect">
              <a:avLst/>
            </a:prstGeom>
            <a:noFill/>
            <a:ln>
              <a:noFill/>
            </a:ln>
          </p:spPr>
        </p:pic>
        <p:pic>
          <p:nvPicPr>
            <p:cNvPr id="35" name="图片 34">
              <a:extLst>
                <a:ext uri="{FF2B5EF4-FFF2-40B4-BE49-F238E27FC236}">
                  <a16:creationId xmlns:a16="http://schemas.microsoft.com/office/drawing/2014/main" id="{4921461F-8135-470A-8102-F3C6677B479E}"/>
                </a:ext>
              </a:extLst>
            </p:cNvPr>
            <p:cNvPicPr/>
            <p:nvPr/>
          </p:nvPicPr>
          <p:blipFill rotWithShape="1">
            <a:blip r:embed="rId9" cstate="print">
              <a:extLst>
                <a:ext uri="{28A0092B-C50C-407E-A947-70E740481C1C}">
                  <a14:useLocalDpi xmlns:a14="http://schemas.microsoft.com/office/drawing/2010/main" val="0"/>
                </a:ext>
              </a:extLst>
            </a:blip>
            <a:srcRect l="28903" r="29319" b="30751"/>
            <a:stretch/>
          </p:blipFill>
          <p:spPr bwMode="auto">
            <a:xfrm>
              <a:off x="5200935" y="2896245"/>
              <a:ext cx="524895" cy="473189"/>
            </a:xfrm>
            <a:prstGeom prst="rect">
              <a:avLst/>
            </a:prstGeom>
            <a:noFill/>
            <a:ln>
              <a:noFill/>
            </a:ln>
          </p:spPr>
        </p:pic>
        <p:pic>
          <p:nvPicPr>
            <p:cNvPr id="37" name="图片 36">
              <a:extLst>
                <a:ext uri="{FF2B5EF4-FFF2-40B4-BE49-F238E27FC236}">
                  <a16:creationId xmlns:a16="http://schemas.microsoft.com/office/drawing/2014/main" id="{765FECA1-BD98-4083-A6C9-BBAEBD033888}"/>
                </a:ext>
              </a:extLst>
            </p:cNvPr>
            <p:cNvPicPr/>
            <p:nvPr/>
          </p:nvPicPr>
          <p:blipFill rotWithShape="1">
            <a:blip r:embed="rId10" cstate="print">
              <a:extLst>
                <a:ext uri="{28A0092B-C50C-407E-A947-70E740481C1C}">
                  <a14:useLocalDpi xmlns:a14="http://schemas.microsoft.com/office/drawing/2010/main" val="0"/>
                </a:ext>
              </a:extLst>
            </a:blip>
            <a:srcRect l="23628" t="12343" r="23215" b="40635"/>
            <a:stretch/>
          </p:blipFill>
          <p:spPr bwMode="auto">
            <a:xfrm>
              <a:off x="3781371" y="2896245"/>
              <a:ext cx="709782" cy="473189"/>
            </a:xfrm>
            <a:prstGeom prst="rect">
              <a:avLst/>
            </a:prstGeom>
            <a:noFill/>
            <a:ln>
              <a:noFill/>
            </a:ln>
          </p:spPr>
        </p:pic>
        <p:pic>
          <p:nvPicPr>
            <p:cNvPr id="39" name="图片 38">
              <a:extLst>
                <a:ext uri="{FF2B5EF4-FFF2-40B4-BE49-F238E27FC236}">
                  <a16:creationId xmlns:a16="http://schemas.microsoft.com/office/drawing/2014/main" id="{7048BFAE-4B69-4B0C-8548-7D76BC34809F}"/>
                </a:ext>
              </a:extLst>
            </p:cNvPr>
            <p:cNvPicPr/>
            <p:nvPr/>
          </p:nvPicPr>
          <p:blipFill rotWithShape="1">
            <a:blip r:embed="rId11" cstate="print">
              <a:extLst>
                <a:ext uri="{28A0092B-C50C-407E-A947-70E740481C1C}">
                  <a14:useLocalDpi xmlns:a14="http://schemas.microsoft.com/office/drawing/2010/main" val="0"/>
                </a:ext>
              </a:extLst>
            </a:blip>
            <a:srcRect l="31741" t="1438" r="22869" b="44352"/>
            <a:stretch/>
          </p:blipFill>
          <p:spPr bwMode="auto">
            <a:xfrm>
              <a:off x="6394497" y="2857486"/>
              <a:ext cx="554342" cy="572856"/>
            </a:xfrm>
            <a:prstGeom prst="rect">
              <a:avLst/>
            </a:prstGeom>
            <a:noFill/>
            <a:ln>
              <a:noFill/>
            </a:ln>
          </p:spPr>
        </p:pic>
        <p:pic>
          <p:nvPicPr>
            <p:cNvPr id="40" name="图片 39">
              <a:extLst>
                <a:ext uri="{FF2B5EF4-FFF2-40B4-BE49-F238E27FC236}">
                  <a16:creationId xmlns:a16="http://schemas.microsoft.com/office/drawing/2014/main" id="{15E2A382-CB4D-4B9B-AA00-ED5AD5828B63}"/>
                </a:ext>
              </a:extLst>
            </p:cNvPr>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3810355" y="3552810"/>
              <a:ext cx="584162" cy="389441"/>
            </a:xfrm>
            <a:prstGeom prst="rect">
              <a:avLst/>
            </a:prstGeom>
            <a:noFill/>
            <a:ln>
              <a:noFill/>
            </a:ln>
          </p:spPr>
        </p:pic>
        <p:pic>
          <p:nvPicPr>
            <p:cNvPr id="41" name="图片 40">
              <a:extLst>
                <a:ext uri="{FF2B5EF4-FFF2-40B4-BE49-F238E27FC236}">
                  <a16:creationId xmlns:a16="http://schemas.microsoft.com/office/drawing/2014/main" id="{135FC380-EE52-45D9-9E96-6900CB071B8E}"/>
                </a:ext>
              </a:extLst>
            </p:cNvPr>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4509682" y="3426256"/>
              <a:ext cx="638342" cy="611914"/>
            </a:xfrm>
            <a:prstGeom prst="rect">
              <a:avLst/>
            </a:prstGeom>
            <a:noFill/>
            <a:ln>
              <a:noFill/>
            </a:ln>
          </p:spPr>
        </p:pic>
        <p:pic>
          <p:nvPicPr>
            <p:cNvPr id="42" name="图片 41">
              <a:extLst>
                <a:ext uri="{FF2B5EF4-FFF2-40B4-BE49-F238E27FC236}">
                  <a16:creationId xmlns:a16="http://schemas.microsoft.com/office/drawing/2014/main" id="{3BB2EF6F-B4A1-46C0-850F-E8968BDEE394}"/>
                </a:ext>
              </a:extLst>
            </p:cNvPr>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5172176" y="3512104"/>
              <a:ext cx="582411" cy="430147"/>
            </a:xfrm>
            <a:prstGeom prst="rect">
              <a:avLst/>
            </a:prstGeom>
            <a:noFill/>
            <a:ln>
              <a:noFill/>
            </a:ln>
          </p:spPr>
        </p:pic>
        <p:pic>
          <p:nvPicPr>
            <p:cNvPr id="43" name="图片 42">
              <a:extLst>
                <a:ext uri="{FF2B5EF4-FFF2-40B4-BE49-F238E27FC236}">
                  <a16:creationId xmlns:a16="http://schemas.microsoft.com/office/drawing/2014/main" id="{BE95AAB9-3648-4415-B3D2-6257034FC6E8}"/>
                </a:ext>
              </a:extLst>
            </p:cNvPr>
            <p:cNvPicPr/>
            <p:nvPr/>
          </p:nvPicPr>
          <p:blipFill rotWithShape="1">
            <a:blip r:embed="rId15" cstate="print">
              <a:extLst>
                <a:ext uri="{28A0092B-C50C-407E-A947-70E740481C1C}">
                  <a14:useLocalDpi xmlns:a14="http://schemas.microsoft.com/office/drawing/2010/main" val="0"/>
                </a:ext>
              </a:extLst>
            </a:blip>
            <a:srcRect l="14969" r="21273" b="40797"/>
            <a:stretch/>
          </p:blipFill>
          <p:spPr bwMode="auto">
            <a:xfrm>
              <a:off x="5794134" y="3614311"/>
              <a:ext cx="571596" cy="225731"/>
            </a:xfrm>
            <a:prstGeom prst="rect">
              <a:avLst/>
            </a:prstGeom>
            <a:noFill/>
            <a:ln>
              <a:noFill/>
            </a:ln>
          </p:spPr>
        </p:pic>
        <p:pic>
          <p:nvPicPr>
            <p:cNvPr id="44" name="图片 43">
              <a:extLst>
                <a:ext uri="{FF2B5EF4-FFF2-40B4-BE49-F238E27FC236}">
                  <a16:creationId xmlns:a16="http://schemas.microsoft.com/office/drawing/2014/main" id="{B8409873-1BBA-446A-A86E-029D1164C791}"/>
                </a:ext>
              </a:extLst>
            </p:cNvPr>
            <p:cNvPicPr/>
            <p:nvPr/>
          </p:nvPicPr>
          <p:blipFill rotWithShape="1">
            <a:blip r:embed="rId16" cstate="print">
              <a:extLst>
                <a:ext uri="{28A0092B-C50C-407E-A947-70E740481C1C}">
                  <a14:useLocalDpi xmlns:a14="http://schemas.microsoft.com/office/drawing/2010/main" val="0"/>
                </a:ext>
              </a:extLst>
            </a:blip>
            <a:srcRect l="10632" t="36915" r="52452" b="36256"/>
            <a:stretch/>
          </p:blipFill>
          <p:spPr bwMode="auto">
            <a:xfrm>
              <a:off x="6365730" y="3561249"/>
              <a:ext cx="632722" cy="331854"/>
            </a:xfrm>
            <a:prstGeom prst="rect">
              <a:avLst/>
            </a:prstGeom>
            <a:noFill/>
            <a:ln>
              <a:noFill/>
            </a:ln>
          </p:spPr>
        </p:pic>
      </p:grpSp>
    </p:spTree>
    <p:extLst>
      <p:ext uri="{BB962C8B-B14F-4D97-AF65-F5344CB8AC3E}">
        <p14:creationId xmlns:p14="http://schemas.microsoft.com/office/powerpoint/2010/main" val="207302446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id="{E9832B81-1AD6-482A-B85F-BC28893FFF98}"/>
              </a:ext>
            </a:extLst>
          </p:cNvPr>
          <p:cNvSpPr txBox="1"/>
          <p:nvPr/>
        </p:nvSpPr>
        <p:spPr>
          <a:xfrm>
            <a:off x="8349759" y="5738506"/>
            <a:ext cx="3413713" cy="617541"/>
          </a:xfrm>
          <a:prstGeom prst="rect">
            <a:avLst/>
          </a:prstGeom>
          <a:noFill/>
        </p:spPr>
        <p:txBody>
          <a:bodyPr wrap="square" rtlCol="0">
            <a:spAutoFit/>
          </a:bodyPr>
          <a:lstStyle/>
          <a:p>
            <a:r>
              <a:rPr lang="zh-CN" altLang="en-US" sz="3413" b="1" dirty="0">
                <a:solidFill>
                  <a:schemeClr val="bg1">
                    <a:lumMod val="50000"/>
                  </a:schemeClr>
                </a:solidFill>
                <a:latin typeface="+mn-ea"/>
              </a:rPr>
              <a:t>导航</a:t>
            </a:r>
            <a:r>
              <a:rPr lang="en-US" altLang="zh-CN" sz="3413" b="1" dirty="0">
                <a:solidFill>
                  <a:schemeClr val="bg1">
                    <a:lumMod val="50000"/>
                  </a:schemeClr>
                </a:solidFill>
                <a:latin typeface="+mn-ea"/>
              </a:rPr>
              <a:t>|</a:t>
            </a:r>
            <a:r>
              <a:rPr lang="zh-CN" altLang="en-US" sz="3413" b="1" dirty="0">
                <a:solidFill>
                  <a:schemeClr val="bg1">
                    <a:lumMod val="50000"/>
                  </a:schemeClr>
                </a:solidFill>
                <a:latin typeface="+mn-ea"/>
              </a:rPr>
              <a:t>时频</a:t>
            </a:r>
            <a:r>
              <a:rPr lang="en-US" altLang="zh-CN" sz="3413" b="1" dirty="0">
                <a:solidFill>
                  <a:schemeClr val="bg1">
                    <a:lumMod val="50000"/>
                  </a:schemeClr>
                </a:solidFill>
                <a:latin typeface="+mn-ea"/>
              </a:rPr>
              <a:t>|</a:t>
            </a:r>
            <a:r>
              <a:rPr lang="zh-CN" altLang="en-US" sz="3413" b="1" dirty="0">
                <a:solidFill>
                  <a:schemeClr val="bg1">
                    <a:lumMod val="50000"/>
                  </a:schemeClr>
                </a:solidFill>
                <a:latin typeface="+mn-ea"/>
              </a:rPr>
              <a:t>通信</a:t>
            </a:r>
          </a:p>
        </p:txBody>
      </p:sp>
      <p:grpSp>
        <p:nvGrpSpPr>
          <p:cNvPr id="3" name="组合 2">
            <a:extLst>
              <a:ext uri="{FF2B5EF4-FFF2-40B4-BE49-F238E27FC236}">
                <a16:creationId xmlns:a16="http://schemas.microsoft.com/office/drawing/2014/main" id="{9A0FBF79-CD46-4A1A-B1EA-FA355F30800D}"/>
              </a:ext>
            </a:extLst>
          </p:cNvPr>
          <p:cNvGrpSpPr/>
          <p:nvPr/>
        </p:nvGrpSpPr>
        <p:grpSpPr>
          <a:xfrm>
            <a:off x="986374" y="1614540"/>
            <a:ext cx="10219252" cy="3060397"/>
            <a:chOff x="920277" y="1543519"/>
            <a:chExt cx="10219252" cy="3060397"/>
          </a:xfrm>
        </p:grpSpPr>
        <p:sp>
          <p:nvSpPr>
            <p:cNvPr id="2" name="六边形 1">
              <a:extLst>
                <a:ext uri="{FF2B5EF4-FFF2-40B4-BE49-F238E27FC236}">
                  <a16:creationId xmlns:a16="http://schemas.microsoft.com/office/drawing/2014/main" id="{7D3D9CF1-C717-443E-A5BF-0B5ED48BA9EA}"/>
                </a:ext>
              </a:extLst>
            </p:cNvPr>
            <p:cNvSpPr/>
            <p:nvPr/>
          </p:nvSpPr>
          <p:spPr>
            <a:xfrm>
              <a:off x="2328899" y="2320862"/>
              <a:ext cx="1691280" cy="1469925"/>
            </a:xfrm>
            <a:prstGeom prst="hexagon">
              <a:avLst/>
            </a:prstGeom>
            <a:solidFill>
              <a:schemeClr val="bg1">
                <a:lumMod val="95000"/>
              </a:schemeClr>
            </a:solidFill>
            <a:ln>
              <a:noFill/>
            </a:ln>
            <a:effectLst>
              <a:outerShdw blurRad="50800" dist="38100" dir="5400000" algn="t" rotWithShape="0">
                <a:prstClr val="black">
                  <a:alpha val="40000"/>
                </a:prstClr>
              </a:outerShdw>
              <a:reflection blurRad="6350" stA="50000" endA="295" endPos="92000" dist="101600" dir="5400000" sy="-100000" algn="bl" rotWithShape="0"/>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zh-CN" altLang="en-US" sz="1707"/>
            </a:p>
          </p:txBody>
        </p:sp>
        <p:sp>
          <p:nvSpPr>
            <p:cNvPr id="9" name="六边形 8">
              <a:extLst>
                <a:ext uri="{FF2B5EF4-FFF2-40B4-BE49-F238E27FC236}">
                  <a16:creationId xmlns:a16="http://schemas.microsoft.com/office/drawing/2014/main" id="{F5E86B85-C8AF-40DA-AB8F-008EBA4B7953}"/>
                </a:ext>
              </a:extLst>
            </p:cNvPr>
            <p:cNvSpPr/>
            <p:nvPr/>
          </p:nvSpPr>
          <p:spPr>
            <a:xfrm>
              <a:off x="920277" y="1576971"/>
              <a:ext cx="1691280" cy="1469925"/>
            </a:xfrm>
            <a:prstGeom prst="hexagon">
              <a:avLst/>
            </a:prstGeom>
            <a:solidFill>
              <a:schemeClr val="bg1">
                <a:lumMod val="95000"/>
              </a:schemeClr>
            </a:solidFill>
            <a:ln>
              <a:noFill/>
            </a:ln>
            <a:effectLst>
              <a:outerShdw blurRad="50800" dist="38100" dir="5400000" algn="t" rotWithShape="0">
                <a:prstClr val="black">
                  <a:alpha val="40000"/>
                </a:prstClr>
              </a:outerShdw>
              <a:reflection blurRad="6350" stA="50000" endA="295" endPos="92000" dist="101600" dir="5400000" sy="-100000" algn="bl" rotWithShape="0"/>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zh-CN" altLang="en-US" sz="1707"/>
            </a:p>
          </p:txBody>
        </p:sp>
        <p:sp>
          <p:nvSpPr>
            <p:cNvPr id="10" name="六边形 9">
              <a:extLst>
                <a:ext uri="{FF2B5EF4-FFF2-40B4-BE49-F238E27FC236}">
                  <a16:creationId xmlns:a16="http://schemas.microsoft.com/office/drawing/2014/main" id="{51831F09-2847-42EF-A82E-1135FDBEC5CB}"/>
                </a:ext>
              </a:extLst>
            </p:cNvPr>
            <p:cNvSpPr/>
            <p:nvPr/>
          </p:nvSpPr>
          <p:spPr>
            <a:xfrm>
              <a:off x="920277" y="3133991"/>
              <a:ext cx="1691280" cy="1469925"/>
            </a:xfrm>
            <a:prstGeom prst="hexagon">
              <a:avLst/>
            </a:prstGeom>
            <a:solidFill>
              <a:schemeClr val="bg1">
                <a:lumMod val="95000"/>
              </a:schemeClr>
            </a:solidFill>
            <a:ln>
              <a:noFill/>
            </a:ln>
            <a:effectLst>
              <a:outerShdw blurRad="50800" dist="38100" dir="5400000" algn="t" rotWithShape="0">
                <a:prstClr val="black">
                  <a:alpha val="40000"/>
                </a:prstClr>
              </a:outerShdw>
              <a:reflection blurRad="6350" stA="50000" endA="295" endPos="92000" dist="101600" dir="5400000" sy="-100000" algn="bl" rotWithShape="0"/>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zh-CN" altLang="en-US" sz="1707"/>
            </a:p>
          </p:txBody>
        </p:sp>
        <p:sp>
          <p:nvSpPr>
            <p:cNvPr id="12" name="六边形 11">
              <a:extLst>
                <a:ext uri="{FF2B5EF4-FFF2-40B4-BE49-F238E27FC236}">
                  <a16:creationId xmlns:a16="http://schemas.microsoft.com/office/drawing/2014/main" id="{41EB167A-50EA-4CE5-A80A-4DAF789D2625}"/>
                </a:ext>
              </a:extLst>
            </p:cNvPr>
            <p:cNvSpPr/>
            <p:nvPr/>
          </p:nvSpPr>
          <p:spPr>
            <a:xfrm>
              <a:off x="3745296" y="1543519"/>
              <a:ext cx="1691280" cy="1469925"/>
            </a:xfrm>
            <a:prstGeom prst="hexagon">
              <a:avLst/>
            </a:prstGeom>
            <a:solidFill>
              <a:schemeClr val="bg1">
                <a:lumMod val="95000"/>
              </a:schemeClr>
            </a:solidFill>
            <a:ln>
              <a:noFill/>
            </a:ln>
            <a:effectLst>
              <a:outerShdw blurRad="50800" dist="38100" dir="5400000" algn="t" rotWithShape="0">
                <a:prstClr val="black">
                  <a:alpha val="40000"/>
                </a:prstClr>
              </a:outerShdw>
              <a:reflection blurRad="6350" stA="50000" endA="295" endPos="92000" dist="101600" dir="5400000" sy="-100000" algn="bl" rotWithShape="0"/>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zh-CN" altLang="en-US" sz="1707"/>
            </a:p>
          </p:txBody>
        </p:sp>
        <p:sp>
          <p:nvSpPr>
            <p:cNvPr id="14" name="六边形 13">
              <a:extLst>
                <a:ext uri="{FF2B5EF4-FFF2-40B4-BE49-F238E27FC236}">
                  <a16:creationId xmlns:a16="http://schemas.microsoft.com/office/drawing/2014/main" id="{6368424B-7663-4424-BB38-3BDAC82123F8}"/>
                </a:ext>
              </a:extLst>
            </p:cNvPr>
            <p:cNvSpPr/>
            <p:nvPr/>
          </p:nvSpPr>
          <p:spPr>
            <a:xfrm>
              <a:off x="3745296" y="3109584"/>
              <a:ext cx="1691280" cy="1469925"/>
            </a:xfrm>
            <a:prstGeom prst="hexagon">
              <a:avLst/>
            </a:prstGeom>
            <a:solidFill>
              <a:schemeClr val="bg1">
                <a:lumMod val="95000"/>
              </a:schemeClr>
            </a:solidFill>
            <a:ln>
              <a:noFill/>
            </a:ln>
            <a:effectLst>
              <a:outerShdw blurRad="50800" dist="38100" dir="5400000" algn="t" rotWithShape="0">
                <a:prstClr val="black">
                  <a:alpha val="40000"/>
                </a:prstClr>
              </a:outerShdw>
              <a:reflection blurRad="6350" stA="50000" endA="295" endPos="92000" dist="101600" dir="5400000" sy="-100000" algn="bl" rotWithShape="0"/>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zh-CN" altLang="en-US" sz="1707"/>
            </a:p>
          </p:txBody>
        </p:sp>
        <p:sp>
          <p:nvSpPr>
            <p:cNvPr id="16" name="六边形 15">
              <a:extLst>
                <a:ext uri="{FF2B5EF4-FFF2-40B4-BE49-F238E27FC236}">
                  <a16:creationId xmlns:a16="http://schemas.microsoft.com/office/drawing/2014/main" id="{AFAEE1BE-A7B6-4EF0-81E5-CD8DF7BD349F}"/>
                </a:ext>
              </a:extLst>
            </p:cNvPr>
            <p:cNvSpPr/>
            <p:nvPr/>
          </p:nvSpPr>
          <p:spPr>
            <a:xfrm>
              <a:off x="5177636" y="2320862"/>
              <a:ext cx="1691280" cy="1469925"/>
            </a:xfrm>
            <a:prstGeom prst="hexagon">
              <a:avLst/>
            </a:prstGeom>
            <a:solidFill>
              <a:schemeClr val="bg1">
                <a:lumMod val="95000"/>
              </a:schemeClr>
            </a:solidFill>
            <a:ln>
              <a:noFill/>
            </a:ln>
            <a:effectLst>
              <a:outerShdw blurRad="50800" dist="38100" dir="5400000" algn="t" rotWithShape="0">
                <a:prstClr val="black">
                  <a:alpha val="40000"/>
                </a:prstClr>
              </a:outerShdw>
              <a:reflection blurRad="6350" stA="50000" endA="295" endPos="92000" dist="101600" dir="5400000" sy="-100000" algn="bl" rotWithShape="0"/>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zh-CN" altLang="en-US" sz="1707"/>
            </a:p>
          </p:txBody>
        </p:sp>
        <p:sp>
          <p:nvSpPr>
            <p:cNvPr id="18" name="六边形 17">
              <a:extLst>
                <a:ext uri="{FF2B5EF4-FFF2-40B4-BE49-F238E27FC236}">
                  <a16:creationId xmlns:a16="http://schemas.microsoft.com/office/drawing/2014/main" id="{E5E2AE0C-FC55-4D39-8F07-09F8D6B60CA6}"/>
                </a:ext>
              </a:extLst>
            </p:cNvPr>
            <p:cNvSpPr/>
            <p:nvPr/>
          </p:nvSpPr>
          <p:spPr>
            <a:xfrm>
              <a:off x="6560825" y="1552022"/>
              <a:ext cx="1691280" cy="1469925"/>
            </a:xfrm>
            <a:prstGeom prst="hexagon">
              <a:avLst/>
            </a:prstGeom>
            <a:solidFill>
              <a:schemeClr val="bg1">
                <a:lumMod val="95000"/>
              </a:schemeClr>
            </a:solidFill>
            <a:ln>
              <a:noFill/>
            </a:ln>
            <a:effectLst>
              <a:outerShdw blurRad="50800" dist="38100" dir="5400000" algn="t" rotWithShape="0">
                <a:prstClr val="black">
                  <a:alpha val="40000"/>
                </a:prstClr>
              </a:outerShdw>
              <a:reflection blurRad="6350" stA="50000" endA="295" endPos="92000" dist="101600" dir="5400000" sy="-100000" algn="bl" rotWithShape="0"/>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zh-CN" altLang="en-US" sz="1707"/>
            </a:p>
          </p:txBody>
        </p:sp>
        <p:sp>
          <p:nvSpPr>
            <p:cNvPr id="19" name="六边形 18">
              <a:extLst>
                <a:ext uri="{FF2B5EF4-FFF2-40B4-BE49-F238E27FC236}">
                  <a16:creationId xmlns:a16="http://schemas.microsoft.com/office/drawing/2014/main" id="{61ED72EA-5AAF-4B4C-97CB-D04B3D6569CC}"/>
                </a:ext>
              </a:extLst>
            </p:cNvPr>
            <p:cNvSpPr/>
            <p:nvPr/>
          </p:nvSpPr>
          <p:spPr>
            <a:xfrm>
              <a:off x="9430252" y="3101282"/>
              <a:ext cx="1691280" cy="1469925"/>
            </a:xfrm>
            <a:prstGeom prst="hexagon">
              <a:avLst/>
            </a:prstGeom>
            <a:solidFill>
              <a:schemeClr val="bg1">
                <a:lumMod val="95000"/>
              </a:schemeClr>
            </a:solidFill>
            <a:ln>
              <a:noFill/>
            </a:ln>
            <a:effectLst>
              <a:outerShdw blurRad="50800" dist="38100" dir="5400000" algn="t" rotWithShape="0">
                <a:prstClr val="black">
                  <a:alpha val="40000"/>
                </a:prstClr>
              </a:outerShdw>
              <a:reflection blurRad="6350" stA="50000" endA="295" endPos="92000" dist="101600" dir="5400000" sy="-100000" algn="bl" rotWithShape="0"/>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zh-CN" altLang="en-US" sz="1707"/>
            </a:p>
          </p:txBody>
        </p:sp>
        <p:sp>
          <p:nvSpPr>
            <p:cNvPr id="20" name="六边形 19">
              <a:extLst>
                <a:ext uri="{FF2B5EF4-FFF2-40B4-BE49-F238E27FC236}">
                  <a16:creationId xmlns:a16="http://schemas.microsoft.com/office/drawing/2014/main" id="{4B0BBA32-3EB8-44C7-8851-5C31852D8BF0}"/>
                </a:ext>
              </a:extLst>
            </p:cNvPr>
            <p:cNvSpPr/>
            <p:nvPr/>
          </p:nvSpPr>
          <p:spPr>
            <a:xfrm>
              <a:off x="8026372" y="2290968"/>
              <a:ext cx="1691280" cy="1469925"/>
            </a:xfrm>
            <a:prstGeom prst="hexagon">
              <a:avLst/>
            </a:prstGeom>
            <a:solidFill>
              <a:schemeClr val="bg1">
                <a:lumMod val="95000"/>
              </a:schemeClr>
            </a:solidFill>
            <a:ln>
              <a:noFill/>
            </a:ln>
            <a:effectLst>
              <a:outerShdw blurRad="50800" dist="38100" dir="5400000" algn="t" rotWithShape="0">
                <a:prstClr val="black">
                  <a:alpha val="40000"/>
                </a:prstClr>
              </a:outerShdw>
              <a:reflection blurRad="6350" stA="50000" endA="295" endPos="92000" dist="101600" dir="5400000" sy="-100000" algn="bl" rotWithShape="0"/>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zh-CN" altLang="en-US" sz="1707"/>
            </a:p>
          </p:txBody>
        </p:sp>
        <p:sp>
          <p:nvSpPr>
            <p:cNvPr id="21" name="六边形 20">
              <a:extLst>
                <a:ext uri="{FF2B5EF4-FFF2-40B4-BE49-F238E27FC236}">
                  <a16:creationId xmlns:a16="http://schemas.microsoft.com/office/drawing/2014/main" id="{363F3F35-B3D6-439F-8568-B1305647F01E}"/>
                </a:ext>
              </a:extLst>
            </p:cNvPr>
            <p:cNvSpPr/>
            <p:nvPr/>
          </p:nvSpPr>
          <p:spPr>
            <a:xfrm>
              <a:off x="6594032" y="3101282"/>
              <a:ext cx="1691280" cy="1469925"/>
            </a:xfrm>
            <a:prstGeom prst="hexagon">
              <a:avLst/>
            </a:prstGeom>
            <a:solidFill>
              <a:schemeClr val="bg1">
                <a:lumMod val="95000"/>
              </a:schemeClr>
            </a:solidFill>
            <a:ln>
              <a:noFill/>
            </a:ln>
            <a:effectLst>
              <a:outerShdw blurRad="50800" dist="38100" dir="5400000" algn="t" rotWithShape="0">
                <a:prstClr val="black">
                  <a:alpha val="40000"/>
                </a:prstClr>
              </a:outerShdw>
              <a:reflection blurRad="6350" stA="50000" endA="295" endPos="92000" dist="101600" dir="5400000" sy="-100000" algn="bl" rotWithShape="0"/>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zh-CN" altLang="en-US" sz="1707"/>
            </a:p>
          </p:txBody>
        </p:sp>
        <p:sp>
          <p:nvSpPr>
            <p:cNvPr id="22" name="六边形 21">
              <a:extLst>
                <a:ext uri="{FF2B5EF4-FFF2-40B4-BE49-F238E27FC236}">
                  <a16:creationId xmlns:a16="http://schemas.microsoft.com/office/drawing/2014/main" id="{91A4DED6-CD04-4DFA-8251-C4E873D9418C}"/>
                </a:ext>
              </a:extLst>
            </p:cNvPr>
            <p:cNvSpPr/>
            <p:nvPr/>
          </p:nvSpPr>
          <p:spPr>
            <a:xfrm>
              <a:off x="9448249" y="1543519"/>
              <a:ext cx="1691280" cy="1469925"/>
            </a:xfrm>
            <a:prstGeom prst="hexagon">
              <a:avLst/>
            </a:prstGeom>
            <a:solidFill>
              <a:schemeClr val="bg1">
                <a:lumMod val="95000"/>
              </a:schemeClr>
            </a:solidFill>
            <a:ln>
              <a:noFill/>
            </a:ln>
            <a:effectLst>
              <a:outerShdw blurRad="50800" dist="38100" dir="5400000" algn="t" rotWithShape="0">
                <a:prstClr val="black">
                  <a:alpha val="40000"/>
                </a:prstClr>
              </a:outerShdw>
              <a:reflection blurRad="6350" stA="50000" endA="295" endPos="92000" dist="101600" dir="5400000" sy="-100000" algn="bl" rotWithShape="0"/>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zh-CN" altLang="en-US" sz="1707"/>
            </a:p>
          </p:txBody>
        </p:sp>
        <p:pic>
          <p:nvPicPr>
            <p:cNvPr id="6" name="图片 5">
              <a:extLst>
                <a:ext uri="{FF2B5EF4-FFF2-40B4-BE49-F238E27FC236}">
                  <a16:creationId xmlns:a16="http://schemas.microsoft.com/office/drawing/2014/main" id="{EA7132AA-3CFF-4779-9224-511B4B45AC5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87733" y="3304406"/>
              <a:ext cx="1084422" cy="972762"/>
            </a:xfrm>
            <a:prstGeom prst="rect">
              <a:avLst/>
            </a:prstGeom>
          </p:spPr>
        </p:pic>
        <p:pic>
          <p:nvPicPr>
            <p:cNvPr id="8" name="图片 7">
              <a:extLst>
                <a:ext uri="{FF2B5EF4-FFF2-40B4-BE49-F238E27FC236}">
                  <a16:creationId xmlns:a16="http://schemas.microsoft.com/office/drawing/2014/main" id="{70DBC10C-CBFB-4535-A9F4-FFAAFDD49E7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79111" y="2538683"/>
              <a:ext cx="995317" cy="995317"/>
            </a:xfrm>
            <a:prstGeom prst="rect">
              <a:avLst/>
            </a:prstGeom>
          </p:spPr>
        </p:pic>
        <p:pic>
          <p:nvPicPr>
            <p:cNvPr id="24" name="图片 23">
              <a:extLst>
                <a:ext uri="{FF2B5EF4-FFF2-40B4-BE49-F238E27FC236}">
                  <a16:creationId xmlns:a16="http://schemas.microsoft.com/office/drawing/2014/main" id="{5CA57BD7-3967-4FAD-B228-1D25FACC874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032264" y="1963806"/>
              <a:ext cx="1100080" cy="696254"/>
            </a:xfrm>
            <a:prstGeom prst="rect">
              <a:avLst/>
            </a:prstGeom>
          </p:spPr>
        </p:pic>
        <p:pic>
          <p:nvPicPr>
            <p:cNvPr id="26" name="图片 25">
              <a:extLst>
                <a:ext uri="{FF2B5EF4-FFF2-40B4-BE49-F238E27FC236}">
                  <a16:creationId xmlns:a16="http://schemas.microsoft.com/office/drawing/2014/main" id="{E40FC97E-8B39-4891-8190-6C947EF0992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67490" y="1649930"/>
              <a:ext cx="2548217" cy="1274109"/>
            </a:xfrm>
            <a:prstGeom prst="rect">
              <a:avLst/>
            </a:prstGeom>
          </p:spPr>
        </p:pic>
        <p:pic>
          <p:nvPicPr>
            <p:cNvPr id="28" name="图片 27">
              <a:extLst>
                <a:ext uri="{FF2B5EF4-FFF2-40B4-BE49-F238E27FC236}">
                  <a16:creationId xmlns:a16="http://schemas.microsoft.com/office/drawing/2014/main" id="{AAFDD4EF-650E-49B5-89FE-9F41128D382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665719" y="3444651"/>
              <a:ext cx="1611651" cy="675009"/>
            </a:xfrm>
            <a:prstGeom prst="rect">
              <a:avLst/>
            </a:prstGeom>
          </p:spPr>
        </p:pic>
        <p:pic>
          <p:nvPicPr>
            <p:cNvPr id="32" name="图片 31">
              <a:extLst>
                <a:ext uri="{FF2B5EF4-FFF2-40B4-BE49-F238E27FC236}">
                  <a16:creationId xmlns:a16="http://schemas.microsoft.com/office/drawing/2014/main" id="{EDF22393-A7F0-4A68-A8B2-5A8AA57B8792}"/>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074371" y="2853379"/>
              <a:ext cx="1616041" cy="320130"/>
            </a:xfrm>
            <a:prstGeom prst="rect">
              <a:avLst/>
            </a:prstGeom>
          </p:spPr>
        </p:pic>
        <p:sp>
          <p:nvSpPr>
            <p:cNvPr id="37" name="文本框 36">
              <a:extLst>
                <a:ext uri="{FF2B5EF4-FFF2-40B4-BE49-F238E27FC236}">
                  <a16:creationId xmlns:a16="http://schemas.microsoft.com/office/drawing/2014/main" id="{74569753-FB0A-4405-A9FB-A59CC365B24E}"/>
                </a:ext>
              </a:extLst>
            </p:cNvPr>
            <p:cNvSpPr txBox="1"/>
            <p:nvPr/>
          </p:nvSpPr>
          <p:spPr>
            <a:xfrm>
              <a:off x="5576078" y="2584023"/>
              <a:ext cx="909661" cy="909480"/>
            </a:xfrm>
            <a:prstGeom prst="rect">
              <a:avLst/>
            </a:prstGeom>
            <a:noFill/>
          </p:spPr>
          <p:txBody>
            <a:bodyPr wrap="square" rtlCol="0">
              <a:spAutoFit/>
            </a:bodyPr>
            <a:lstStyle/>
            <a:p>
              <a:pPr algn="dist"/>
              <a:r>
                <a:rPr lang="zh-CN" altLang="en-US" sz="2655" b="1" dirty="0">
                  <a:solidFill>
                    <a:srgbClr val="002060"/>
                  </a:solidFill>
                  <a:latin typeface="微软雅黑" panose="020B0503020204020204" pitchFamily="34" charset="-122"/>
                  <a:ea typeface="微软雅黑" panose="020B0503020204020204" pitchFamily="34" charset="-122"/>
                </a:rPr>
                <a:t>合作</a:t>
              </a:r>
              <a:endParaRPr lang="en-US" altLang="zh-CN" sz="2655" b="1" dirty="0">
                <a:solidFill>
                  <a:srgbClr val="002060"/>
                </a:solidFill>
                <a:latin typeface="微软雅黑" panose="020B0503020204020204" pitchFamily="34" charset="-122"/>
                <a:ea typeface="微软雅黑" panose="020B0503020204020204" pitchFamily="34" charset="-122"/>
              </a:endParaRPr>
            </a:p>
            <a:p>
              <a:pPr algn="dist"/>
              <a:r>
                <a:rPr lang="zh-CN" altLang="en-US" sz="2655" b="1" dirty="0">
                  <a:solidFill>
                    <a:srgbClr val="002060"/>
                  </a:solidFill>
                  <a:latin typeface="微软雅黑" panose="020B0503020204020204" pitchFamily="34" charset="-122"/>
                  <a:ea typeface="微软雅黑" panose="020B0503020204020204" pitchFamily="34" charset="-122"/>
                </a:rPr>
                <a:t>共赢</a:t>
              </a:r>
            </a:p>
          </p:txBody>
        </p:sp>
        <p:pic>
          <p:nvPicPr>
            <p:cNvPr id="5" name="图片 4">
              <a:extLst>
                <a:ext uri="{FF2B5EF4-FFF2-40B4-BE49-F238E27FC236}">
                  <a16:creationId xmlns:a16="http://schemas.microsoft.com/office/drawing/2014/main" id="{7651163D-BEEA-4B81-9AB3-EBA3B08D8826}"/>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250630" y="1806576"/>
              <a:ext cx="1010715" cy="1010715"/>
            </a:xfrm>
            <a:prstGeom prst="rect">
              <a:avLst/>
            </a:prstGeom>
          </p:spPr>
        </p:pic>
      </p:grpSp>
      <p:sp>
        <p:nvSpPr>
          <p:cNvPr id="23" name="矩形: 剪去单角 22">
            <a:extLst>
              <a:ext uri="{FF2B5EF4-FFF2-40B4-BE49-F238E27FC236}">
                <a16:creationId xmlns:a16="http://schemas.microsoft.com/office/drawing/2014/main" id="{041BD653-50A8-40A9-95A6-2365B50353AB}"/>
              </a:ext>
            </a:extLst>
          </p:cNvPr>
          <p:cNvSpPr/>
          <p:nvPr/>
        </p:nvSpPr>
        <p:spPr>
          <a:xfrm>
            <a:off x="635622" y="561481"/>
            <a:ext cx="1629721" cy="321760"/>
          </a:xfrm>
          <a:prstGeom prst="snip1Rect">
            <a:avLst/>
          </a:prstGeom>
          <a:solidFill>
            <a:srgbClr val="0047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707" dirty="0">
                <a:solidFill>
                  <a:schemeClr val="bg1"/>
                </a:solidFill>
                <a:latin typeface="微软雅黑" panose="020B0503020204020204" pitchFamily="34" charset="-122"/>
                <a:ea typeface="微软雅黑" panose="020B0503020204020204" pitchFamily="34" charset="-122"/>
              </a:rPr>
              <a:t>企业服务对象</a:t>
            </a:r>
          </a:p>
        </p:txBody>
      </p:sp>
      <p:sp>
        <p:nvSpPr>
          <p:cNvPr id="27" name="矩形 26">
            <a:extLst>
              <a:ext uri="{FF2B5EF4-FFF2-40B4-BE49-F238E27FC236}">
                <a16:creationId xmlns:a16="http://schemas.microsoft.com/office/drawing/2014/main" id="{95D222FE-3EAA-4734-A49D-D41AF41E120E}"/>
              </a:ext>
            </a:extLst>
          </p:cNvPr>
          <p:cNvSpPr/>
          <p:nvPr/>
        </p:nvSpPr>
        <p:spPr>
          <a:xfrm flipV="1">
            <a:off x="635623" y="889539"/>
            <a:ext cx="10854043" cy="48663"/>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7"/>
          </a:p>
        </p:txBody>
      </p:sp>
      <p:pic>
        <p:nvPicPr>
          <p:cNvPr id="29" name="图片 28">
            <a:extLst>
              <a:ext uri="{FF2B5EF4-FFF2-40B4-BE49-F238E27FC236}">
                <a16:creationId xmlns:a16="http://schemas.microsoft.com/office/drawing/2014/main" id="{D4DE7224-C726-4D21-8DC1-E3D892493C27}"/>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0577382" y="591270"/>
            <a:ext cx="933137" cy="247511"/>
          </a:xfrm>
          <a:prstGeom prst="rect">
            <a:avLst/>
          </a:prstGeom>
        </p:spPr>
      </p:pic>
      <p:pic>
        <p:nvPicPr>
          <p:cNvPr id="11" name="图片 10">
            <a:extLst>
              <a:ext uri="{FF2B5EF4-FFF2-40B4-BE49-F238E27FC236}">
                <a16:creationId xmlns:a16="http://schemas.microsoft.com/office/drawing/2014/main" id="{388189BF-F0EC-48B8-96E8-DA475957C3B0}"/>
              </a:ext>
            </a:extLst>
          </p:cNvPr>
          <p:cNvPicPr>
            <a:picLocks noChangeAspect="1"/>
          </p:cNvPicPr>
          <p:nvPr/>
        </p:nvPicPr>
        <p:blipFill rotWithShape="1">
          <a:blip r:embed="rId10">
            <a:extLst>
              <a:ext uri="{28A0092B-C50C-407E-A947-70E740481C1C}">
                <a14:useLocalDpi xmlns:a14="http://schemas.microsoft.com/office/drawing/2010/main" val="0"/>
              </a:ext>
            </a:extLst>
          </a:blip>
          <a:srcRect r="45906" b="33766"/>
          <a:stretch/>
        </p:blipFill>
        <p:spPr>
          <a:xfrm>
            <a:off x="9736112" y="3699876"/>
            <a:ext cx="1247748" cy="414777"/>
          </a:xfrm>
          <a:prstGeom prst="rect">
            <a:avLst/>
          </a:prstGeom>
          <a:effectLst>
            <a:outerShdw blurRad="50800" dist="38100" dir="2700000" algn="tl" rotWithShape="0">
              <a:prstClr val="black">
                <a:alpha val="40000"/>
              </a:prstClr>
            </a:outerShdw>
          </a:effectLst>
        </p:spPr>
      </p:pic>
      <p:pic>
        <p:nvPicPr>
          <p:cNvPr id="31" name="图片 30">
            <a:extLst>
              <a:ext uri="{FF2B5EF4-FFF2-40B4-BE49-F238E27FC236}">
                <a16:creationId xmlns:a16="http://schemas.microsoft.com/office/drawing/2014/main" id="{9F247E73-0D68-4820-922D-B66FAB5F4B69}"/>
              </a:ext>
            </a:extLst>
          </p:cNvPr>
          <p:cNvPicPr/>
          <p:nvPr/>
        </p:nvPicPr>
        <p:blipFill rotWithShape="1">
          <a:blip r:embed="rId11" cstate="print">
            <a:extLst>
              <a:ext uri="{BEBA8EAE-BF5A-486C-A8C5-ECC9F3942E4B}">
                <a14:imgProps xmlns:a14="http://schemas.microsoft.com/office/drawing/2010/main">
                  <a14:imgLayer r:embed="rId12">
                    <a14:imgEffect>
                      <a14:backgroundRemoval t="31026" b="62821" l="8136" r="27458">
                        <a14:foregroundMark x1="13390" y1="57179" x2="19831" y2="59744"/>
                        <a14:foregroundMark x1="17627" y1="61795" x2="17627" y2="61795"/>
                        <a14:foregroundMark x1="18814" y1="62821" x2="18814" y2="62821"/>
                        <a14:foregroundMark x1="23559" y1="61026" x2="23559" y2="61026"/>
                        <a14:foregroundMark x1="26610" y1="50256" x2="26610" y2="50256"/>
                        <a14:foregroundMark x1="27458" y1="51026" x2="27458" y2="51026"/>
                        <a14:foregroundMark x1="23898" y1="60769" x2="23898" y2="60769"/>
                      </a14:backgroundRemoval>
                    </a14:imgEffect>
                  </a14:imgLayer>
                </a14:imgProps>
              </a:ext>
              <a:ext uri="{28A0092B-C50C-407E-A947-70E740481C1C}">
                <a14:useLocalDpi xmlns:a14="http://schemas.microsoft.com/office/drawing/2010/main" val="0"/>
              </a:ext>
            </a:extLst>
          </a:blip>
          <a:srcRect l="6112" t="27990" r="71053" b="35723"/>
          <a:stretch/>
        </p:blipFill>
        <p:spPr bwMode="auto">
          <a:xfrm>
            <a:off x="9756509" y="1647992"/>
            <a:ext cx="1118764" cy="1221660"/>
          </a:xfrm>
          <a:prstGeom prst="rect">
            <a:avLst/>
          </a:prstGeom>
          <a:noFill/>
          <a:ln>
            <a:noFill/>
          </a:ln>
        </p:spPr>
      </p:pic>
      <p:pic>
        <p:nvPicPr>
          <p:cNvPr id="15" name="图片 14">
            <a:extLst>
              <a:ext uri="{FF2B5EF4-FFF2-40B4-BE49-F238E27FC236}">
                <a16:creationId xmlns:a16="http://schemas.microsoft.com/office/drawing/2014/main" id="{181FB0D2-489D-4477-AE8B-0B05996A3D4E}"/>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217798" y="3753251"/>
            <a:ext cx="1185141" cy="324631"/>
          </a:xfrm>
          <a:prstGeom prst="rect">
            <a:avLst/>
          </a:prstGeom>
        </p:spPr>
      </p:pic>
    </p:spTree>
    <p:extLst>
      <p:ext uri="{BB962C8B-B14F-4D97-AF65-F5344CB8AC3E}">
        <p14:creationId xmlns:p14="http://schemas.microsoft.com/office/powerpoint/2010/main" val="29655376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剪去单角 15">
            <a:extLst>
              <a:ext uri="{FF2B5EF4-FFF2-40B4-BE49-F238E27FC236}">
                <a16:creationId xmlns:a16="http://schemas.microsoft.com/office/drawing/2014/main" id="{BB461013-CADD-4F1E-99E4-5D791DBE0EAA}"/>
              </a:ext>
            </a:extLst>
          </p:cNvPr>
          <p:cNvSpPr/>
          <p:nvPr/>
        </p:nvSpPr>
        <p:spPr>
          <a:xfrm>
            <a:off x="635622" y="561481"/>
            <a:ext cx="1629721" cy="321760"/>
          </a:xfrm>
          <a:prstGeom prst="snip1Rect">
            <a:avLst/>
          </a:prstGeom>
          <a:solidFill>
            <a:srgbClr val="0047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7"/>
          </a:p>
        </p:txBody>
      </p:sp>
      <p:sp>
        <p:nvSpPr>
          <p:cNvPr id="17" name="文本框 16">
            <a:extLst>
              <a:ext uri="{FF2B5EF4-FFF2-40B4-BE49-F238E27FC236}">
                <a16:creationId xmlns:a16="http://schemas.microsoft.com/office/drawing/2014/main" id="{7D485A3F-5EE0-4C9F-98DB-2CEA0225EC5C}"/>
              </a:ext>
            </a:extLst>
          </p:cNvPr>
          <p:cNvSpPr txBox="1"/>
          <p:nvPr/>
        </p:nvSpPr>
        <p:spPr>
          <a:xfrm>
            <a:off x="838883" y="567779"/>
            <a:ext cx="1160662" cy="355034"/>
          </a:xfrm>
          <a:prstGeom prst="rect">
            <a:avLst/>
          </a:prstGeom>
          <a:noFill/>
        </p:spPr>
        <p:txBody>
          <a:bodyPr wrap="square" rtlCol="0">
            <a:spAutoFit/>
          </a:bodyPr>
          <a:lstStyle/>
          <a:p>
            <a:pPr algn="ctr"/>
            <a:r>
              <a:rPr lang="zh-CN" altLang="en-US" sz="1707" dirty="0">
                <a:solidFill>
                  <a:schemeClr val="bg1"/>
                </a:solidFill>
                <a:latin typeface="微软雅黑" panose="020B0503020204020204" pitchFamily="34" charset="-122"/>
                <a:ea typeface="微软雅黑" panose="020B0503020204020204" pitchFamily="34" charset="-122"/>
              </a:rPr>
              <a:t>企业荣誉</a:t>
            </a:r>
          </a:p>
        </p:txBody>
      </p:sp>
      <p:sp>
        <p:nvSpPr>
          <p:cNvPr id="18" name="矩形 17">
            <a:extLst>
              <a:ext uri="{FF2B5EF4-FFF2-40B4-BE49-F238E27FC236}">
                <a16:creationId xmlns:a16="http://schemas.microsoft.com/office/drawing/2014/main" id="{DF7D0F47-5699-4B86-8672-E34C3B7A0468}"/>
              </a:ext>
            </a:extLst>
          </p:cNvPr>
          <p:cNvSpPr/>
          <p:nvPr/>
        </p:nvSpPr>
        <p:spPr>
          <a:xfrm flipV="1">
            <a:off x="635623" y="889539"/>
            <a:ext cx="10854043" cy="48663"/>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7"/>
          </a:p>
        </p:txBody>
      </p:sp>
      <p:grpSp>
        <p:nvGrpSpPr>
          <p:cNvPr id="24" name="组合 23">
            <a:extLst>
              <a:ext uri="{FF2B5EF4-FFF2-40B4-BE49-F238E27FC236}">
                <a16:creationId xmlns:a16="http://schemas.microsoft.com/office/drawing/2014/main" id="{573EEA93-0B1E-416D-AF86-DB47710BA060}"/>
              </a:ext>
            </a:extLst>
          </p:cNvPr>
          <p:cNvGrpSpPr/>
          <p:nvPr/>
        </p:nvGrpSpPr>
        <p:grpSpPr>
          <a:xfrm>
            <a:off x="9450149" y="1721940"/>
            <a:ext cx="1530135" cy="2085434"/>
            <a:chOff x="709827" y="3928910"/>
            <a:chExt cx="1224687" cy="1582780"/>
          </a:xfrm>
        </p:grpSpPr>
        <p:sp>
          <p:nvSpPr>
            <p:cNvPr id="21" name="MH_Other_1">
              <a:extLst>
                <a:ext uri="{FF2B5EF4-FFF2-40B4-BE49-F238E27FC236}">
                  <a16:creationId xmlns:a16="http://schemas.microsoft.com/office/drawing/2014/main" id="{841FF56B-A3DF-4CA7-996C-D6D24DEBBF6A}"/>
                </a:ext>
              </a:extLst>
            </p:cNvPr>
            <p:cNvSpPr/>
            <p:nvPr>
              <p:custDataLst>
                <p:tags r:id="rId5"/>
              </p:custDataLst>
            </p:nvPr>
          </p:nvSpPr>
          <p:spPr>
            <a:xfrm>
              <a:off x="709827" y="3928910"/>
              <a:ext cx="1224687" cy="1582780"/>
            </a:xfrm>
            <a:prstGeom prst="rect">
              <a:avLst/>
            </a:prstGeom>
            <a:gradFill flip="none" rotWithShape="1">
              <a:gsLst>
                <a:gs pos="100000">
                  <a:schemeClr val="bg1"/>
                </a:gs>
                <a:gs pos="0">
                  <a:srgbClr val="E0E0E0"/>
                </a:gs>
              </a:gsLst>
              <a:lin ang="8100000" scaled="0"/>
              <a:tileRect/>
            </a:gradFill>
            <a:ln w="34925">
              <a:gradFill>
                <a:gsLst>
                  <a:gs pos="100000">
                    <a:schemeClr val="bg1">
                      <a:lumMod val="85000"/>
                    </a:schemeClr>
                  </a:gs>
                  <a:gs pos="0">
                    <a:schemeClr val="bg1"/>
                  </a:gs>
                </a:gsLst>
                <a:lin ang="8100000" scaled="0"/>
              </a:gra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6647" tIns="48321" rIns="96647" bIns="48321" anchor="ctr"/>
            <a:lstStyle/>
            <a:p>
              <a:pPr algn="ctr"/>
              <a:endParaRPr lang="zh-CN" altLang="en-US" sz="1707">
                <a:solidFill>
                  <a:prstClr val="white"/>
                </a:solidFill>
              </a:endParaRPr>
            </a:p>
          </p:txBody>
        </p:sp>
        <p:pic>
          <p:nvPicPr>
            <p:cNvPr id="8" name="图片 7">
              <a:extLst>
                <a:ext uri="{FF2B5EF4-FFF2-40B4-BE49-F238E27FC236}">
                  <a16:creationId xmlns:a16="http://schemas.microsoft.com/office/drawing/2014/main" id="{2AFE58E0-C417-4F23-BCF3-BBB28BBB500A}"/>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21385" y="3985990"/>
              <a:ext cx="1015298" cy="1435746"/>
            </a:xfrm>
            <a:prstGeom prst="rect">
              <a:avLst/>
            </a:prstGeom>
          </p:spPr>
        </p:pic>
      </p:grpSp>
      <p:sp>
        <p:nvSpPr>
          <p:cNvPr id="2" name="矩形 1">
            <a:extLst>
              <a:ext uri="{FF2B5EF4-FFF2-40B4-BE49-F238E27FC236}">
                <a16:creationId xmlns:a16="http://schemas.microsoft.com/office/drawing/2014/main" id="{6F603C6F-71E3-4F58-9E0A-0A578F912475}"/>
              </a:ext>
            </a:extLst>
          </p:cNvPr>
          <p:cNvSpPr/>
          <p:nvPr/>
        </p:nvSpPr>
        <p:spPr>
          <a:xfrm>
            <a:off x="645107" y="1240560"/>
            <a:ext cx="10854043" cy="381964"/>
          </a:xfrm>
          <a:prstGeom prst="rect">
            <a:avLst/>
          </a:prstGeom>
        </p:spPr>
        <p:txBody>
          <a:bodyPr wrap="square">
            <a:spAutoFit/>
          </a:bodyPr>
          <a:lstStyle/>
          <a:p>
            <a:pPr indent="337144">
              <a:lnSpc>
                <a:spcPct val="150000"/>
              </a:lnSpc>
            </a:pPr>
            <a:r>
              <a:rPr lang="en-US" altLang="zh-CN" sz="1422" b="1" dirty="0">
                <a:latin typeface="微软雅黑" panose="020B0503020204020204" pitchFamily="34" charset="-122"/>
                <a:ea typeface="微软雅黑" panose="020B0503020204020204" pitchFamily="34" charset="-122"/>
              </a:rPr>
              <a:t> </a:t>
            </a:r>
            <a:r>
              <a:rPr lang="zh-CN" altLang="zh-CN" sz="1422" b="1" dirty="0">
                <a:latin typeface="微软雅黑" panose="020B0503020204020204" pitchFamily="34" charset="-122"/>
                <a:ea typeface="微软雅黑" panose="020B0503020204020204" pitchFamily="34" charset="-122"/>
              </a:rPr>
              <a:t>公司</a:t>
            </a:r>
            <a:r>
              <a:rPr lang="zh-CN" altLang="en-US" sz="1422" b="1" dirty="0">
                <a:latin typeface="微软雅黑" panose="020B0503020204020204" pitchFamily="34" charset="-122"/>
                <a:ea typeface="微软雅黑" panose="020B0503020204020204" pitchFamily="34" charset="-122"/>
              </a:rPr>
              <a:t>获得</a:t>
            </a:r>
            <a:r>
              <a:rPr lang="zh-CN" altLang="en-US" sz="1422" b="1" dirty="0">
                <a:solidFill>
                  <a:srgbClr val="C00000"/>
                </a:solidFill>
                <a:latin typeface="微软雅黑" panose="020B0503020204020204" pitchFamily="34" charset="-122"/>
                <a:ea typeface="微软雅黑" panose="020B0503020204020204" pitchFamily="34" charset="-122"/>
              </a:rPr>
              <a:t>高新技术企业、创新型中小企业、科技型中小企业认定、</a:t>
            </a:r>
            <a:r>
              <a:rPr lang="en-US" altLang="zh-CN" sz="1422" b="1" dirty="0">
                <a:solidFill>
                  <a:srgbClr val="C00000"/>
                </a:solidFill>
                <a:latin typeface="微软雅黑" panose="020B0503020204020204" pitchFamily="34" charset="-122"/>
                <a:ea typeface="微软雅黑" panose="020B0503020204020204" pitchFamily="34" charset="-122"/>
              </a:rPr>
              <a:t>AAA</a:t>
            </a:r>
            <a:r>
              <a:rPr lang="zh-CN" altLang="zh-CN" sz="1422" b="1" dirty="0">
                <a:solidFill>
                  <a:srgbClr val="C00000"/>
                </a:solidFill>
                <a:latin typeface="微软雅黑" panose="020B0503020204020204" pitchFamily="34" charset="-122"/>
                <a:ea typeface="微软雅黑" panose="020B0503020204020204" pitchFamily="34" charset="-122"/>
              </a:rPr>
              <a:t>级企业信用等级评价</a:t>
            </a:r>
            <a:r>
              <a:rPr lang="zh-CN" altLang="zh-CN" sz="1422" b="1" dirty="0">
                <a:latin typeface="微软雅黑" panose="020B0503020204020204" pitchFamily="34" charset="-122"/>
                <a:ea typeface="微软雅黑" panose="020B0503020204020204" pitchFamily="34" charset="-122"/>
              </a:rPr>
              <a:t>并拥有多项</a:t>
            </a:r>
            <a:r>
              <a:rPr lang="zh-CN" altLang="zh-CN" sz="1422" b="1" dirty="0">
                <a:solidFill>
                  <a:srgbClr val="C00000"/>
                </a:solidFill>
                <a:latin typeface="微软雅黑" panose="020B0503020204020204" pitchFamily="34" charset="-122"/>
                <a:ea typeface="微软雅黑" panose="020B0503020204020204" pitchFamily="34" charset="-122"/>
              </a:rPr>
              <a:t>软件著作权</a:t>
            </a:r>
            <a:r>
              <a:rPr lang="zh-CN" altLang="zh-CN" sz="1422" b="1" dirty="0">
                <a:latin typeface="微软雅黑" panose="020B0503020204020204" pitchFamily="34" charset="-122"/>
                <a:ea typeface="微软雅黑" panose="020B0503020204020204" pitchFamily="34" charset="-122"/>
              </a:rPr>
              <a:t>与</a:t>
            </a:r>
            <a:r>
              <a:rPr lang="zh-CN" altLang="zh-CN" sz="1422" b="1" dirty="0">
                <a:solidFill>
                  <a:srgbClr val="C00000"/>
                </a:solidFill>
                <a:latin typeface="微软雅黑" panose="020B0503020204020204" pitchFamily="34" charset="-122"/>
                <a:ea typeface="微软雅黑" panose="020B0503020204020204" pitchFamily="34" charset="-122"/>
              </a:rPr>
              <a:t>国家专利</a:t>
            </a:r>
            <a:r>
              <a:rPr lang="zh-CN" altLang="en-US" sz="1422" b="1" dirty="0">
                <a:latin typeface="微软雅黑" panose="020B0503020204020204" pitchFamily="34" charset="-122"/>
                <a:ea typeface="微软雅黑" panose="020B0503020204020204" pitchFamily="34" charset="-122"/>
              </a:rPr>
              <a:t>。</a:t>
            </a:r>
            <a:endParaRPr lang="zh-CN" altLang="zh-CN" sz="1422" b="1" dirty="0">
              <a:latin typeface="微软雅黑" panose="020B0503020204020204" pitchFamily="34" charset="-122"/>
              <a:ea typeface="微软雅黑" panose="020B0503020204020204" pitchFamily="34" charset="-122"/>
            </a:endParaRPr>
          </a:p>
        </p:txBody>
      </p:sp>
      <p:sp>
        <p:nvSpPr>
          <p:cNvPr id="20" name="矩形 19">
            <a:extLst>
              <a:ext uri="{FF2B5EF4-FFF2-40B4-BE49-F238E27FC236}">
                <a16:creationId xmlns:a16="http://schemas.microsoft.com/office/drawing/2014/main" id="{7A3B9290-2A80-4651-9CEC-793C9E7CD8AE}"/>
              </a:ext>
            </a:extLst>
          </p:cNvPr>
          <p:cNvSpPr/>
          <p:nvPr/>
        </p:nvSpPr>
        <p:spPr>
          <a:xfrm>
            <a:off x="9799553" y="6126652"/>
            <a:ext cx="2097049" cy="442429"/>
          </a:xfrm>
          <a:prstGeom prst="rect">
            <a:avLst/>
          </a:prstGeom>
        </p:spPr>
        <p:txBody>
          <a:bodyPr wrap="none">
            <a:spAutoFit/>
          </a:bodyPr>
          <a:lstStyle/>
          <a:p>
            <a:r>
              <a:rPr lang="en-US" altLang="zh-CN" sz="2275" dirty="0">
                <a:solidFill>
                  <a:schemeClr val="bg1">
                    <a:lumMod val="50000"/>
                  </a:schemeClr>
                </a:solidFill>
                <a:latin typeface="微软雅黑" panose="020B0503020204020204" charset="-122"/>
                <a:ea typeface="微软雅黑" panose="020B0503020204020204" charset="-122"/>
              </a:rPr>
              <a:t>HONOR TIME</a:t>
            </a:r>
          </a:p>
        </p:txBody>
      </p:sp>
      <p:grpSp>
        <p:nvGrpSpPr>
          <p:cNvPr id="63" name="组合 62">
            <a:extLst>
              <a:ext uri="{FF2B5EF4-FFF2-40B4-BE49-F238E27FC236}">
                <a16:creationId xmlns:a16="http://schemas.microsoft.com/office/drawing/2014/main" id="{11E88C7A-9006-442C-A832-DBF5DA45AC43}"/>
              </a:ext>
            </a:extLst>
          </p:cNvPr>
          <p:cNvGrpSpPr/>
          <p:nvPr/>
        </p:nvGrpSpPr>
        <p:grpSpPr>
          <a:xfrm>
            <a:off x="3094147" y="2097907"/>
            <a:ext cx="1963958" cy="1408773"/>
            <a:chOff x="3014537" y="2135003"/>
            <a:chExt cx="1992930" cy="1380989"/>
          </a:xfrm>
        </p:grpSpPr>
        <p:sp>
          <p:nvSpPr>
            <p:cNvPr id="23" name="MH_Other_1">
              <a:extLst>
                <a:ext uri="{FF2B5EF4-FFF2-40B4-BE49-F238E27FC236}">
                  <a16:creationId xmlns:a16="http://schemas.microsoft.com/office/drawing/2014/main" id="{589F0945-F84A-4186-9A74-4E679E41E526}"/>
                </a:ext>
              </a:extLst>
            </p:cNvPr>
            <p:cNvSpPr/>
            <p:nvPr>
              <p:custDataLst>
                <p:tags r:id="rId4"/>
              </p:custDataLst>
            </p:nvPr>
          </p:nvSpPr>
          <p:spPr>
            <a:xfrm>
              <a:off x="3014537" y="2135003"/>
              <a:ext cx="1992930" cy="1380989"/>
            </a:xfrm>
            <a:prstGeom prst="rect">
              <a:avLst/>
            </a:prstGeom>
            <a:gradFill flip="none" rotWithShape="1">
              <a:gsLst>
                <a:gs pos="100000">
                  <a:schemeClr val="bg1"/>
                </a:gs>
                <a:gs pos="0">
                  <a:srgbClr val="E0E0E0"/>
                </a:gs>
              </a:gsLst>
              <a:lin ang="8100000" scaled="0"/>
              <a:tileRect/>
            </a:gradFill>
            <a:ln w="34925">
              <a:gradFill>
                <a:gsLst>
                  <a:gs pos="100000">
                    <a:schemeClr val="bg1">
                      <a:lumMod val="85000"/>
                    </a:schemeClr>
                  </a:gs>
                  <a:gs pos="0">
                    <a:schemeClr val="bg1"/>
                  </a:gs>
                </a:gsLst>
                <a:lin ang="8100000" scaled="0"/>
              </a:gra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6647" tIns="48321" rIns="96647" bIns="48321" anchor="ctr"/>
            <a:lstStyle/>
            <a:p>
              <a:pPr algn="ctr"/>
              <a:endParaRPr lang="zh-CN" altLang="en-US" sz="1707">
                <a:solidFill>
                  <a:prstClr val="white"/>
                </a:solidFill>
              </a:endParaRPr>
            </a:p>
          </p:txBody>
        </p:sp>
        <p:pic>
          <p:nvPicPr>
            <p:cNvPr id="4" name="图片 3">
              <a:extLst>
                <a:ext uri="{FF2B5EF4-FFF2-40B4-BE49-F238E27FC236}">
                  <a16:creationId xmlns:a16="http://schemas.microsoft.com/office/drawing/2014/main" id="{89C492E4-2D86-484D-AD93-9B7315F691AA}"/>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099939" y="2229031"/>
              <a:ext cx="1798219" cy="1198814"/>
            </a:xfrm>
            <a:prstGeom prst="rect">
              <a:avLst/>
            </a:prstGeom>
          </p:spPr>
        </p:pic>
      </p:grpSp>
      <p:grpSp>
        <p:nvGrpSpPr>
          <p:cNvPr id="3" name="组合 2">
            <a:extLst>
              <a:ext uri="{FF2B5EF4-FFF2-40B4-BE49-F238E27FC236}">
                <a16:creationId xmlns:a16="http://schemas.microsoft.com/office/drawing/2014/main" id="{AC018DB2-ABB7-4AB2-B5E1-A06CA8246119}"/>
              </a:ext>
            </a:extLst>
          </p:cNvPr>
          <p:cNvGrpSpPr/>
          <p:nvPr/>
        </p:nvGrpSpPr>
        <p:grpSpPr>
          <a:xfrm>
            <a:off x="5322577" y="2114781"/>
            <a:ext cx="1877495" cy="1300999"/>
            <a:chOff x="3792708" y="2554041"/>
            <a:chExt cx="1889456" cy="1309287"/>
          </a:xfrm>
          <a:effectLst>
            <a:outerShdw blurRad="50800" dist="38100" dir="10800000" algn="r" rotWithShape="0">
              <a:prstClr val="black">
                <a:alpha val="40000"/>
              </a:prstClr>
            </a:outerShdw>
          </a:effectLst>
        </p:grpSpPr>
        <p:sp>
          <p:nvSpPr>
            <p:cNvPr id="31" name="MH_Other_1">
              <a:extLst>
                <a:ext uri="{FF2B5EF4-FFF2-40B4-BE49-F238E27FC236}">
                  <a16:creationId xmlns:a16="http://schemas.microsoft.com/office/drawing/2014/main" id="{A31C313B-779A-486F-83FE-045D086DA5DC}"/>
                </a:ext>
              </a:extLst>
            </p:cNvPr>
            <p:cNvSpPr/>
            <p:nvPr>
              <p:custDataLst>
                <p:tags r:id="rId3"/>
              </p:custDataLst>
            </p:nvPr>
          </p:nvSpPr>
          <p:spPr>
            <a:xfrm>
              <a:off x="3792708" y="2554041"/>
              <a:ext cx="1889456" cy="1309287"/>
            </a:xfrm>
            <a:prstGeom prst="rect">
              <a:avLst/>
            </a:prstGeom>
            <a:gradFill flip="none" rotWithShape="1">
              <a:gsLst>
                <a:gs pos="100000">
                  <a:schemeClr val="bg1"/>
                </a:gs>
                <a:gs pos="0">
                  <a:srgbClr val="E0E0E0"/>
                </a:gs>
              </a:gsLst>
              <a:lin ang="8100000" scaled="0"/>
              <a:tileRect/>
            </a:gradFill>
            <a:ln w="34925">
              <a:gradFill>
                <a:gsLst>
                  <a:gs pos="100000">
                    <a:schemeClr val="bg1">
                      <a:lumMod val="85000"/>
                    </a:schemeClr>
                  </a:gs>
                  <a:gs pos="0">
                    <a:schemeClr val="bg1"/>
                  </a:gs>
                </a:gsLst>
                <a:lin ang="8100000" scaled="0"/>
              </a:gra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6647" tIns="48321" rIns="96647" bIns="48321" anchor="ctr"/>
            <a:lstStyle/>
            <a:p>
              <a:pPr algn="ctr"/>
              <a:endParaRPr lang="zh-CN" altLang="en-US" sz="1707">
                <a:solidFill>
                  <a:prstClr val="white"/>
                </a:solidFill>
              </a:endParaRPr>
            </a:p>
          </p:txBody>
        </p:sp>
        <p:pic>
          <p:nvPicPr>
            <p:cNvPr id="7" name="图片 6">
              <a:extLst>
                <a:ext uri="{FF2B5EF4-FFF2-40B4-BE49-F238E27FC236}">
                  <a16:creationId xmlns:a16="http://schemas.microsoft.com/office/drawing/2014/main" id="{F1F47C87-7619-49FE-B803-6D74CD28E3C5}"/>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867529" y="2636637"/>
              <a:ext cx="1720325" cy="1146883"/>
            </a:xfrm>
            <a:prstGeom prst="rect">
              <a:avLst/>
            </a:prstGeom>
          </p:spPr>
        </p:pic>
      </p:grpSp>
      <p:pic>
        <p:nvPicPr>
          <p:cNvPr id="36" name="图片 35">
            <a:extLst>
              <a:ext uri="{FF2B5EF4-FFF2-40B4-BE49-F238E27FC236}">
                <a16:creationId xmlns:a16="http://schemas.microsoft.com/office/drawing/2014/main" id="{AA62D35D-19AC-4C09-B67F-0F8BAC9770AB}"/>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0577382" y="591270"/>
            <a:ext cx="933137" cy="247511"/>
          </a:xfrm>
          <a:prstGeom prst="rect">
            <a:avLst/>
          </a:prstGeom>
        </p:spPr>
      </p:pic>
      <p:grpSp>
        <p:nvGrpSpPr>
          <p:cNvPr id="32" name="组合 31">
            <a:extLst>
              <a:ext uri="{FF2B5EF4-FFF2-40B4-BE49-F238E27FC236}">
                <a16:creationId xmlns:a16="http://schemas.microsoft.com/office/drawing/2014/main" id="{77BA4E29-832A-4AA5-BD95-BBDE77DAE451}"/>
              </a:ext>
            </a:extLst>
          </p:cNvPr>
          <p:cNvGrpSpPr/>
          <p:nvPr/>
        </p:nvGrpSpPr>
        <p:grpSpPr>
          <a:xfrm>
            <a:off x="858434" y="2114781"/>
            <a:ext cx="2012071" cy="1408773"/>
            <a:chOff x="1654397" y="1978464"/>
            <a:chExt cx="2078144" cy="1440439"/>
          </a:xfrm>
        </p:grpSpPr>
        <p:sp>
          <p:nvSpPr>
            <p:cNvPr id="43" name="MH_Other_1">
              <a:extLst>
                <a:ext uri="{FF2B5EF4-FFF2-40B4-BE49-F238E27FC236}">
                  <a16:creationId xmlns:a16="http://schemas.microsoft.com/office/drawing/2014/main" id="{8A88C8AC-7783-432D-A338-B0351852C5E9}"/>
                </a:ext>
              </a:extLst>
            </p:cNvPr>
            <p:cNvSpPr/>
            <p:nvPr>
              <p:custDataLst>
                <p:tags r:id="rId2"/>
              </p:custDataLst>
            </p:nvPr>
          </p:nvSpPr>
          <p:spPr>
            <a:xfrm>
              <a:off x="1654397" y="1978464"/>
              <a:ext cx="2078144" cy="1440439"/>
            </a:xfrm>
            <a:prstGeom prst="rect">
              <a:avLst/>
            </a:prstGeom>
            <a:gradFill flip="none" rotWithShape="1">
              <a:gsLst>
                <a:gs pos="100000">
                  <a:schemeClr val="bg1"/>
                </a:gs>
                <a:gs pos="0">
                  <a:srgbClr val="E0E0E0"/>
                </a:gs>
              </a:gsLst>
              <a:lin ang="8100000" scaled="0"/>
              <a:tileRect/>
            </a:gradFill>
            <a:ln w="34925">
              <a:gradFill>
                <a:gsLst>
                  <a:gs pos="100000">
                    <a:schemeClr val="bg1">
                      <a:lumMod val="85000"/>
                    </a:schemeClr>
                  </a:gs>
                  <a:gs pos="0">
                    <a:schemeClr val="bg1"/>
                  </a:gs>
                </a:gsLst>
                <a:lin ang="8100000" scaled="0"/>
              </a:gra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6647" tIns="48321" rIns="96647" bIns="48321" anchor="ctr"/>
            <a:lstStyle/>
            <a:p>
              <a:pPr algn="ctr"/>
              <a:endParaRPr lang="zh-CN" altLang="en-US" sz="1707">
                <a:solidFill>
                  <a:prstClr val="white"/>
                </a:solidFill>
              </a:endParaRPr>
            </a:p>
          </p:txBody>
        </p:sp>
        <p:grpSp>
          <p:nvGrpSpPr>
            <p:cNvPr id="30" name="组合 29">
              <a:extLst>
                <a:ext uri="{FF2B5EF4-FFF2-40B4-BE49-F238E27FC236}">
                  <a16:creationId xmlns:a16="http://schemas.microsoft.com/office/drawing/2014/main" id="{937246E3-9567-4B15-8A6C-E9DFF77D9145}"/>
                </a:ext>
              </a:extLst>
            </p:cNvPr>
            <p:cNvGrpSpPr/>
            <p:nvPr/>
          </p:nvGrpSpPr>
          <p:grpSpPr>
            <a:xfrm>
              <a:off x="1736039" y="2070737"/>
              <a:ext cx="1904936" cy="1303185"/>
              <a:chOff x="-477989" y="-281283"/>
              <a:chExt cx="10937496" cy="6928944"/>
            </a:xfrm>
            <a:effectLst/>
          </p:grpSpPr>
          <p:pic>
            <p:nvPicPr>
              <p:cNvPr id="34" name="Picture 4" descr="C:\Documents and Settings\jinxx\桌面\资质\7-2014年10月高新技术企业证书.jpg">
                <a:extLst>
                  <a:ext uri="{FF2B5EF4-FFF2-40B4-BE49-F238E27FC236}">
                    <a16:creationId xmlns:a16="http://schemas.microsoft.com/office/drawing/2014/main" id="{5F56BCB8-0DB4-468A-A68B-9B10BE534794}"/>
                  </a:ext>
                </a:extLst>
              </p:cNvPr>
              <p:cNvPicPr>
                <a:picLocks noChangeAspect="1" noChangeArrowheads="1"/>
              </p:cNvPicPr>
              <p:nvPr/>
            </p:nvPicPr>
            <p:blipFill rotWithShape="1">
              <a:blip r:embed="rId12" cstate="print">
                <a:extLst>
                  <a:ext uri="{28A0092B-C50C-407E-A947-70E740481C1C}">
                    <a14:useLocalDpi xmlns:a14="http://schemas.microsoft.com/office/drawing/2010/main" val="0"/>
                  </a:ext>
                </a:extLst>
              </a:blip>
              <a:srcRect l="-277"/>
              <a:stretch/>
            </p:blipFill>
            <p:spPr bwMode="auto">
              <a:xfrm>
                <a:off x="-477989" y="-281283"/>
                <a:ext cx="10937496" cy="6928944"/>
              </a:xfrm>
              <a:prstGeom prst="rect">
                <a:avLst/>
              </a:prstGeom>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流程图: 过程 18">
                <a:extLst>
                  <a:ext uri="{FF2B5EF4-FFF2-40B4-BE49-F238E27FC236}">
                    <a16:creationId xmlns:a16="http://schemas.microsoft.com/office/drawing/2014/main" id="{1FF5506D-5A2A-4489-83AF-E52A96A1D36E}"/>
                  </a:ext>
                </a:extLst>
              </p:cNvPr>
              <p:cNvSpPr/>
              <p:nvPr/>
            </p:nvSpPr>
            <p:spPr>
              <a:xfrm>
                <a:off x="2175029" y="3222594"/>
                <a:ext cx="3351514" cy="304639"/>
              </a:xfrm>
              <a:prstGeom prst="flowChartProcess">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流程图: 过程 38">
                <a:extLst>
                  <a:ext uri="{FF2B5EF4-FFF2-40B4-BE49-F238E27FC236}">
                    <a16:creationId xmlns:a16="http://schemas.microsoft.com/office/drawing/2014/main" id="{1B503AAB-B814-4930-BC07-614E8146ED4F}"/>
                  </a:ext>
                </a:extLst>
              </p:cNvPr>
              <p:cNvSpPr/>
              <p:nvPr/>
            </p:nvSpPr>
            <p:spPr>
              <a:xfrm>
                <a:off x="7306628" y="3222594"/>
                <a:ext cx="1808475" cy="304639"/>
              </a:xfrm>
              <a:prstGeom prst="flowChartProcess">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59" name="组合 58">
            <a:extLst>
              <a:ext uri="{FF2B5EF4-FFF2-40B4-BE49-F238E27FC236}">
                <a16:creationId xmlns:a16="http://schemas.microsoft.com/office/drawing/2014/main" id="{0BE96043-2F5B-43D8-8E0B-5EF6C375556A}"/>
              </a:ext>
            </a:extLst>
          </p:cNvPr>
          <p:cNvGrpSpPr/>
          <p:nvPr/>
        </p:nvGrpSpPr>
        <p:grpSpPr>
          <a:xfrm>
            <a:off x="1089920" y="4068679"/>
            <a:ext cx="4718748" cy="2003421"/>
            <a:chOff x="6696620" y="4037010"/>
            <a:chExt cx="4718748" cy="2003421"/>
          </a:xfrm>
        </p:grpSpPr>
        <p:pic>
          <p:nvPicPr>
            <p:cNvPr id="41" name="图片 40">
              <a:extLst>
                <a:ext uri="{FF2B5EF4-FFF2-40B4-BE49-F238E27FC236}">
                  <a16:creationId xmlns:a16="http://schemas.microsoft.com/office/drawing/2014/main" id="{51EF73F6-8EF3-4EAD-A3DF-2BF5113C0C22}"/>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6696620" y="4037010"/>
              <a:ext cx="1412996" cy="1998816"/>
            </a:xfrm>
            <a:prstGeom prst="rect">
              <a:avLst/>
            </a:prstGeom>
          </p:spPr>
        </p:pic>
        <p:pic>
          <p:nvPicPr>
            <p:cNvPr id="49" name="图片 48">
              <a:extLst>
                <a:ext uri="{FF2B5EF4-FFF2-40B4-BE49-F238E27FC236}">
                  <a16:creationId xmlns:a16="http://schemas.microsoft.com/office/drawing/2014/main" id="{061235FF-3D7A-40A2-91B8-9AD7DA792865}"/>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0037599" y="4042199"/>
              <a:ext cx="1377769" cy="1948983"/>
            </a:xfrm>
            <a:prstGeom prst="rect">
              <a:avLst/>
            </a:prstGeom>
          </p:spPr>
        </p:pic>
        <p:pic>
          <p:nvPicPr>
            <p:cNvPr id="22" name="图片 21">
              <a:extLst>
                <a:ext uri="{FF2B5EF4-FFF2-40B4-BE49-F238E27FC236}">
                  <a16:creationId xmlns:a16="http://schemas.microsoft.com/office/drawing/2014/main" id="{85153D30-87AF-4954-BA00-59F10AC9E5FF}"/>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9690982" y="4119931"/>
              <a:ext cx="1354263" cy="1920500"/>
            </a:xfrm>
            <a:prstGeom prst="rect">
              <a:avLst/>
            </a:prstGeom>
          </p:spPr>
        </p:pic>
        <p:pic>
          <p:nvPicPr>
            <p:cNvPr id="27" name="图片 26">
              <a:extLst>
                <a:ext uri="{FF2B5EF4-FFF2-40B4-BE49-F238E27FC236}">
                  <a16:creationId xmlns:a16="http://schemas.microsoft.com/office/drawing/2014/main" id="{DE87304F-FB31-4095-99E2-AAB337AF6C43}"/>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7073719" y="4113696"/>
              <a:ext cx="1358660" cy="1926735"/>
            </a:xfrm>
            <a:prstGeom prst="rect">
              <a:avLst/>
            </a:prstGeom>
          </p:spPr>
        </p:pic>
        <p:pic>
          <p:nvPicPr>
            <p:cNvPr id="37" name="图片 36">
              <a:extLst>
                <a:ext uri="{FF2B5EF4-FFF2-40B4-BE49-F238E27FC236}">
                  <a16:creationId xmlns:a16="http://schemas.microsoft.com/office/drawing/2014/main" id="{CF8AF4AC-3E23-4E7C-BF45-329F2F5B9498}"/>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7382135" y="4102061"/>
              <a:ext cx="1354263" cy="1920499"/>
            </a:xfrm>
            <a:prstGeom prst="rect">
              <a:avLst/>
            </a:prstGeom>
          </p:spPr>
        </p:pic>
        <p:pic>
          <p:nvPicPr>
            <p:cNvPr id="38" name="图片 37">
              <a:extLst>
                <a:ext uri="{FF2B5EF4-FFF2-40B4-BE49-F238E27FC236}">
                  <a16:creationId xmlns:a16="http://schemas.microsoft.com/office/drawing/2014/main" id="{4857B5D6-28BD-44E4-8DB1-5A79E75B9353}"/>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9378211" y="4078324"/>
              <a:ext cx="1354263" cy="1920499"/>
            </a:xfrm>
            <a:prstGeom prst="rect">
              <a:avLst/>
            </a:prstGeom>
          </p:spPr>
        </p:pic>
        <p:pic>
          <p:nvPicPr>
            <p:cNvPr id="12" name="图片 11">
              <a:extLst>
                <a:ext uri="{FF2B5EF4-FFF2-40B4-BE49-F238E27FC236}">
                  <a16:creationId xmlns:a16="http://schemas.microsoft.com/office/drawing/2014/main" id="{1AAE20A7-D018-4C04-87E6-FE996140BBEE}"/>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9094297" y="4099791"/>
              <a:ext cx="1339657" cy="1899244"/>
            </a:xfrm>
            <a:prstGeom prst="rect">
              <a:avLst/>
            </a:prstGeom>
          </p:spPr>
        </p:pic>
        <p:pic>
          <p:nvPicPr>
            <p:cNvPr id="6" name="图片 5">
              <a:extLst>
                <a:ext uri="{FF2B5EF4-FFF2-40B4-BE49-F238E27FC236}">
                  <a16:creationId xmlns:a16="http://schemas.microsoft.com/office/drawing/2014/main" id="{64CC86C8-5FBB-4BE1-AD33-1C7F033DB42E}"/>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7746134" y="4090057"/>
              <a:ext cx="1339656" cy="1923525"/>
            </a:xfrm>
            <a:prstGeom prst="rect">
              <a:avLst/>
            </a:prstGeom>
          </p:spPr>
        </p:pic>
        <p:pic>
          <p:nvPicPr>
            <p:cNvPr id="35" name="图片 34">
              <a:extLst>
                <a:ext uri="{FF2B5EF4-FFF2-40B4-BE49-F238E27FC236}">
                  <a16:creationId xmlns:a16="http://schemas.microsoft.com/office/drawing/2014/main" id="{8291F5F0-ACF6-4D3D-9EAF-6ABEAD97B382}"/>
                </a:ext>
              </a:extLst>
            </p:cNvPr>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8418904" y="4160091"/>
              <a:ext cx="1308016" cy="1854916"/>
            </a:xfrm>
            <a:prstGeom prst="rect">
              <a:avLst/>
            </a:prstGeom>
          </p:spPr>
        </p:pic>
      </p:grpSp>
      <p:grpSp>
        <p:nvGrpSpPr>
          <p:cNvPr id="64" name="组合 63">
            <a:extLst>
              <a:ext uri="{FF2B5EF4-FFF2-40B4-BE49-F238E27FC236}">
                <a16:creationId xmlns:a16="http://schemas.microsoft.com/office/drawing/2014/main" id="{E8ED6908-942B-4DD1-AB51-48CBD5770982}"/>
              </a:ext>
            </a:extLst>
          </p:cNvPr>
          <p:cNvGrpSpPr/>
          <p:nvPr/>
        </p:nvGrpSpPr>
        <p:grpSpPr>
          <a:xfrm>
            <a:off x="6408172" y="4106266"/>
            <a:ext cx="4635778" cy="1953699"/>
            <a:chOff x="6969972" y="1914546"/>
            <a:chExt cx="4635778" cy="1953699"/>
          </a:xfrm>
        </p:grpSpPr>
        <p:pic>
          <p:nvPicPr>
            <p:cNvPr id="11" name="图片 10">
              <a:extLst>
                <a:ext uri="{FF2B5EF4-FFF2-40B4-BE49-F238E27FC236}">
                  <a16:creationId xmlns:a16="http://schemas.microsoft.com/office/drawing/2014/main" id="{ADE081D3-2D8E-469E-B44C-CFBC6C66DD93}"/>
                </a:ext>
              </a:extLst>
            </p:cNvPr>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6969972" y="1914546"/>
              <a:ext cx="1411668" cy="1928248"/>
            </a:xfrm>
            <a:prstGeom prst="rect">
              <a:avLst/>
            </a:prstGeom>
          </p:spPr>
        </p:pic>
        <p:pic>
          <p:nvPicPr>
            <p:cNvPr id="13" name="图片 12">
              <a:extLst>
                <a:ext uri="{FF2B5EF4-FFF2-40B4-BE49-F238E27FC236}">
                  <a16:creationId xmlns:a16="http://schemas.microsoft.com/office/drawing/2014/main" id="{6442AB61-4D1B-4072-8B44-F03819A5F773}"/>
                </a:ext>
              </a:extLst>
            </p:cNvPr>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7308239" y="1926796"/>
              <a:ext cx="1410013" cy="1924129"/>
            </a:xfrm>
            <a:prstGeom prst="rect">
              <a:avLst/>
            </a:prstGeom>
          </p:spPr>
        </p:pic>
        <p:pic>
          <p:nvPicPr>
            <p:cNvPr id="15" name="图片 14">
              <a:extLst>
                <a:ext uri="{FF2B5EF4-FFF2-40B4-BE49-F238E27FC236}">
                  <a16:creationId xmlns:a16="http://schemas.microsoft.com/office/drawing/2014/main" id="{48E16B99-6F16-4DEC-8881-CAC2687154BE}"/>
                </a:ext>
              </a:extLst>
            </p:cNvPr>
            <p:cNvPicPr>
              <a:picLocks noChangeAspect="1"/>
            </p:cNvPicPr>
            <p:nvPr/>
          </p:nvPicPr>
          <p:blipFill>
            <a:blip r:embed="rId22" cstate="print">
              <a:extLst>
                <a:ext uri="{28A0092B-C50C-407E-A947-70E740481C1C}">
                  <a14:useLocalDpi xmlns:a14="http://schemas.microsoft.com/office/drawing/2010/main" val="0"/>
                </a:ext>
              </a:extLst>
            </a:blip>
            <a:stretch>
              <a:fillRect/>
            </a:stretch>
          </p:blipFill>
          <p:spPr>
            <a:xfrm>
              <a:off x="7652888" y="1931237"/>
              <a:ext cx="1410119" cy="1928248"/>
            </a:xfrm>
            <a:prstGeom prst="rect">
              <a:avLst/>
            </a:prstGeom>
          </p:spPr>
        </p:pic>
        <p:pic>
          <p:nvPicPr>
            <p:cNvPr id="26" name="图片 25">
              <a:extLst>
                <a:ext uri="{FF2B5EF4-FFF2-40B4-BE49-F238E27FC236}">
                  <a16:creationId xmlns:a16="http://schemas.microsoft.com/office/drawing/2014/main" id="{1EDE08DA-6082-4201-820B-CE4406154021}"/>
                </a:ext>
              </a:extLst>
            </p:cNvPr>
            <p:cNvPicPr>
              <a:picLocks noChangeAspect="1"/>
            </p:cNvPicPr>
            <p:nvPr/>
          </p:nvPicPr>
          <p:blipFill>
            <a:blip r:embed="rId23" cstate="print">
              <a:extLst>
                <a:ext uri="{28A0092B-C50C-407E-A947-70E740481C1C}">
                  <a14:useLocalDpi xmlns:a14="http://schemas.microsoft.com/office/drawing/2010/main" val="0"/>
                </a:ext>
              </a:extLst>
            </a:blip>
            <a:stretch>
              <a:fillRect/>
            </a:stretch>
          </p:blipFill>
          <p:spPr>
            <a:xfrm>
              <a:off x="7931006" y="1939998"/>
              <a:ext cx="1410013" cy="1927992"/>
            </a:xfrm>
            <a:prstGeom prst="rect">
              <a:avLst/>
            </a:prstGeom>
          </p:spPr>
        </p:pic>
        <p:pic>
          <p:nvPicPr>
            <p:cNvPr id="28" name="图片 27">
              <a:extLst>
                <a:ext uri="{FF2B5EF4-FFF2-40B4-BE49-F238E27FC236}">
                  <a16:creationId xmlns:a16="http://schemas.microsoft.com/office/drawing/2014/main" id="{3F9A9EEA-50FD-4E99-B2B3-D81C0EEA7A66}"/>
                </a:ext>
              </a:extLst>
            </p:cNvPr>
            <p:cNvPicPr>
              <a:picLocks noChangeAspect="1"/>
            </p:cNvPicPr>
            <p:nvPr/>
          </p:nvPicPr>
          <p:blipFill>
            <a:blip r:embed="rId24" cstate="print">
              <a:extLst>
                <a:ext uri="{28A0092B-C50C-407E-A947-70E740481C1C}">
                  <a14:useLocalDpi xmlns:a14="http://schemas.microsoft.com/office/drawing/2010/main" val="0"/>
                </a:ext>
              </a:extLst>
            </a:blip>
            <a:stretch>
              <a:fillRect/>
            </a:stretch>
          </p:blipFill>
          <p:spPr>
            <a:xfrm>
              <a:off x="8250312" y="1939998"/>
              <a:ext cx="1411156" cy="1928247"/>
            </a:xfrm>
            <a:prstGeom prst="rect">
              <a:avLst/>
            </a:prstGeom>
          </p:spPr>
        </p:pic>
        <p:pic>
          <p:nvPicPr>
            <p:cNvPr id="46" name="图片 45">
              <a:extLst>
                <a:ext uri="{FF2B5EF4-FFF2-40B4-BE49-F238E27FC236}">
                  <a16:creationId xmlns:a16="http://schemas.microsoft.com/office/drawing/2014/main" id="{536C2385-535E-48D0-9F51-09CBA0C8BE9E}"/>
                </a:ext>
              </a:extLst>
            </p:cNvPr>
            <p:cNvPicPr>
              <a:picLocks noChangeAspect="1"/>
            </p:cNvPicPr>
            <p:nvPr/>
          </p:nvPicPr>
          <p:blipFill>
            <a:blip r:embed="rId25" cstate="print">
              <a:extLst>
                <a:ext uri="{28A0092B-C50C-407E-A947-70E740481C1C}">
                  <a14:useLocalDpi xmlns:a14="http://schemas.microsoft.com/office/drawing/2010/main" val="0"/>
                </a:ext>
              </a:extLst>
            </a:blip>
            <a:stretch>
              <a:fillRect/>
            </a:stretch>
          </p:blipFill>
          <p:spPr>
            <a:xfrm>
              <a:off x="10215661" y="1941241"/>
              <a:ext cx="1390089" cy="1903861"/>
            </a:xfrm>
            <a:prstGeom prst="rect">
              <a:avLst/>
            </a:prstGeom>
          </p:spPr>
        </p:pic>
        <p:pic>
          <p:nvPicPr>
            <p:cNvPr id="48" name="图片 47">
              <a:extLst>
                <a:ext uri="{FF2B5EF4-FFF2-40B4-BE49-F238E27FC236}">
                  <a16:creationId xmlns:a16="http://schemas.microsoft.com/office/drawing/2014/main" id="{C25DBBC6-BE99-44A3-9C92-5F123052B2E5}"/>
                </a:ext>
              </a:extLst>
            </p:cNvPr>
            <p:cNvPicPr>
              <a:picLocks noChangeAspect="1"/>
            </p:cNvPicPr>
            <p:nvPr/>
          </p:nvPicPr>
          <p:blipFill>
            <a:blip r:embed="rId26" cstate="print">
              <a:extLst>
                <a:ext uri="{28A0092B-C50C-407E-A947-70E740481C1C}">
                  <a14:useLocalDpi xmlns:a14="http://schemas.microsoft.com/office/drawing/2010/main" val="0"/>
                </a:ext>
              </a:extLst>
            </a:blip>
            <a:stretch>
              <a:fillRect/>
            </a:stretch>
          </p:blipFill>
          <p:spPr>
            <a:xfrm>
              <a:off x="9923669" y="1952997"/>
              <a:ext cx="1368711" cy="1860795"/>
            </a:xfrm>
            <a:prstGeom prst="rect">
              <a:avLst/>
            </a:prstGeom>
          </p:spPr>
        </p:pic>
        <p:pic>
          <p:nvPicPr>
            <p:cNvPr id="50" name="图片 49">
              <a:extLst>
                <a:ext uri="{FF2B5EF4-FFF2-40B4-BE49-F238E27FC236}">
                  <a16:creationId xmlns:a16="http://schemas.microsoft.com/office/drawing/2014/main" id="{038AD000-3A73-4198-B99B-F6A6E7E5A072}"/>
                </a:ext>
              </a:extLst>
            </p:cNvPr>
            <p:cNvPicPr>
              <a:picLocks noChangeAspect="1"/>
            </p:cNvPicPr>
            <p:nvPr/>
          </p:nvPicPr>
          <p:blipFill>
            <a:blip r:embed="rId27" cstate="print">
              <a:extLst>
                <a:ext uri="{28A0092B-C50C-407E-A947-70E740481C1C}">
                  <a14:useLocalDpi xmlns:a14="http://schemas.microsoft.com/office/drawing/2010/main" val="0"/>
                </a:ext>
              </a:extLst>
            </a:blip>
            <a:stretch>
              <a:fillRect/>
            </a:stretch>
          </p:blipFill>
          <p:spPr>
            <a:xfrm>
              <a:off x="9660255" y="1943157"/>
              <a:ext cx="1352129" cy="1855249"/>
            </a:xfrm>
            <a:prstGeom prst="rect">
              <a:avLst/>
            </a:prstGeom>
          </p:spPr>
        </p:pic>
        <p:pic>
          <p:nvPicPr>
            <p:cNvPr id="52" name="图片 51">
              <a:extLst>
                <a:ext uri="{FF2B5EF4-FFF2-40B4-BE49-F238E27FC236}">
                  <a16:creationId xmlns:a16="http://schemas.microsoft.com/office/drawing/2014/main" id="{806A6C44-4C75-49D0-9DB6-C99433B7EE73}"/>
                </a:ext>
              </a:extLst>
            </p:cNvPr>
            <p:cNvPicPr>
              <a:picLocks noChangeAspect="1"/>
            </p:cNvPicPr>
            <p:nvPr/>
          </p:nvPicPr>
          <p:blipFill>
            <a:blip r:embed="rId28" cstate="print">
              <a:extLst>
                <a:ext uri="{28A0092B-C50C-407E-A947-70E740481C1C}">
                  <a14:useLocalDpi xmlns:a14="http://schemas.microsoft.com/office/drawing/2010/main" val="0"/>
                </a:ext>
              </a:extLst>
            </a:blip>
            <a:stretch>
              <a:fillRect/>
            </a:stretch>
          </p:blipFill>
          <p:spPr>
            <a:xfrm>
              <a:off x="9312051" y="1956944"/>
              <a:ext cx="1355928" cy="1858723"/>
            </a:xfrm>
            <a:prstGeom prst="rect">
              <a:avLst/>
            </a:prstGeom>
          </p:spPr>
        </p:pic>
        <p:pic>
          <p:nvPicPr>
            <p:cNvPr id="54" name="图片 53">
              <a:extLst>
                <a:ext uri="{FF2B5EF4-FFF2-40B4-BE49-F238E27FC236}">
                  <a16:creationId xmlns:a16="http://schemas.microsoft.com/office/drawing/2014/main" id="{48A71E6C-AC5B-4437-B5D8-673B455F4EDB}"/>
                </a:ext>
              </a:extLst>
            </p:cNvPr>
            <p:cNvPicPr>
              <a:picLocks noChangeAspect="1"/>
            </p:cNvPicPr>
            <p:nvPr/>
          </p:nvPicPr>
          <p:blipFill>
            <a:blip r:embed="rId29" cstate="print">
              <a:extLst>
                <a:ext uri="{28A0092B-C50C-407E-A947-70E740481C1C}">
                  <a14:useLocalDpi xmlns:a14="http://schemas.microsoft.com/office/drawing/2010/main" val="0"/>
                </a:ext>
              </a:extLst>
            </a:blip>
            <a:stretch>
              <a:fillRect/>
            </a:stretch>
          </p:blipFill>
          <p:spPr>
            <a:xfrm>
              <a:off x="9013200" y="1940317"/>
              <a:ext cx="1348588" cy="1844780"/>
            </a:xfrm>
            <a:prstGeom prst="rect">
              <a:avLst/>
            </a:prstGeom>
          </p:spPr>
        </p:pic>
        <p:pic>
          <p:nvPicPr>
            <p:cNvPr id="56" name="图片 55">
              <a:extLst>
                <a:ext uri="{FF2B5EF4-FFF2-40B4-BE49-F238E27FC236}">
                  <a16:creationId xmlns:a16="http://schemas.microsoft.com/office/drawing/2014/main" id="{5C0E9677-F12D-47AC-8792-65D68BC380C9}"/>
                </a:ext>
              </a:extLst>
            </p:cNvPr>
            <p:cNvPicPr>
              <a:picLocks noChangeAspect="1"/>
            </p:cNvPicPr>
            <p:nvPr/>
          </p:nvPicPr>
          <p:blipFill>
            <a:blip r:embed="rId30" cstate="print">
              <a:extLst>
                <a:ext uri="{28A0092B-C50C-407E-A947-70E740481C1C}">
                  <a14:useLocalDpi xmlns:a14="http://schemas.microsoft.com/office/drawing/2010/main" val="0"/>
                </a:ext>
              </a:extLst>
            </a:blip>
            <a:stretch>
              <a:fillRect/>
            </a:stretch>
          </p:blipFill>
          <p:spPr>
            <a:xfrm>
              <a:off x="8660930" y="1951889"/>
              <a:ext cx="1374611" cy="1884335"/>
            </a:xfrm>
            <a:prstGeom prst="rect">
              <a:avLst/>
            </a:prstGeom>
          </p:spPr>
        </p:pic>
      </p:grpSp>
      <p:grpSp>
        <p:nvGrpSpPr>
          <p:cNvPr id="33" name="组合 32">
            <a:extLst>
              <a:ext uri="{FF2B5EF4-FFF2-40B4-BE49-F238E27FC236}">
                <a16:creationId xmlns:a16="http://schemas.microsoft.com/office/drawing/2014/main" id="{F2CEA8F4-5528-497C-ABD0-CE9B56B44A3D}"/>
              </a:ext>
            </a:extLst>
          </p:cNvPr>
          <p:cNvGrpSpPr/>
          <p:nvPr/>
        </p:nvGrpSpPr>
        <p:grpSpPr>
          <a:xfrm>
            <a:off x="7690994" y="1750282"/>
            <a:ext cx="1487450" cy="2085434"/>
            <a:chOff x="3557556" y="3883027"/>
            <a:chExt cx="1530134" cy="2085434"/>
          </a:xfrm>
        </p:grpSpPr>
        <p:sp>
          <p:nvSpPr>
            <p:cNvPr id="55" name="MH_Other_1">
              <a:extLst>
                <a:ext uri="{FF2B5EF4-FFF2-40B4-BE49-F238E27FC236}">
                  <a16:creationId xmlns:a16="http://schemas.microsoft.com/office/drawing/2014/main" id="{A3515970-8D44-4973-9333-FA431F39B84F}"/>
                </a:ext>
              </a:extLst>
            </p:cNvPr>
            <p:cNvSpPr/>
            <p:nvPr>
              <p:custDataLst>
                <p:tags r:id="rId1"/>
              </p:custDataLst>
            </p:nvPr>
          </p:nvSpPr>
          <p:spPr>
            <a:xfrm>
              <a:off x="3557556" y="3883027"/>
              <a:ext cx="1530134" cy="2085434"/>
            </a:xfrm>
            <a:prstGeom prst="rect">
              <a:avLst/>
            </a:prstGeom>
            <a:gradFill flip="none" rotWithShape="1">
              <a:gsLst>
                <a:gs pos="100000">
                  <a:schemeClr val="bg1"/>
                </a:gs>
                <a:gs pos="0">
                  <a:srgbClr val="E0E0E0"/>
                </a:gs>
              </a:gsLst>
              <a:lin ang="8100000" scaled="0"/>
              <a:tileRect/>
            </a:gradFill>
            <a:ln w="34925">
              <a:gradFill>
                <a:gsLst>
                  <a:gs pos="100000">
                    <a:schemeClr val="bg1">
                      <a:lumMod val="85000"/>
                    </a:schemeClr>
                  </a:gs>
                  <a:gs pos="0">
                    <a:schemeClr val="bg1"/>
                  </a:gs>
                </a:gsLst>
                <a:lin ang="8100000" scaled="0"/>
              </a:gra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6647" tIns="48321" rIns="96647" bIns="48321" anchor="ctr"/>
            <a:lstStyle/>
            <a:p>
              <a:pPr algn="ctr"/>
              <a:endParaRPr lang="zh-CN" altLang="en-US" sz="1707">
                <a:solidFill>
                  <a:prstClr val="white"/>
                </a:solidFill>
              </a:endParaRPr>
            </a:p>
          </p:txBody>
        </p:sp>
        <p:pic>
          <p:nvPicPr>
            <p:cNvPr id="25" name="图片 24">
              <a:extLst>
                <a:ext uri="{FF2B5EF4-FFF2-40B4-BE49-F238E27FC236}">
                  <a16:creationId xmlns:a16="http://schemas.microsoft.com/office/drawing/2014/main" id="{46B50F22-A4F8-4925-9B2C-854A8ACCD41F}"/>
                </a:ext>
              </a:extLst>
            </p:cNvPr>
            <p:cNvPicPr>
              <a:picLocks noChangeAspect="1"/>
            </p:cNvPicPr>
            <p:nvPr/>
          </p:nvPicPr>
          <p:blipFill>
            <a:blip r:embed="rId31">
              <a:extLst>
                <a:ext uri="{28A0092B-C50C-407E-A947-70E740481C1C}">
                  <a14:useLocalDpi xmlns:a14="http://schemas.microsoft.com/office/drawing/2010/main" val="0"/>
                </a:ext>
              </a:extLst>
            </a:blip>
            <a:stretch>
              <a:fillRect/>
            </a:stretch>
          </p:blipFill>
          <p:spPr>
            <a:xfrm>
              <a:off x="3650474" y="3962102"/>
              <a:ext cx="1363281" cy="1927283"/>
            </a:xfrm>
            <a:prstGeom prst="rect">
              <a:avLst/>
            </a:prstGeom>
          </p:spPr>
        </p:pic>
      </p:grpSp>
    </p:spTree>
    <p:extLst>
      <p:ext uri="{BB962C8B-B14F-4D97-AF65-F5344CB8AC3E}">
        <p14:creationId xmlns:p14="http://schemas.microsoft.com/office/powerpoint/2010/main" val="10027838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3A86E7B2-5505-416A-A046-5F837DF3D382}"/>
              </a:ext>
            </a:extLst>
          </p:cNvPr>
          <p:cNvSpPr/>
          <p:nvPr/>
        </p:nvSpPr>
        <p:spPr>
          <a:xfrm>
            <a:off x="965229" y="2521759"/>
            <a:ext cx="2705874" cy="908141"/>
          </a:xfrm>
          <a:prstGeom prst="rect">
            <a:avLst/>
          </a:prstGeom>
          <a:noFill/>
          <a:ln w="38100">
            <a:solidFill>
              <a:srgbClr val="CFD0D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7"/>
          </a:p>
        </p:txBody>
      </p:sp>
      <p:sp>
        <p:nvSpPr>
          <p:cNvPr id="15" name="矩形 14">
            <a:extLst>
              <a:ext uri="{FF2B5EF4-FFF2-40B4-BE49-F238E27FC236}">
                <a16:creationId xmlns:a16="http://schemas.microsoft.com/office/drawing/2014/main" id="{935013F1-496C-4D4E-A3D7-A8E9F341E44A}"/>
              </a:ext>
            </a:extLst>
          </p:cNvPr>
          <p:cNvSpPr/>
          <p:nvPr/>
        </p:nvSpPr>
        <p:spPr>
          <a:xfrm>
            <a:off x="955062" y="3585339"/>
            <a:ext cx="2705874" cy="908141"/>
          </a:xfrm>
          <a:prstGeom prst="rect">
            <a:avLst/>
          </a:prstGeom>
          <a:noFill/>
          <a:ln w="38100">
            <a:solidFill>
              <a:srgbClr val="CFD0D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6699" tIns="43349" rIns="86699" bIns="43349" numCol="1" spcCol="0" rtlCol="0" fromWordArt="0" anchor="ctr" anchorCtr="0" forceAA="0" compatLnSpc="1">
            <a:prstTxWarp prst="textNoShape">
              <a:avLst/>
            </a:prstTxWarp>
            <a:noAutofit/>
          </a:bodyPr>
          <a:lstStyle/>
          <a:p>
            <a:pPr algn="ctr"/>
            <a:endParaRPr lang="zh-CN" altLang="en-US" sz="1707"/>
          </a:p>
        </p:txBody>
      </p:sp>
      <p:sp>
        <p:nvSpPr>
          <p:cNvPr id="21" name="矩形 20">
            <a:extLst>
              <a:ext uri="{FF2B5EF4-FFF2-40B4-BE49-F238E27FC236}">
                <a16:creationId xmlns:a16="http://schemas.microsoft.com/office/drawing/2014/main" id="{235BD712-B036-47D1-AA3E-82D8B4AC5A75}"/>
              </a:ext>
            </a:extLst>
          </p:cNvPr>
          <p:cNvSpPr/>
          <p:nvPr/>
        </p:nvSpPr>
        <p:spPr>
          <a:xfrm>
            <a:off x="3809410" y="2521760"/>
            <a:ext cx="2705874" cy="918695"/>
          </a:xfrm>
          <a:prstGeom prst="rect">
            <a:avLst/>
          </a:prstGeom>
          <a:noFill/>
          <a:ln w="38100">
            <a:solidFill>
              <a:srgbClr val="CFD0D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6699" tIns="43349" rIns="86699" bIns="43349" numCol="1" spcCol="0" rtlCol="0" fromWordArt="0" anchor="ctr" anchorCtr="0" forceAA="0" compatLnSpc="1">
            <a:prstTxWarp prst="textNoShape">
              <a:avLst/>
            </a:prstTxWarp>
            <a:noAutofit/>
          </a:bodyPr>
          <a:lstStyle/>
          <a:p>
            <a:pPr algn="ctr"/>
            <a:endParaRPr lang="zh-CN" altLang="en-US" sz="1707"/>
          </a:p>
        </p:txBody>
      </p:sp>
      <p:sp>
        <p:nvSpPr>
          <p:cNvPr id="22" name="矩形 21">
            <a:extLst>
              <a:ext uri="{FF2B5EF4-FFF2-40B4-BE49-F238E27FC236}">
                <a16:creationId xmlns:a16="http://schemas.microsoft.com/office/drawing/2014/main" id="{1FF747B6-E95A-4BD5-8A26-E82EA0EEC00D}"/>
              </a:ext>
            </a:extLst>
          </p:cNvPr>
          <p:cNvSpPr/>
          <p:nvPr/>
        </p:nvSpPr>
        <p:spPr>
          <a:xfrm>
            <a:off x="3818112" y="4628607"/>
            <a:ext cx="2705874" cy="908141"/>
          </a:xfrm>
          <a:prstGeom prst="rect">
            <a:avLst/>
          </a:prstGeom>
          <a:noFill/>
          <a:ln w="38100">
            <a:solidFill>
              <a:srgbClr val="CFD0D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6699" tIns="43349" rIns="86699" bIns="43349" numCol="1" spcCol="0" rtlCol="0" fromWordArt="0" anchor="ctr" anchorCtr="0" forceAA="0" compatLnSpc="1">
            <a:prstTxWarp prst="textNoShape">
              <a:avLst/>
            </a:prstTxWarp>
            <a:noAutofit/>
          </a:bodyPr>
          <a:lstStyle/>
          <a:p>
            <a:pPr algn="ctr"/>
            <a:endParaRPr lang="zh-CN" altLang="en-US" sz="1707"/>
          </a:p>
        </p:txBody>
      </p:sp>
      <p:sp>
        <p:nvSpPr>
          <p:cNvPr id="23" name="矩形 22">
            <a:extLst>
              <a:ext uri="{FF2B5EF4-FFF2-40B4-BE49-F238E27FC236}">
                <a16:creationId xmlns:a16="http://schemas.microsoft.com/office/drawing/2014/main" id="{5D2C77D7-B112-4AB9-A8D2-D9CB685C8607}"/>
              </a:ext>
            </a:extLst>
          </p:cNvPr>
          <p:cNvSpPr/>
          <p:nvPr/>
        </p:nvSpPr>
        <p:spPr>
          <a:xfrm>
            <a:off x="965229" y="4638364"/>
            <a:ext cx="2705874" cy="908141"/>
          </a:xfrm>
          <a:prstGeom prst="rect">
            <a:avLst/>
          </a:prstGeom>
          <a:noFill/>
          <a:ln w="38100">
            <a:solidFill>
              <a:srgbClr val="CFD0D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6699" tIns="43349" rIns="86699" bIns="43349" numCol="1" spcCol="0" rtlCol="0" fromWordArt="0" anchor="ctr" anchorCtr="0" forceAA="0" compatLnSpc="1">
            <a:prstTxWarp prst="textNoShape">
              <a:avLst/>
            </a:prstTxWarp>
            <a:noAutofit/>
          </a:bodyPr>
          <a:lstStyle/>
          <a:p>
            <a:pPr algn="ctr"/>
            <a:endParaRPr lang="zh-CN" altLang="en-US" sz="1707"/>
          </a:p>
        </p:txBody>
      </p:sp>
      <p:sp>
        <p:nvSpPr>
          <p:cNvPr id="16" name="矩形: 剪去单角 15">
            <a:extLst>
              <a:ext uri="{FF2B5EF4-FFF2-40B4-BE49-F238E27FC236}">
                <a16:creationId xmlns:a16="http://schemas.microsoft.com/office/drawing/2014/main" id="{BB461013-CADD-4F1E-99E4-5D791DBE0EAA}"/>
              </a:ext>
            </a:extLst>
          </p:cNvPr>
          <p:cNvSpPr/>
          <p:nvPr/>
        </p:nvSpPr>
        <p:spPr>
          <a:xfrm>
            <a:off x="635622" y="561481"/>
            <a:ext cx="1629721" cy="321760"/>
          </a:xfrm>
          <a:prstGeom prst="snip1Rect">
            <a:avLst/>
          </a:prstGeom>
          <a:solidFill>
            <a:srgbClr val="0047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7"/>
          </a:p>
        </p:txBody>
      </p:sp>
      <p:sp>
        <p:nvSpPr>
          <p:cNvPr id="17" name="文本框 16">
            <a:extLst>
              <a:ext uri="{FF2B5EF4-FFF2-40B4-BE49-F238E27FC236}">
                <a16:creationId xmlns:a16="http://schemas.microsoft.com/office/drawing/2014/main" id="{7D485A3F-5EE0-4C9F-98DB-2CEA0225EC5C}"/>
              </a:ext>
            </a:extLst>
          </p:cNvPr>
          <p:cNvSpPr txBox="1"/>
          <p:nvPr/>
        </p:nvSpPr>
        <p:spPr>
          <a:xfrm>
            <a:off x="635622" y="567779"/>
            <a:ext cx="1598345" cy="355034"/>
          </a:xfrm>
          <a:prstGeom prst="rect">
            <a:avLst/>
          </a:prstGeom>
          <a:noFill/>
        </p:spPr>
        <p:txBody>
          <a:bodyPr wrap="square" rtlCol="0">
            <a:spAutoFit/>
          </a:bodyPr>
          <a:lstStyle/>
          <a:p>
            <a:pPr algn="ctr"/>
            <a:r>
              <a:rPr lang="zh-CN" altLang="en-US" sz="1707" dirty="0">
                <a:solidFill>
                  <a:schemeClr val="bg1"/>
                </a:solidFill>
                <a:latin typeface="微软雅黑" panose="020B0503020204020204" pitchFamily="34" charset="-122"/>
                <a:ea typeface="微软雅黑" panose="020B0503020204020204" pitchFamily="34" charset="-122"/>
              </a:rPr>
              <a:t>企业技术力量</a:t>
            </a:r>
          </a:p>
        </p:txBody>
      </p:sp>
      <p:sp>
        <p:nvSpPr>
          <p:cNvPr id="18" name="矩形 17">
            <a:extLst>
              <a:ext uri="{FF2B5EF4-FFF2-40B4-BE49-F238E27FC236}">
                <a16:creationId xmlns:a16="http://schemas.microsoft.com/office/drawing/2014/main" id="{DF7D0F47-5699-4B86-8672-E34C3B7A0468}"/>
              </a:ext>
            </a:extLst>
          </p:cNvPr>
          <p:cNvSpPr/>
          <p:nvPr/>
        </p:nvSpPr>
        <p:spPr>
          <a:xfrm flipV="1">
            <a:off x="635623" y="889539"/>
            <a:ext cx="10854043" cy="48663"/>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7"/>
          </a:p>
        </p:txBody>
      </p:sp>
      <p:pic>
        <p:nvPicPr>
          <p:cNvPr id="4" name="图片 3">
            <a:extLst>
              <a:ext uri="{FF2B5EF4-FFF2-40B4-BE49-F238E27FC236}">
                <a16:creationId xmlns:a16="http://schemas.microsoft.com/office/drawing/2014/main" id="{823EC9BA-C80F-4C42-A95D-EBCE7610A12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28391" y="3645070"/>
            <a:ext cx="2273904" cy="721718"/>
          </a:xfrm>
          <a:prstGeom prst="rect">
            <a:avLst/>
          </a:prstGeom>
        </p:spPr>
      </p:pic>
      <p:pic>
        <p:nvPicPr>
          <p:cNvPr id="14" name="图片 13">
            <a:extLst>
              <a:ext uri="{FF2B5EF4-FFF2-40B4-BE49-F238E27FC236}">
                <a16:creationId xmlns:a16="http://schemas.microsoft.com/office/drawing/2014/main" id="{7BA00599-1718-41DE-9185-EE319DFDF62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79672" y="3701476"/>
            <a:ext cx="2382754" cy="707920"/>
          </a:xfrm>
          <a:prstGeom prst="rect">
            <a:avLst/>
          </a:prstGeom>
        </p:spPr>
      </p:pic>
      <p:pic>
        <p:nvPicPr>
          <p:cNvPr id="19" name="图片 18">
            <a:extLst>
              <a:ext uri="{FF2B5EF4-FFF2-40B4-BE49-F238E27FC236}">
                <a16:creationId xmlns:a16="http://schemas.microsoft.com/office/drawing/2014/main" id="{AE37F0BE-F5BC-4EEF-8913-0E9A8605AA0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065833" y="2447793"/>
            <a:ext cx="2213944" cy="948834"/>
          </a:xfrm>
          <a:prstGeom prst="rect">
            <a:avLst/>
          </a:prstGeom>
        </p:spPr>
      </p:pic>
      <p:sp>
        <p:nvSpPr>
          <p:cNvPr id="2" name="矩形 1">
            <a:extLst>
              <a:ext uri="{FF2B5EF4-FFF2-40B4-BE49-F238E27FC236}">
                <a16:creationId xmlns:a16="http://schemas.microsoft.com/office/drawing/2014/main" id="{2679E7FD-7F34-4BB9-8FBE-6EFEA16CF45B}"/>
              </a:ext>
            </a:extLst>
          </p:cNvPr>
          <p:cNvSpPr/>
          <p:nvPr/>
        </p:nvSpPr>
        <p:spPr>
          <a:xfrm>
            <a:off x="907157" y="1175950"/>
            <a:ext cx="10158485" cy="1038554"/>
          </a:xfrm>
          <a:prstGeom prst="rect">
            <a:avLst/>
          </a:prstGeom>
        </p:spPr>
        <p:txBody>
          <a:bodyPr wrap="square">
            <a:spAutoFit/>
          </a:bodyPr>
          <a:lstStyle/>
          <a:p>
            <a:pPr indent="337144">
              <a:lnSpc>
                <a:spcPct val="150000"/>
              </a:lnSpc>
            </a:pPr>
            <a:r>
              <a:rPr lang="zh-CN" altLang="zh-CN" sz="1422" b="1" dirty="0">
                <a:latin typeface="微软雅黑" panose="020B0503020204020204" pitchFamily="34" charset="-122"/>
                <a:ea typeface="微软雅黑" panose="020B0503020204020204" pitchFamily="34" charset="-122"/>
              </a:rPr>
              <a:t>公司立足自主研发，拥有多项硬件技术知识产权和资深技术研发团队，并与国内顶尖高校和研发团队</a:t>
            </a:r>
            <a:r>
              <a:rPr lang="en-US" altLang="zh-CN" sz="1422" b="1" dirty="0">
                <a:latin typeface="微软雅黑" panose="020B0503020204020204" pitchFamily="34" charset="-122"/>
                <a:ea typeface="微软雅黑" panose="020B0503020204020204" pitchFamily="34" charset="-122"/>
              </a:rPr>
              <a:t>(</a:t>
            </a:r>
            <a:r>
              <a:rPr lang="zh-CN" altLang="en-US" sz="1422" b="1" dirty="0">
                <a:latin typeface="微软雅黑" panose="020B0503020204020204" pitchFamily="34" charset="-122"/>
                <a:ea typeface="微软雅黑" panose="020B0503020204020204" pitchFamily="34" charset="-122"/>
              </a:rPr>
              <a:t>国防科学技术大学、</a:t>
            </a:r>
            <a:r>
              <a:rPr lang="zh-CN" altLang="zh-CN" sz="1422" b="1" dirty="0">
                <a:latin typeface="微软雅黑" panose="020B0503020204020204" pitchFamily="34" charset="-122"/>
                <a:ea typeface="微软雅黑" panose="020B0503020204020204" pitchFamily="34" charset="-122"/>
              </a:rPr>
              <a:t>哈尔滨工业大学、中南大学、东南大学、</a:t>
            </a:r>
            <a:r>
              <a:rPr lang="zh-CN" altLang="en-US" sz="1422" b="1" dirty="0">
                <a:latin typeface="微软雅黑" panose="020B0503020204020204" pitchFamily="34" charset="-122"/>
                <a:ea typeface="微软雅黑" panose="020B0503020204020204" pitchFamily="34" charset="-122"/>
              </a:rPr>
              <a:t>北京大学、清华大学、西安邮电大学、中国航天科技集团二院二〇三所、中国科学院国家授时中心</a:t>
            </a:r>
            <a:r>
              <a:rPr lang="zh-CN" altLang="zh-CN" sz="1422" b="1" dirty="0">
                <a:latin typeface="微软雅黑" panose="020B0503020204020204" pitchFamily="34" charset="-122"/>
                <a:ea typeface="微软雅黑" panose="020B0503020204020204" pitchFamily="34" charset="-122"/>
              </a:rPr>
              <a:t>等</a:t>
            </a:r>
            <a:r>
              <a:rPr lang="en-US" altLang="zh-CN" sz="1422" b="1" dirty="0">
                <a:latin typeface="微软雅黑" panose="020B0503020204020204" pitchFamily="34" charset="-122"/>
                <a:ea typeface="微软雅黑" panose="020B0503020204020204" pitchFamily="34" charset="-122"/>
              </a:rPr>
              <a:t>)</a:t>
            </a:r>
            <a:r>
              <a:rPr lang="zh-CN" altLang="zh-CN" sz="1422" b="1" dirty="0">
                <a:latin typeface="微软雅黑" panose="020B0503020204020204" pitchFamily="34" charset="-122"/>
                <a:ea typeface="微软雅黑" panose="020B0503020204020204" pitchFamily="34" charset="-122"/>
              </a:rPr>
              <a:t>深度技术合作。</a:t>
            </a:r>
            <a:r>
              <a:rPr lang="zh-CN" altLang="en-US" sz="1422" b="1" dirty="0">
                <a:latin typeface="微软雅黑" panose="020B0503020204020204" pitchFamily="34" charset="-122"/>
                <a:ea typeface="微软雅黑" panose="020B0503020204020204" pitchFamily="34" charset="-122"/>
              </a:rPr>
              <a:t>致力于为用户提供技术先进、可靠性高的产品和解决方案。</a:t>
            </a:r>
            <a:endParaRPr lang="zh-CN" altLang="zh-CN" sz="1422" b="1" dirty="0">
              <a:latin typeface="微软雅黑" panose="020B0503020204020204" pitchFamily="34" charset="-122"/>
              <a:ea typeface="微软雅黑" panose="020B0503020204020204" pitchFamily="34" charset="-122"/>
            </a:endParaRPr>
          </a:p>
        </p:txBody>
      </p:sp>
      <p:sp>
        <p:nvSpPr>
          <p:cNvPr id="13" name="矩形 12">
            <a:extLst>
              <a:ext uri="{FF2B5EF4-FFF2-40B4-BE49-F238E27FC236}">
                <a16:creationId xmlns:a16="http://schemas.microsoft.com/office/drawing/2014/main" id="{347F06F5-0D0D-407F-A278-EC844BC12AFC}"/>
              </a:ext>
            </a:extLst>
          </p:cNvPr>
          <p:cNvSpPr/>
          <p:nvPr/>
        </p:nvSpPr>
        <p:spPr>
          <a:xfrm>
            <a:off x="6915591" y="2522779"/>
            <a:ext cx="3972440" cy="2966301"/>
          </a:xfrm>
          <a:prstGeom prst="rect">
            <a:avLst/>
          </a:prstGeom>
          <a:blipFill>
            <a:blip r:embed="rId6" cstate="screen"/>
            <a:srcRect/>
            <a:stretch>
              <a:fillRect l="-12429" r="-12226"/>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7" dirty="0">
              <a:solidFill>
                <a:schemeClr val="bg1"/>
              </a:solidFill>
            </a:endParaRPr>
          </a:p>
        </p:txBody>
      </p:sp>
      <p:pic>
        <p:nvPicPr>
          <p:cNvPr id="24" name="图片 23">
            <a:extLst>
              <a:ext uri="{FF2B5EF4-FFF2-40B4-BE49-F238E27FC236}">
                <a16:creationId xmlns:a16="http://schemas.microsoft.com/office/drawing/2014/main" id="{0EBC3822-23CB-46B0-B0C8-B0F243833B0D}"/>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577382" y="591270"/>
            <a:ext cx="933137" cy="247511"/>
          </a:xfrm>
          <a:prstGeom prst="rect">
            <a:avLst/>
          </a:prstGeom>
        </p:spPr>
      </p:pic>
      <p:sp>
        <p:nvSpPr>
          <p:cNvPr id="20" name="矩形 19">
            <a:extLst>
              <a:ext uri="{FF2B5EF4-FFF2-40B4-BE49-F238E27FC236}">
                <a16:creationId xmlns:a16="http://schemas.microsoft.com/office/drawing/2014/main" id="{38B7BCA0-2B17-49D0-B9FD-1EA68CA73530}"/>
              </a:ext>
            </a:extLst>
          </p:cNvPr>
          <p:cNvSpPr/>
          <p:nvPr/>
        </p:nvSpPr>
        <p:spPr>
          <a:xfrm>
            <a:off x="3818112" y="3585339"/>
            <a:ext cx="2705874" cy="908141"/>
          </a:xfrm>
          <a:prstGeom prst="rect">
            <a:avLst/>
          </a:prstGeom>
          <a:noFill/>
          <a:ln w="38100">
            <a:solidFill>
              <a:srgbClr val="CFD0D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6699" tIns="43349" rIns="86699" bIns="43349" numCol="1" spcCol="0" rtlCol="0" fromWordArt="0" anchor="ctr" anchorCtr="0" forceAA="0" compatLnSpc="1">
            <a:prstTxWarp prst="textNoShape">
              <a:avLst/>
            </a:prstTxWarp>
            <a:noAutofit/>
          </a:bodyPr>
          <a:lstStyle/>
          <a:p>
            <a:pPr algn="ctr"/>
            <a:endParaRPr lang="zh-CN" altLang="en-US" sz="1707"/>
          </a:p>
        </p:txBody>
      </p:sp>
      <p:pic>
        <p:nvPicPr>
          <p:cNvPr id="12" name="图片 11">
            <a:extLst>
              <a:ext uri="{FF2B5EF4-FFF2-40B4-BE49-F238E27FC236}">
                <a16:creationId xmlns:a16="http://schemas.microsoft.com/office/drawing/2014/main" id="{426CDB0D-B7FE-417E-8D3E-BF770F360EA6}"/>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t="8459" b="51950"/>
          <a:stretch/>
        </p:blipFill>
        <p:spPr>
          <a:xfrm>
            <a:off x="4496044" y="4852068"/>
            <a:ext cx="1858275" cy="461217"/>
          </a:xfrm>
          <a:prstGeom prst="rect">
            <a:avLst/>
          </a:prstGeom>
        </p:spPr>
      </p:pic>
      <p:pic>
        <p:nvPicPr>
          <p:cNvPr id="25" name="图片 24">
            <a:extLst>
              <a:ext uri="{FF2B5EF4-FFF2-40B4-BE49-F238E27FC236}">
                <a16:creationId xmlns:a16="http://schemas.microsoft.com/office/drawing/2014/main" id="{CE889EA5-6AFB-4F2E-86A9-F8C0ADAB8EF2}"/>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l="37632" t="59409" r="36658" b="1986"/>
          <a:stretch/>
        </p:blipFill>
        <p:spPr>
          <a:xfrm>
            <a:off x="3922936" y="4841531"/>
            <a:ext cx="568495" cy="535152"/>
          </a:xfrm>
          <a:prstGeom prst="rect">
            <a:avLst/>
          </a:prstGeom>
        </p:spPr>
      </p:pic>
      <p:pic>
        <p:nvPicPr>
          <p:cNvPr id="27" name="图片 26">
            <a:extLst>
              <a:ext uri="{FF2B5EF4-FFF2-40B4-BE49-F238E27FC236}">
                <a16:creationId xmlns:a16="http://schemas.microsoft.com/office/drawing/2014/main" id="{3B139057-7655-4EE5-827D-325FC07AFF55}"/>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t="15521" b="15515"/>
          <a:stretch/>
        </p:blipFill>
        <p:spPr>
          <a:xfrm>
            <a:off x="1128391" y="4755873"/>
            <a:ext cx="2383945" cy="673121"/>
          </a:xfrm>
          <a:prstGeom prst="rect">
            <a:avLst/>
          </a:prstGeom>
        </p:spPr>
      </p:pic>
      <p:pic>
        <p:nvPicPr>
          <p:cNvPr id="6" name="图片 5">
            <a:extLst>
              <a:ext uri="{FF2B5EF4-FFF2-40B4-BE49-F238E27FC236}">
                <a16:creationId xmlns:a16="http://schemas.microsoft.com/office/drawing/2014/main" id="{252D91B1-CC62-4E30-9FF2-8B476CA4FDEF}"/>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881030" y="2516292"/>
            <a:ext cx="2705874" cy="849645"/>
          </a:xfrm>
          <a:prstGeom prst="rect">
            <a:avLst/>
          </a:prstGeom>
        </p:spPr>
      </p:pic>
    </p:spTree>
    <p:extLst>
      <p:ext uri="{BB962C8B-B14F-4D97-AF65-F5344CB8AC3E}">
        <p14:creationId xmlns:p14="http://schemas.microsoft.com/office/powerpoint/2010/main" val="23886824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剪去单角 15">
            <a:extLst>
              <a:ext uri="{FF2B5EF4-FFF2-40B4-BE49-F238E27FC236}">
                <a16:creationId xmlns:a16="http://schemas.microsoft.com/office/drawing/2014/main" id="{BB461013-CADD-4F1E-99E4-5D791DBE0EAA}"/>
              </a:ext>
            </a:extLst>
          </p:cNvPr>
          <p:cNvSpPr/>
          <p:nvPr/>
        </p:nvSpPr>
        <p:spPr>
          <a:xfrm>
            <a:off x="635622" y="561481"/>
            <a:ext cx="1629721" cy="321760"/>
          </a:xfrm>
          <a:prstGeom prst="snip1Rect">
            <a:avLst/>
          </a:prstGeom>
          <a:solidFill>
            <a:srgbClr val="0047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7"/>
          </a:p>
        </p:txBody>
      </p:sp>
      <p:sp>
        <p:nvSpPr>
          <p:cNvPr id="17" name="文本框 16">
            <a:extLst>
              <a:ext uri="{FF2B5EF4-FFF2-40B4-BE49-F238E27FC236}">
                <a16:creationId xmlns:a16="http://schemas.microsoft.com/office/drawing/2014/main" id="{7D485A3F-5EE0-4C9F-98DB-2CEA0225EC5C}"/>
              </a:ext>
            </a:extLst>
          </p:cNvPr>
          <p:cNvSpPr txBox="1"/>
          <p:nvPr/>
        </p:nvSpPr>
        <p:spPr>
          <a:xfrm>
            <a:off x="635622" y="567779"/>
            <a:ext cx="1598345" cy="355034"/>
          </a:xfrm>
          <a:prstGeom prst="rect">
            <a:avLst/>
          </a:prstGeom>
          <a:noFill/>
        </p:spPr>
        <p:txBody>
          <a:bodyPr wrap="square" rtlCol="0">
            <a:spAutoFit/>
          </a:bodyPr>
          <a:lstStyle/>
          <a:p>
            <a:pPr algn="ctr"/>
            <a:r>
              <a:rPr lang="zh-CN" altLang="en-US" sz="1707" dirty="0">
                <a:solidFill>
                  <a:schemeClr val="bg1"/>
                </a:solidFill>
                <a:latin typeface="微软雅黑" panose="020B0503020204020204" pitchFamily="34" charset="-122"/>
                <a:ea typeface="微软雅黑" panose="020B0503020204020204" pitchFamily="34" charset="-122"/>
              </a:rPr>
              <a:t>行业前景</a:t>
            </a:r>
          </a:p>
        </p:txBody>
      </p:sp>
      <p:sp>
        <p:nvSpPr>
          <p:cNvPr id="18" name="矩形 17">
            <a:extLst>
              <a:ext uri="{FF2B5EF4-FFF2-40B4-BE49-F238E27FC236}">
                <a16:creationId xmlns:a16="http://schemas.microsoft.com/office/drawing/2014/main" id="{DF7D0F47-5699-4B86-8672-E34C3B7A0468}"/>
              </a:ext>
            </a:extLst>
          </p:cNvPr>
          <p:cNvSpPr/>
          <p:nvPr/>
        </p:nvSpPr>
        <p:spPr>
          <a:xfrm flipV="1">
            <a:off x="635623" y="889539"/>
            <a:ext cx="10854043" cy="48663"/>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7"/>
          </a:p>
        </p:txBody>
      </p:sp>
      <p:pic>
        <p:nvPicPr>
          <p:cNvPr id="24" name="图片 23">
            <a:extLst>
              <a:ext uri="{FF2B5EF4-FFF2-40B4-BE49-F238E27FC236}">
                <a16:creationId xmlns:a16="http://schemas.microsoft.com/office/drawing/2014/main" id="{0EBC3822-23CB-46B0-B0C8-B0F243833B0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77382" y="591270"/>
            <a:ext cx="933137" cy="247511"/>
          </a:xfrm>
          <a:prstGeom prst="rect">
            <a:avLst/>
          </a:prstGeom>
        </p:spPr>
      </p:pic>
      <p:sp>
        <p:nvSpPr>
          <p:cNvPr id="19" name="矩形 18">
            <a:extLst>
              <a:ext uri="{FF2B5EF4-FFF2-40B4-BE49-F238E27FC236}">
                <a16:creationId xmlns:a16="http://schemas.microsoft.com/office/drawing/2014/main" id="{81301F93-9B19-456F-9CB3-E910E1C175B9}"/>
              </a:ext>
            </a:extLst>
          </p:cNvPr>
          <p:cNvSpPr/>
          <p:nvPr/>
        </p:nvSpPr>
        <p:spPr>
          <a:xfrm>
            <a:off x="806920" y="1360688"/>
            <a:ext cx="5677008" cy="1695144"/>
          </a:xfrm>
          <a:prstGeom prst="rect">
            <a:avLst/>
          </a:prstGeom>
        </p:spPr>
        <p:txBody>
          <a:bodyPr wrap="square">
            <a:spAutoFit/>
          </a:bodyPr>
          <a:lstStyle/>
          <a:p>
            <a:pPr>
              <a:lnSpc>
                <a:spcPct val="150000"/>
              </a:lnSpc>
            </a:pPr>
            <a:r>
              <a:rPr lang="zh-CN" altLang="en-US" sz="1422" b="1" dirty="0">
                <a:latin typeface="微软雅黑" panose="020B0503020204020204" pitchFamily="34" charset="-122"/>
                <a:ea typeface="微软雅黑" panose="020B0503020204020204" pitchFamily="34" charset="-122"/>
                <a:sym typeface="+mn-lt"/>
              </a:rPr>
              <a:t>联合国全球卫星导航系统国际委员会第十三届大会中习近平主席提出：</a:t>
            </a:r>
            <a:endParaRPr lang="en-US" altLang="zh-CN" sz="1422" b="1" dirty="0">
              <a:latin typeface="微软雅黑" panose="020B0503020204020204" pitchFamily="34" charset="-122"/>
              <a:ea typeface="微软雅黑" panose="020B0503020204020204" pitchFamily="34" charset="-122"/>
              <a:sym typeface="+mn-lt"/>
            </a:endParaRPr>
          </a:p>
          <a:p>
            <a:pPr marL="285750" indent="-285750">
              <a:lnSpc>
                <a:spcPct val="150000"/>
              </a:lnSpc>
              <a:buFont typeface="Arial" panose="020B0604020202020204" pitchFamily="34" charset="0"/>
              <a:buChar char="•"/>
            </a:pPr>
            <a:r>
              <a:rPr lang="en-US" altLang="zh-CN" sz="1422" b="1" dirty="0">
                <a:solidFill>
                  <a:srgbClr val="C00000"/>
                </a:solidFill>
                <a:latin typeface="微软雅黑" panose="020B0503020204020204" pitchFamily="34" charset="-122"/>
                <a:ea typeface="微软雅黑" panose="020B0503020204020204" pitchFamily="34" charset="-122"/>
                <a:sym typeface="+mn-lt"/>
              </a:rPr>
              <a:t>2035</a:t>
            </a:r>
            <a:r>
              <a:rPr lang="zh-CN" altLang="en-US" sz="1422" b="1" dirty="0">
                <a:solidFill>
                  <a:srgbClr val="C00000"/>
                </a:solidFill>
                <a:latin typeface="微软雅黑" panose="020B0503020204020204" pitchFamily="34" charset="-122"/>
                <a:ea typeface="微软雅黑" panose="020B0503020204020204" pitchFamily="34" charset="-122"/>
                <a:sym typeface="+mn-lt"/>
              </a:rPr>
              <a:t>年前将建设完善更加泛在、更加融合、更加智能的综合时空体系。</a:t>
            </a:r>
            <a:endParaRPr lang="en-US" altLang="zh-CN" sz="1422" b="1" dirty="0">
              <a:solidFill>
                <a:srgbClr val="C00000"/>
              </a:solidFill>
              <a:latin typeface="微软雅黑" panose="020B0503020204020204" pitchFamily="34" charset="-122"/>
              <a:ea typeface="微软雅黑" panose="020B0503020204020204" pitchFamily="34" charset="-122"/>
              <a:sym typeface="+mn-lt"/>
            </a:endParaRPr>
          </a:p>
          <a:p>
            <a:pPr>
              <a:lnSpc>
                <a:spcPct val="150000"/>
              </a:lnSpc>
            </a:pPr>
            <a:endParaRPr lang="zh-CN" altLang="en-US" sz="1422" b="1" dirty="0">
              <a:latin typeface="微软雅黑" panose="020B0503020204020204" pitchFamily="34" charset="-122"/>
              <a:ea typeface="微软雅黑" panose="020B0503020204020204" pitchFamily="34" charset="-122"/>
              <a:sym typeface="+mn-lt"/>
            </a:endParaRPr>
          </a:p>
          <a:p>
            <a:pPr marL="285750" indent="-285750">
              <a:lnSpc>
                <a:spcPct val="150000"/>
              </a:lnSpc>
              <a:buFont typeface="Arial" panose="020B0604020202020204" pitchFamily="34" charset="0"/>
              <a:buChar char="•"/>
            </a:pPr>
            <a:endParaRPr lang="en-US" altLang="zh-CN" sz="1422" b="1" dirty="0">
              <a:latin typeface="微软雅黑" panose="020B0503020204020204" pitchFamily="34" charset="-122"/>
              <a:ea typeface="微软雅黑" panose="020B0503020204020204" pitchFamily="34" charset="-122"/>
              <a:sym typeface="+mn-lt"/>
            </a:endParaRPr>
          </a:p>
        </p:txBody>
      </p:sp>
      <p:sp>
        <p:nvSpPr>
          <p:cNvPr id="21" name="文本框 20">
            <a:extLst>
              <a:ext uri="{FF2B5EF4-FFF2-40B4-BE49-F238E27FC236}">
                <a16:creationId xmlns:a16="http://schemas.microsoft.com/office/drawing/2014/main" id="{9143BCA1-183E-45A8-934F-1EF257512D2A}"/>
              </a:ext>
            </a:extLst>
          </p:cNvPr>
          <p:cNvSpPr txBox="1"/>
          <p:nvPr/>
        </p:nvSpPr>
        <p:spPr>
          <a:xfrm>
            <a:off x="806920" y="2808945"/>
            <a:ext cx="5677008" cy="3003771"/>
          </a:xfrm>
          <a:prstGeom prst="rect">
            <a:avLst/>
          </a:prstGeom>
          <a:noFill/>
        </p:spPr>
        <p:txBody>
          <a:bodyPr wrap="square">
            <a:spAutoFit/>
          </a:bodyPr>
          <a:lstStyle/>
          <a:p>
            <a:pPr>
              <a:lnSpc>
                <a:spcPct val="150000"/>
              </a:lnSpc>
            </a:pPr>
            <a:r>
              <a:rPr lang="zh-CN" altLang="en-US" sz="1420" b="1" dirty="0">
                <a:latin typeface="微软雅黑" panose="020B0503020204020204" pitchFamily="34" charset="-122"/>
                <a:ea typeface="微软雅黑" panose="020B0503020204020204" pitchFamily="34" charset="-122"/>
                <a:sym typeface="+mn-lt"/>
              </a:rPr>
              <a:t>第十三届全国人大五次会议和全国政协十三届五次会议中全国政协委员、中国北斗卫星导航系统工程总设计师杨长风介绍</a:t>
            </a:r>
            <a:r>
              <a:rPr lang="en-US" altLang="zh-CN" sz="1420" b="1" dirty="0">
                <a:latin typeface="微软雅黑" panose="020B0503020204020204" pitchFamily="34" charset="-122"/>
                <a:ea typeface="微软雅黑" panose="020B0503020204020204" pitchFamily="34" charset="-122"/>
                <a:sym typeface="+mn-lt"/>
              </a:rPr>
              <a:t>:</a:t>
            </a:r>
          </a:p>
          <a:p>
            <a:pPr marL="285750" indent="-285750">
              <a:lnSpc>
                <a:spcPct val="150000"/>
              </a:lnSpc>
              <a:buFont typeface="Arial" panose="020B0604020202020204" pitchFamily="34" charset="0"/>
              <a:buChar char="•"/>
            </a:pPr>
            <a:r>
              <a:rPr lang="zh-CN" altLang="en-US" sz="1420" b="1" dirty="0">
                <a:latin typeface="微软雅黑" panose="020B0503020204020204" pitchFamily="34" charset="-122"/>
                <a:ea typeface="微软雅黑" panose="020B0503020204020204" pitchFamily="34" charset="-122"/>
                <a:sym typeface="+mn-lt"/>
              </a:rPr>
              <a:t>目前，国家正在推动以下一代北斗系统为核心的国家综合定位导航授时</a:t>
            </a:r>
            <a:r>
              <a:rPr lang="zh-CN" altLang="en-US" sz="1420" b="1" dirty="0">
                <a:solidFill>
                  <a:srgbClr val="C00000"/>
                </a:solidFill>
                <a:latin typeface="微软雅黑" panose="020B0503020204020204" pitchFamily="34" charset="-122"/>
                <a:ea typeface="微软雅黑" panose="020B0503020204020204" pitchFamily="34" charset="-122"/>
                <a:sym typeface="+mn-lt"/>
              </a:rPr>
              <a:t>（</a:t>
            </a:r>
            <a:r>
              <a:rPr lang="en-US" altLang="zh-CN" sz="1420" b="1" dirty="0">
                <a:solidFill>
                  <a:srgbClr val="C00000"/>
                </a:solidFill>
                <a:latin typeface="微软雅黑" panose="020B0503020204020204" pitchFamily="34" charset="-122"/>
                <a:ea typeface="微软雅黑" panose="020B0503020204020204" pitchFamily="34" charset="-122"/>
                <a:sym typeface="+mn-lt"/>
              </a:rPr>
              <a:t>PNT</a:t>
            </a:r>
            <a:r>
              <a:rPr lang="zh-CN" altLang="en-US" sz="1420" b="1" dirty="0">
                <a:solidFill>
                  <a:srgbClr val="C00000"/>
                </a:solidFill>
                <a:latin typeface="微软雅黑" panose="020B0503020204020204" pitchFamily="34" charset="-122"/>
                <a:ea typeface="微软雅黑" panose="020B0503020204020204" pitchFamily="34" charset="-122"/>
                <a:sym typeface="+mn-lt"/>
              </a:rPr>
              <a:t>）体系建设</a:t>
            </a:r>
            <a:r>
              <a:rPr lang="zh-CN" altLang="en-US" sz="1420" b="1" dirty="0">
                <a:latin typeface="微软雅黑" panose="020B0503020204020204" pitchFamily="34" charset="-122"/>
                <a:ea typeface="微软雅黑" panose="020B0503020204020204" pitchFamily="34" charset="-122"/>
                <a:sym typeface="+mn-lt"/>
              </a:rPr>
              <a:t>，</a:t>
            </a:r>
            <a:r>
              <a:rPr lang="en-US" altLang="zh-CN" sz="1420" b="1" dirty="0">
                <a:latin typeface="微软雅黑" panose="020B0503020204020204" pitchFamily="34" charset="-122"/>
                <a:ea typeface="微软雅黑" panose="020B0503020204020204" pitchFamily="34" charset="-122"/>
                <a:sym typeface="+mn-lt"/>
              </a:rPr>
              <a:t>2035</a:t>
            </a:r>
            <a:r>
              <a:rPr lang="zh-CN" altLang="en-US" sz="1420" b="1" dirty="0">
                <a:latin typeface="微软雅黑" panose="020B0503020204020204" pitchFamily="34" charset="-122"/>
                <a:ea typeface="微软雅黑" panose="020B0503020204020204" pitchFamily="34" charset="-122"/>
                <a:sym typeface="+mn-lt"/>
              </a:rPr>
              <a:t>年前，将推动建成以北斗系统为核心，更加泛在、更加融合、更加智能的国家综合定位导航授时体系。</a:t>
            </a:r>
            <a:endParaRPr lang="en-US" altLang="zh-CN" sz="1420" b="1" dirty="0">
              <a:latin typeface="微软雅黑" panose="020B0503020204020204" pitchFamily="34" charset="-122"/>
              <a:ea typeface="微软雅黑" panose="020B0503020204020204" pitchFamily="34" charset="-122"/>
              <a:sym typeface="+mn-lt"/>
            </a:endParaRPr>
          </a:p>
          <a:p>
            <a:pPr marL="285750" indent="-285750">
              <a:lnSpc>
                <a:spcPct val="150000"/>
              </a:lnSpc>
              <a:buFont typeface="Arial" panose="020B0604020202020204" pitchFamily="34" charset="0"/>
              <a:buChar char="•"/>
            </a:pPr>
            <a:r>
              <a:rPr lang="zh-CN" altLang="en-US" sz="1420" b="1" dirty="0">
                <a:latin typeface="微软雅黑" panose="020B0503020204020204" pitchFamily="34" charset="-122"/>
                <a:ea typeface="微软雅黑" panose="020B0503020204020204" pitchFamily="34" charset="-122"/>
                <a:sym typeface="+mn-lt"/>
              </a:rPr>
              <a:t>当前，北斗全球系统已建成开通，北斗规模应用市场化、产业化、国际化发展进入关键阶段，</a:t>
            </a:r>
            <a:r>
              <a:rPr lang="zh-CN" altLang="en-US" sz="1420" b="1" dirty="0">
                <a:solidFill>
                  <a:srgbClr val="C00000"/>
                </a:solidFill>
                <a:latin typeface="微软雅黑" panose="020B0503020204020204" pitchFamily="34" charset="-122"/>
                <a:ea typeface="微软雅黑" panose="020B0503020204020204" pitchFamily="34" charset="-122"/>
                <a:sym typeface="+mn-lt"/>
              </a:rPr>
              <a:t>以下一代北斗系统为核心的国家综合定位导航授时体系工程启动建设在即。</a:t>
            </a:r>
            <a:endParaRPr lang="en-US" altLang="zh-CN" sz="1420" b="1" dirty="0">
              <a:solidFill>
                <a:srgbClr val="C00000"/>
              </a:solidFill>
              <a:latin typeface="微软雅黑" panose="020B0503020204020204" pitchFamily="34" charset="-122"/>
              <a:ea typeface="微软雅黑" panose="020B0503020204020204" pitchFamily="34" charset="-122"/>
              <a:sym typeface="+mn-lt"/>
            </a:endParaRPr>
          </a:p>
        </p:txBody>
      </p:sp>
      <p:pic>
        <p:nvPicPr>
          <p:cNvPr id="27" name="图片 26">
            <a:extLst>
              <a:ext uri="{FF2B5EF4-FFF2-40B4-BE49-F238E27FC236}">
                <a16:creationId xmlns:a16="http://schemas.microsoft.com/office/drawing/2014/main" id="{D0B0E0FA-BA64-48D4-AEF5-30FE030D8105}"/>
              </a:ext>
            </a:extLst>
          </p:cNvPr>
          <p:cNvPicPr>
            <a:picLocks noChangeAspect="1"/>
          </p:cNvPicPr>
          <p:nvPr/>
        </p:nvPicPr>
        <p:blipFill rotWithShape="1">
          <a:blip r:embed="rId4">
            <a:extLst>
              <a:ext uri="{28A0092B-C50C-407E-A947-70E740481C1C}">
                <a14:useLocalDpi xmlns:a14="http://schemas.microsoft.com/office/drawing/2010/main" val="0"/>
              </a:ext>
            </a:extLst>
          </a:blip>
          <a:srcRect b="17945"/>
          <a:stretch/>
        </p:blipFill>
        <p:spPr>
          <a:xfrm>
            <a:off x="7087010" y="1292081"/>
            <a:ext cx="3785935" cy="2387441"/>
          </a:xfrm>
          <a:prstGeom prst="rect">
            <a:avLst/>
          </a:prstGeom>
        </p:spPr>
      </p:pic>
      <p:pic>
        <p:nvPicPr>
          <p:cNvPr id="29" name="图片 28">
            <a:extLst>
              <a:ext uri="{FF2B5EF4-FFF2-40B4-BE49-F238E27FC236}">
                <a16:creationId xmlns:a16="http://schemas.microsoft.com/office/drawing/2014/main" id="{78B84723-14AB-4943-8BCF-05DC1B43CB2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087010" y="4033401"/>
            <a:ext cx="3785935" cy="2126267"/>
          </a:xfrm>
          <a:prstGeom prst="rect">
            <a:avLst/>
          </a:prstGeom>
        </p:spPr>
      </p:pic>
    </p:spTree>
    <p:extLst>
      <p:ext uri="{BB962C8B-B14F-4D97-AF65-F5344CB8AC3E}">
        <p14:creationId xmlns:p14="http://schemas.microsoft.com/office/powerpoint/2010/main" val="11054185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剪去单角 15">
            <a:extLst>
              <a:ext uri="{FF2B5EF4-FFF2-40B4-BE49-F238E27FC236}">
                <a16:creationId xmlns:a16="http://schemas.microsoft.com/office/drawing/2014/main" id="{BB461013-CADD-4F1E-99E4-5D791DBE0EAA}"/>
              </a:ext>
            </a:extLst>
          </p:cNvPr>
          <p:cNvSpPr/>
          <p:nvPr/>
        </p:nvSpPr>
        <p:spPr>
          <a:xfrm>
            <a:off x="635622" y="561481"/>
            <a:ext cx="1629721" cy="321760"/>
          </a:xfrm>
          <a:prstGeom prst="snip1Rect">
            <a:avLst/>
          </a:prstGeom>
          <a:solidFill>
            <a:srgbClr val="0047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7"/>
          </a:p>
        </p:txBody>
      </p:sp>
      <p:sp>
        <p:nvSpPr>
          <p:cNvPr id="17" name="文本框 16">
            <a:extLst>
              <a:ext uri="{FF2B5EF4-FFF2-40B4-BE49-F238E27FC236}">
                <a16:creationId xmlns:a16="http://schemas.microsoft.com/office/drawing/2014/main" id="{7D485A3F-5EE0-4C9F-98DB-2CEA0225EC5C}"/>
              </a:ext>
            </a:extLst>
          </p:cNvPr>
          <p:cNvSpPr txBox="1"/>
          <p:nvPr/>
        </p:nvSpPr>
        <p:spPr>
          <a:xfrm>
            <a:off x="635622" y="567779"/>
            <a:ext cx="1598345" cy="355034"/>
          </a:xfrm>
          <a:prstGeom prst="rect">
            <a:avLst/>
          </a:prstGeom>
          <a:noFill/>
        </p:spPr>
        <p:txBody>
          <a:bodyPr wrap="square" rtlCol="0">
            <a:spAutoFit/>
          </a:bodyPr>
          <a:lstStyle/>
          <a:p>
            <a:pPr algn="ctr"/>
            <a:r>
              <a:rPr lang="zh-CN" altLang="en-US" sz="1707" dirty="0">
                <a:solidFill>
                  <a:schemeClr val="bg1"/>
                </a:solidFill>
                <a:latin typeface="微软雅黑" panose="020B0503020204020204" pitchFamily="34" charset="-122"/>
                <a:ea typeface="微软雅黑" panose="020B0503020204020204" pitchFamily="34" charset="-122"/>
              </a:rPr>
              <a:t>行业前景</a:t>
            </a:r>
          </a:p>
        </p:txBody>
      </p:sp>
      <p:sp>
        <p:nvSpPr>
          <p:cNvPr id="18" name="矩形 17">
            <a:extLst>
              <a:ext uri="{FF2B5EF4-FFF2-40B4-BE49-F238E27FC236}">
                <a16:creationId xmlns:a16="http://schemas.microsoft.com/office/drawing/2014/main" id="{DF7D0F47-5699-4B86-8672-E34C3B7A0468}"/>
              </a:ext>
            </a:extLst>
          </p:cNvPr>
          <p:cNvSpPr/>
          <p:nvPr/>
        </p:nvSpPr>
        <p:spPr>
          <a:xfrm flipV="1">
            <a:off x="635623" y="889539"/>
            <a:ext cx="10854043" cy="48663"/>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7"/>
          </a:p>
        </p:txBody>
      </p:sp>
      <p:pic>
        <p:nvPicPr>
          <p:cNvPr id="24" name="图片 23">
            <a:extLst>
              <a:ext uri="{FF2B5EF4-FFF2-40B4-BE49-F238E27FC236}">
                <a16:creationId xmlns:a16="http://schemas.microsoft.com/office/drawing/2014/main" id="{0EBC3822-23CB-46B0-B0C8-B0F243833B0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77382" y="591270"/>
            <a:ext cx="933137" cy="247511"/>
          </a:xfrm>
          <a:prstGeom prst="rect">
            <a:avLst/>
          </a:prstGeom>
        </p:spPr>
      </p:pic>
      <p:sp>
        <p:nvSpPr>
          <p:cNvPr id="9" name="矩形 8">
            <a:extLst>
              <a:ext uri="{FF2B5EF4-FFF2-40B4-BE49-F238E27FC236}">
                <a16:creationId xmlns:a16="http://schemas.microsoft.com/office/drawing/2014/main" id="{3B9A200C-95DE-4402-8CA5-B1021F182C16}"/>
              </a:ext>
            </a:extLst>
          </p:cNvPr>
          <p:cNvSpPr/>
          <p:nvPr/>
        </p:nvSpPr>
        <p:spPr>
          <a:xfrm>
            <a:off x="805107" y="1401580"/>
            <a:ext cx="9578311" cy="1038554"/>
          </a:xfrm>
          <a:prstGeom prst="rect">
            <a:avLst/>
          </a:prstGeom>
        </p:spPr>
        <p:txBody>
          <a:bodyPr wrap="square">
            <a:spAutoFit/>
          </a:bodyPr>
          <a:lstStyle/>
          <a:p>
            <a:pPr indent="337144">
              <a:lnSpc>
                <a:spcPct val="150000"/>
              </a:lnSpc>
            </a:pPr>
            <a:r>
              <a:rPr lang="en-US" altLang="zh-CN" sz="1422" b="1" dirty="0">
                <a:latin typeface="微软雅黑" panose="020B0503020204020204" pitchFamily="34" charset="-122"/>
                <a:ea typeface="微软雅黑" panose="020B0503020204020204" pitchFamily="34" charset="-122"/>
                <a:sym typeface="+mn-lt"/>
              </a:rPr>
              <a:t>《</a:t>
            </a:r>
            <a:r>
              <a:rPr lang="zh-CN" altLang="en-US" sz="1422" b="1" dirty="0">
                <a:latin typeface="微软雅黑" panose="020B0503020204020204" pitchFamily="34" charset="-122"/>
                <a:ea typeface="微软雅黑" panose="020B0503020204020204" pitchFamily="34" charset="-122"/>
                <a:sym typeface="+mn-lt"/>
              </a:rPr>
              <a:t>中华人民共和国国民经济和社会发展第十四个五年规划和</a:t>
            </a:r>
            <a:r>
              <a:rPr lang="en-US" altLang="zh-CN" sz="1422" b="1" dirty="0">
                <a:latin typeface="微软雅黑" panose="020B0503020204020204" pitchFamily="34" charset="-122"/>
                <a:ea typeface="微软雅黑" panose="020B0503020204020204" pitchFamily="34" charset="-122"/>
                <a:sym typeface="+mn-lt"/>
              </a:rPr>
              <a:t>2035</a:t>
            </a:r>
            <a:r>
              <a:rPr lang="zh-CN" altLang="en-US" sz="1422" b="1" dirty="0">
                <a:latin typeface="微软雅黑" panose="020B0503020204020204" pitchFamily="34" charset="-122"/>
                <a:ea typeface="微软雅黑" panose="020B0503020204020204" pitchFamily="34" charset="-122"/>
                <a:sym typeface="+mn-lt"/>
              </a:rPr>
              <a:t>年远景目标纲要</a:t>
            </a:r>
            <a:r>
              <a:rPr lang="en-US" altLang="zh-CN" sz="1422" b="1" dirty="0">
                <a:latin typeface="微软雅黑" panose="020B0503020204020204" pitchFamily="34" charset="-122"/>
                <a:ea typeface="微软雅黑" panose="020B0503020204020204" pitchFamily="34" charset="-122"/>
                <a:sym typeface="+mn-lt"/>
              </a:rPr>
              <a:t>》</a:t>
            </a:r>
            <a:r>
              <a:rPr lang="zh-CN" altLang="en-US" sz="1422" b="1" dirty="0">
                <a:latin typeface="微软雅黑" panose="020B0503020204020204" pitchFamily="34" charset="-122"/>
                <a:ea typeface="微软雅黑" panose="020B0503020204020204" pitchFamily="34" charset="-122"/>
                <a:sym typeface="+mn-lt"/>
              </a:rPr>
              <a:t>提出</a:t>
            </a:r>
            <a:r>
              <a:rPr lang="en-US" altLang="zh-CN" sz="1422" b="1" dirty="0">
                <a:latin typeface="微软雅黑" panose="020B0503020204020204" pitchFamily="34" charset="-122"/>
                <a:ea typeface="微软雅黑" panose="020B0503020204020204" pitchFamily="34" charset="-122"/>
                <a:sym typeface="+mn-lt"/>
              </a:rPr>
              <a:t>:</a:t>
            </a:r>
          </a:p>
          <a:p>
            <a:pPr marL="285750" indent="-285750">
              <a:lnSpc>
                <a:spcPct val="150000"/>
              </a:lnSpc>
              <a:buFont typeface="Arial" panose="020B0604020202020204" pitchFamily="34" charset="0"/>
              <a:buChar char="•"/>
            </a:pPr>
            <a:r>
              <a:rPr lang="zh-CN" altLang="en-US" sz="1422" b="1" dirty="0">
                <a:latin typeface="微软雅黑" panose="020B0503020204020204" pitchFamily="34" charset="-122"/>
                <a:ea typeface="微软雅黑" panose="020B0503020204020204" pitchFamily="34" charset="-122"/>
                <a:sym typeface="+mn-lt"/>
              </a:rPr>
              <a:t>“高精度地基授时系统”为战略导向型国家重大科技基础设施布局</a:t>
            </a:r>
            <a:r>
              <a:rPr lang="en-US" altLang="zh-CN" sz="1422" b="1" dirty="0">
                <a:latin typeface="微软雅黑" panose="020B0503020204020204" pitchFamily="34" charset="-122"/>
                <a:ea typeface="微软雅黑" panose="020B0503020204020204" pitchFamily="34" charset="-122"/>
                <a:sym typeface="+mn-lt"/>
              </a:rPr>
              <a:t>;</a:t>
            </a:r>
          </a:p>
          <a:p>
            <a:pPr marL="285750" indent="-285750">
              <a:lnSpc>
                <a:spcPct val="150000"/>
              </a:lnSpc>
              <a:buFont typeface="Arial" panose="020B0604020202020204" pitchFamily="34" charset="0"/>
              <a:buChar char="•"/>
            </a:pPr>
            <a:r>
              <a:rPr lang="zh-CN" altLang="en-US" sz="1422" b="1" dirty="0">
                <a:latin typeface="微软雅黑" panose="020B0503020204020204" pitchFamily="34" charset="-122"/>
                <a:ea typeface="微软雅黑" panose="020B0503020204020204" pitchFamily="34" charset="-122"/>
                <a:sym typeface="+mn-lt"/>
              </a:rPr>
              <a:t>发展壮大航空航天、海洋装备等战略新兴产业。</a:t>
            </a:r>
            <a:endParaRPr lang="en-US" altLang="zh-CN" sz="1422" b="1" dirty="0">
              <a:latin typeface="微软雅黑" panose="020B0503020204020204" pitchFamily="34" charset="-122"/>
              <a:ea typeface="微软雅黑" panose="020B0503020204020204" pitchFamily="34" charset="-122"/>
              <a:sym typeface="+mn-lt"/>
            </a:endParaRPr>
          </a:p>
        </p:txBody>
      </p:sp>
      <p:grpSp>
        <p:nvGrpSpPr>
          <p:cNvPr id="2" name="组合 1">
            <a:extLst>
              <a:ext uri="{FF2B5EF4-FFF2-40B4-BE49-F238E27FC236}">
                <a16:creationId xmlns:a16="http://schemas.microsoft.com/office/drawing/2014/main" id="{30337D9E-D1DB-4E20-A245-0D3800615CCB}"/>
              </a:ext>
            </a:extLst>
          </p:cNvPr>
          <p:cNvGrpSpPr/>
          <p:nvPr/>
        </p:nvGrpSpPr>
        <p:grpSpPr>
          <a:xfrm>
            <a:off x="930018" y="3429000"/>
            <a:ext cx="5278122" cy="2355237"/>
            <a:chOff x="1294446" y="2085746"/>
            <a:chExt cx="4478385" cy="1998373"/>
          </a:xfrm>
        </p:grpSpPr>
        <p:grpSp>
          <p:nvGrpSpPr>
            <p:cNvPr id="6" name="组合 5">
              <a:extLst>
                <a:ext uri="{FF2B5EF4-FFF2-40B4-BE49-F238E27FC236}">
                  <a16:creationId xmlns:a16="http://schemas.microsoft.com/office/drawing/2014/main" id="{894D4341-2855-4551-81BF-A12E14FDB54A}"/>
                </a:ext>
              </a:extLst>
            </p:cNvPr>
            <p:cNvGrpSpPr/>
            <p:nvPr/>
          </p:nvGrpSpPr>
          <p:grpSpPr>
            <a:xfrm>
              <a:off x="1294446" y="2085746"/>
              <a:ext cx="4112055" cy="1701989"/>
              <a:chOff x="1622920" y="2148703"/>
              <a:chExt cx="8756771" cy="3624448"/>
            </a:xfrm>
          </p:grpSpPr>
          <p:pic>
            <p:nvPicPr>
              <p:cNvPr id="3" name="图片 2">
                <a:extLst>
                  <a:ext uri="{FF2B5EF4-FFF2-40B4-BE49-F238E27FC236}">
                    <a16:creationId xmlns:a16="http://schemas.microsoft.com/office/drawing/2014/main" id="{355DB5DF-0E90-4196-9B9B-2EB83251795E}"/>
                  </a:ext>
                </a:extLst>
              </p:cNvPr>
              <p:cNvPicPr>
                <a:picLocks noChangeAspect="1"/>
              </p:cNvPicPr>
              <p:nvPr/>
            </p:nvPicPr>
            <p:blipFill rotWithShape="1">
              <a:blip r:embed="rId4">
                <a:extLst>
                  <a:ext uri="{28A0092B-C50C-407E-A947-70E740481C1C}">
                    <a14:useLocalDpi xmlns:a14="http://schemas.microsoft.com/office/drawing/2010/main" val="0"/>
                  </a:ext>
                </a:extLst>
              </a:blip>
              <a:srcRect l="24" r="-24" b="52894"/>
              <a:stretch/>
            </p:blipFill>
            <p:spPr>
              <a:xfrm>
                <a:off x="1622920" y="2148703"/>
                <a:ext cx="8756771" cy="3624448"/>
              </a:xfrm>
              <a:prstGeom prst="rect">
                <a:avLst/>
              </a:prstGeom>
            </p:spPr>
          </p:pic>
          <p:sp>
            <p:nvSpPr>
              <p:cNvPr id="4" name="矩形 3">
                <a:extLst>
                  <a:ext uri="{FF2B5EF4-FFF2-40B4-BE49-F238E27FC236}">
                    <a16:creationId xmlns:a16="http://schemas.microsoft.com/office/drawing/2014/main" id="{EBE8D777-CB62-463A-BA6E-88662AB2A19B}"/>
                  </a:ext>
                </a:extLst>
              </p:cNvPr>
              <p:cNvSpPr/>
              <p:nvPr/>
            </p:nvSpPr>
            <p:spPr>
              <a:xfrm>
                <a:off x="4234650" y="3588064"/>
                <a:ext cx="1988598" cy="337351"/>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文本框 4">
              <a:extLst>
                <a:ext uri="{FF2B5EF4-FFF2-40B4-BE49-F238E27FC236}">
                  <a16:creationId xmlns:a16="http://schemas.microsoft.com/office/drawing/2014/main" id="{E9FC653F-37C9-45EB-8A54-14D3CC043AE8}"/>
                </a:ext>
              </a:extLst>
            </p:cNvPr>
            <p:cNvSpPr txBox="1"/>
            <p:nvPr/>
          </p:nvSpPr>
          <p:spPr>
            <a:xfrm>
              <a:off x="3613213" y="3763814"/>
              <a:ext cx="2159618" cy="320305"/>
            </a:xfrm>
            <a:prstGeom prst="rect">
              <a:avLst/>
            </a:prstGeom>
            <a:noFill/>
          </p:spPr>
          <p:txBody>
            <a:bodyPr wrap="square" rtlCol="0">
              <a:spAutoFit/>
            </a:bodyPr>
            <a:lstStyle/>
            <a:p>
              <a:r>
                <a:rPr lang="zh-CN" altLang="en-US" sz="1200" b="1" dirty="0"/>
                <a:t>图片来源：中国日报网</a:t>
              </a:r>
            </a:p>
          </p:txBody>
        </p:sp>
      </p:grpSp>
      <p:grpSp>
        <p:nvGrpSpPr>
          <p:cNvPr id="13" name="组合 12">
            <a:extLst>
              <a:ext uri="{FF2B5EF4-FFF2-40B4-BE49-F238E27FC236}">
                <a16:creationId xmlns:a16="http://schemas.microsoft.com/office/drawing/2014/main" id="{7EC0A551-0E1E-47FD-B4CC-DA59D5A4B6AF}"/>
              </a:ext>
            </a:extLst>
          </p:cNvPr>
          <p:cNvGrpSpPr/>
          <p:nvPr/>
        </p:nvGrpSpPr>
        <p:grpSpPr>
          <a:xfrm>
            <a:off x="6415608" y="2847934"/>
            <a:ext cx="4846374" cy="3168058"/>
            <a:chOff x="5835603" y="1890920"/>
            <a:chExt cx="4551644" cy="2975395"/>
          </a:xfrm>
        </p:grpSpPr>
        <p:grpSp>
          <p:nvGrpSpPr>
            <p:cNvPr id="10" name="组合 9">
              <a:extLst>
                <a:ext uri="{FF2B5EF4-FFF2-40B4-BE49-F238E27FC236}">
                  <a16:creationId xmlns:a16="http://schemas.microsoft.com/office/drawing/2014/main" id="{FECF171E-0248-4B55-BB84-BF7FF05ADCF1}"/>
                </a:ext>
              </a:extLst>
            </p:cNvPr>
            <p:cNvGrpSpPr/>
            <p:nvPr/>
          </p:nvGrpSpPr>
          <p:grpSpPr>
            <a:xfrm>
              <a:off x="5862237" y="2610902"/>
              <a:ext cx="4525010" cy="2255413"/>
              <a:chOff x="5862237" y="2610902"/>
              <a:chExt cx="4525010" cy="2255413"/>
            </a:xfrm>
          </p:grpSpPr>
          <p:pic>
            <p:nvPicPr>
              <p:cNvPr id="8" name="图片 7">
                <a:extLst>
                  <a:ext uri="{FF2B5EF4-FFF2-40B4-BE49-F238E27FC236}">
                    <a16:creationId xmlns:a16="http://schemas.microsoft.com/office/drawing/2014/main" id="{E6216D59-A46A-4DC9-8B27-FB9317423A4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862237" y="2610902"/>
                <a:ext cx="4525010" cy="2255413"/>
              </a:xfrm>
              <a:prstGeom prst="rect">
                <a:avLst/>
              </a:prstGeom>
            </p:spPr>
          </p:pic>
          <p:sp>
            <p:nvSpPr>
              <p:cNvPr id="14" name="矩形 13">
                <a:extLst>
                  <a:ext uri="{FF2B5EF4-FFF2-40B4-BE49-F238E27FC236}">
                    <a16:creationId xmlns:a16="http://schemas.microsoft.com/office/drawing/2014/main" id="{4FAC5A38-9410-4EF1-AED3-987796F13FAE}"/>
                  </a:ext>
                </a:extLst>
              </p:cNvPr>
              <p:cNvSpPr/>
              <p:nvPr/>
            </p:nvSpPr>
            <p:spPr>
              <a:xfrm>
                <a:off x="6677107" y="3411245"/>
                <a:ext cx="1117487" cy="139824"/>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2" name="图片 11">
              <a:extLst>
                <a:ext uri="{FF2B5EF4-FFF2-40B4-BE49-F238E27FC236}">
                  <a16:creationId xmlns:a16="http://schemas.microsoft.com/office/drawing/2014/main" id="{722DC199-42EE-4A58-A31B-0363E5CE368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835603" y="1890920"/>
              <a:ext cx="4525010" cy="675592"/>
            </a:xfrm>
            <a:prstGeom prst="rect">
              <a:avLst/>
            </a:prstGeom>
          </p:spPr>
        </p:pic>
      </p:grpSp>
    </p:spTree>
    <p:extLst>
      <p:ext uri="{BB962C8B-B14F-4D97-AF65-F5344CB8AC3E}">
        <p14:creationId xmlns:p14="http://schemas.microsoft.com/office/powerpoint/2010/main" val="32395570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C28AB38A-4E52-4439-9EA3-5A60CCB97250}"/>
              </a:ext>
            </a:extLst>
          </p:cNvPr>
          <p:cNvSpPr/>
          <p:nvPr/>
        </p:nvSpPr>
        <p:spPr>
          <a:xfrm>
            <a:off x="0" y="2577175"/>
            <a:ext cx="12192000" cy="2732549"/>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剪去单角 15">
            <a:extLst>
              <a:ext uri="{FF2B5EF4-FFF2-40B4-BE49-F238E27FC236}">
                <a16:creationId xmlns:a16="http://schemas.microsoft.com/office/drawing/2014/main" id="{BB461013-CADD-4F1E-99E4-5D791DBE0EAA}"/>
              </a:ext>
            </a:extLst>
          </p:cNvPr>
          <p:cNvSpPr/>
          <p:nvPr/>
        </p:nvSpPr>
        <p:spPr>
          <a:xfrm>
            <a:off x="635622" y="561481"/>
            <a:ext cx="1629721" cy="321760"/>
          </a:xfrm>
          <a:prstGeom prst="snip1Rect">
            <a:avLst/>
          </a:prstGeom>
          <a:solidFill>
            <a:srgbClr val="0047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7"/>
          </a:p>
        </p:txBody>
      </p:sp>
      <p:sp>
        <p:nvSpPr>
          <p:cNvPr id="17" name="文本框 16">
            <a:extLst>
              <a:ext uri="{FF2B5EF4-FFF2-40B4-BE49-F238E27FC236}">
                <a16:creationId xmlns:a16="http://schemas.microsoft.com/office/drawing/2014/main" id="{7D485A3F-5EE0-4C9F-98DB-2CEA0225EC5C}"/>
              </a:ext>
            </a:extLst>
          </p:cNvPr>
          <p:cNvSpPr txBox="1"/>
          <p:nvPr/>
        </p:nvSpPr>
        <p:spPr>
          <a:xfrm>
            <a:off x="635622" y="567779"/>
            <a:ext cx="1598345" cy="355034"/>
          </a:xfrm>
          <a:prstGeom prst="rect">
            <a:avLst/>
          </a:prstGeom>
          <a:noFill/>
        </p:spPr>
        <p:txBody>
          <a:bodyPr wrap="square" rtlCol="0">
            <a:spAutoFit/>
          </a:bodyPr>
          <a:lstStyle/>
          <a:p>
            <a:pPr algn="ctr"/>
            <a:r>
              <a:rPr lang="zh-CN" altLang="en-US" sz="1707" dirty="0">
                <a:solidFill>
                  <a:schemeClr val="bg1"/>
                </a:solidFill>
                <a:latin typeface="微软雅黑" panose="020B0503020204020204" pitchFamily="34" charset="-122"/>
                <a:ea typeface="微软雅黑" panose="020B0503020204020204" pitchFamily="34" charset="-122"/>
              </a:rPr>
              <a:t>企业产品布局</a:t>
            </a:r>
          </a:p>
        </p:txBody>
      </p:sp>
      <p:sp>
        <p:nvSpPr>
          <p:cNvPr id="18" name="矩形 17">
            <a:extLst>
              <a:ext uri="{FF2B5EF4-FFF2-40B4-BE49-F238E27FC236}">
                <a16:creationId xmlns:a16="http://schemas.microsoft.com/office/drawing/2014/main" id="{DF7D0F47-5699-4B86-8672-E34C3B7A0468}"/>
              </a:ext>
            </a:extLst>
          </p:cNvPr>
          <p:cNvSpPr/>
          <p:nvPr/>
        </p:nvSpPr>
        <p:spPr>
          <a:xfrm flipV="1">
            <a:off x="635623" y="889539"/>
            <a:ext cx="10854043" cy="48663"/>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7"/>
          </a:p>
        </p:txBody>
      </p:sp>
      <p:pic>
        <p:nvPicPr>
          <p:cNvPr id="24" name="图片 23">
            <a:extLst>
              <a:ext uri="{FF2B5EF4-FFF2-40B4-BE49-F238E27FC236}">
                <a16:creationId xmlns:a16="http://schemas.microsoft.com/office/drawing/2014/main" id="{0EBC3822-23CB-46B0-B0C8-B0F243833B0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77382" y="591270"/>
            <a:ext cx="933137" cy="247511"/>
          </a:xfrm>
          <a:prstGeom prst="rect">
            <a:avLst/>
          </a:prstGeom>
        </p:spPr>
      </p:pic>
      <p:pic>
        <p:nvPicPr>
          <p:cNvPr id="5" name="图片 4">
            <a:extLst>
              <a:ext uri="{FF2B5EF4-FFF2-40B4-BE49-F238E27FC236}">
                <a16:creationId xmlns:a16="http://schemas.microsoft.com/office/drawing/2014/main" id="{D0BFE7C0-DC60-4BBF-B9FD-93F9881D00B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695081" y="913870"/>
            <a:ext cx="5861296" cy="5861296"/>
          </a:xfrm>
          <a:prstGeom prst="rect">
            <a:avLst/>
          </a:prstGeom>
        </p:spPr>
      </p:pic>
      <p:sp>
        <p:nvSpPr>
          <p:cNvPr id="2" name="矩形 1">
            <a:extLst>
              <a:ext uri="{FF2B5EF4-FFF2-40B4-BE49-F238E27FC236}">
                <a16:creationId xmlns:a16="http://schemas.microsoft.com/office/drawing/2014/main" id="{F052A4A2-C6DB-4E15-9EA8-A4378CF47FB9}"/>
              </a:ext>
            </a:extLst>
          </p:cNvPr>
          <p:cNvSpPr/>
          <p:nvPr/>
        </p:nvSpPr>
        <p:spPr>
          <a:xfrm>
            <a:off x="922493" y="3180355"/>
            <a:ext cx="4485719" cy="1526187"/>
          </a:xfrm>
          <a:prstGeom prst="rect">
            <a:avLst/>
          </a:prstGeom>
        </p:spPr>
        <p:txBody>
          <a:bodyPr wrap="square">
            <a:spAutoFit/>
          </a:bodyPr>
          <a:lstStyle/>
          <a:p>
            <a:pPr>
              <a:lnSpc>
                <a:spcPct val="150000"/>
              </a:lnSpc>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       公司产品主要涉及</a:t>
            </a:r>
            <a:r>
              <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惯性导航</a:t>
            </a: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a:t>
            </a:r>
            <a:r>
              <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地基无线电导航</a:t>
            </a: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、卫星导航、融合导航、</a:t>
            </a:r>
            <a:r>
              <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授时设备</a:t>
            </a: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、网络服务器、原子钟、战术通信、电子对抗、射频功放等领域。</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spTree>
    <p:extLst>
      <p:ext uri="{BB962C8B-B14F-4D97-AF65-F5344CB8AC3E}">
        <p14:creationId xmlns:p14="http://schemas.microsoft.com/office/powerpoint/2010/main" val="30959790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descr="66">
            <a:extLst>
              <a:ext uri="{FF2B5EF4-FFF2-40B4-BE49-F238E27FC236}">
                <a16:creationId xmlns:a16="http://schemas.microsoft.com/office/drawing/2014/main" id="{6FE50948-F39B-473B-8EA4-70D69BAD4337}"/>
              </a:ext>
            </a:extLst>
          </p:cNvPr>
          <p:cNvPicPr>
            <a:picLocks noChangeAspect="1" noChangeArrowheads="1"/>
          </p:cNvPicPr>
          <p:nvPr/>
        </p:nvPicPr>
        <p:blipFill>
          <a:blip r:embed="rId2">
            <a:lum bright="4000" contrast="18000"/>
            <a:grayscl/>
            <a:extLst>
              <a:ext uri="{28A0092B-C50C-407E-A947-70E740481C1C}">
                <a14:useLocalDpi xmlns:a14="http://schemas.microsoft.com/office/drawing/2010/main" val="0"/>
              </a:ext>
            </a:extLst>
          </a:blip>
          <a:srcRect/>
          <a:stretch>
            <a:fillRect/>
          </a:stretch>
        </p:blipFill>
        <p:spPr bwMode="auto">
          <a:xfrm>
            <a:off x="78238" y="1316069"/>
            <a:ext cx="12485234" cy="47139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 name="组合 39">
            <a:extLst>
              <a:ext uri="{FF2B5EF4-FFF2-40B4-BE49-F238E27FC236}">
                <a16:creationId xmlns:a16="http://schemas.microsoft.com/office/drawing/2014/main" id="{8EFAA3A5-6C8D-4FAF-906D-BFFB7F1C545C}"/>
              </a:ext>
            </a:extLst>
          </p:cNvPr>
          <p:cNvGrpSpPr>
            <a:grpSpLocks/>
          </p:cNvGrpSpPr>
          <p:nvPr/>
        </p:nvGrpSpPr>
        <p:grpSpPr bwMode="auto">
          <a:xfrm>
            <a:off x="1593327" y="2233548"/>
            <a:ext cx="9825454" cy="2612649"/>
            <a:chOff x="787685" y="3225523"/>
            <a:chExt cx="7496716" cy="2565644"/>
          </a:xfrm>
        </p:grpSpPr>
        <p:grpSp>
          <p:nvGrpSpPr>
            <p:cNvPr id="5" name="组合 60">
              <a:extLst>
                <a:ext uri="{FF2B5EF4-FFF2-40B4-BE49-F238E27FC236}">
                  <a16:creationId xmlns:a16="http://schemas.microsoft.com/office/drawing/2014/main" id="{0D1D363B-D65A-45C6-A575-CC195D12FE9C}"/>
                </a:ext>
              </a:extLst>
            </p:cNvPr>
            <p:cNvGrpSpPr>
              <a:grpSpLocks/>
            </p:cNvGrpSpPr>
            <p:nvPr/>
          </p:nvGrpSpPr>
          <p:grpSpPr bwMode="auto">
            <a:xfrm>
              <a:off x="787685" y="4481932"/>
              <a:ext cx="1083093" cy="1309235"/>
              <a:chOff x="7484137" y="3168753"/>
              <a:chExt cx="1531605" cy="1851395"/>
            </a:xfrm>
          </p:grpSpPr>
          <p:sp>
            <p:nvSpPr>
              <p:cNvPr id="17" name="Freeform 274">
                <a:extLst>
                  <a:ext uri="{FF2B5EF4-FFF2-40B4-BE49-F238E27FC236}">
                    <a16:creationId xmlns:a16="http://schemas.microsoft.com/office/drawing/2014/main" id="{ABC84E39-3A21-4586-9096-BEE5EF8E017E}"/>
                  </a:ext>
                </a:extLst>
              </p:cNvPr>
              <p:cNvSpPr>
                <a:spLocks/>
              </p:cNvSpPr>
              <p:nvPr/>
            </p:nvSpPr>
            <p:spPr bwMode="auto">
              <a:xfrm>
                <a:off x="7484137" y="3168753"/>
                <a:ext cx="1531605" cy="1659724"/>
              </a:xfrm>
              <a:prstGeom prst="flowChartConnector">
                <a:avLst/>
              </a:prstGeom>
              <a:solidFill>
                <a:schemeClr val="accent5">
                  <a:lumMod val="60000"/>
                  <a:lumOff val="40000"/>
                </a:schemeClr>
              </a:solidFill>
              <a:ln>
                <a:noFill/>
              </a:ln>
            </p:spPr>
            <p:style>
              <a:lnRef idx="1">
                <a:schemeClr val="accent1"/>
              </a:lnRef>
              <a:fillRef idx="2">
                <a:schemeClr val="accent1"/>
              </a:fillRef>
              <a:effectRef idx="1">
                <a:schemeClr val="accent1"/>
              </a:effectRef>
              <a:fontRef idx="minor">
                <a:schemeClr val="dk1"/>
              </a:fontRef>
            </p:style>
            <p:txBody>
              <a:bodyPr/>
              <a:lstStyle/>
              <a:p>
                <a:endParaRPr lang="zh-CN" altLang="en-US" dirty="0"/>
              </a:p>
            </p:txBody>
          </p:sp>
          <p:sp>
            <p:nvSpPr>
              <p:cNvPr id="18" name="TextBox 30">
                <a:extLst>
                  <a:ext uri="{FF2B5EF4-FFF2-40B4-BE49-F238E27FC236}">
                    <a16:creationId xmlns:a16="http://schemas.microsoft.com/office/drawing/2014/main" id="{CD8E6873-94DD-4DE0-9030-31497B1D5996}"/>
                  </a:ext>
                </a:extLst>
              </p:cNvPr>
              <p:cNvSpPr txBox="1">
                <a:spLocks noChangeArrowheads="1"/>
              </p:cNvSpPr>
              <p:nvPr/>
            </p:nvSpPr>
            <p:spPr bwMode="auto">
              <a:xfrm>
                <a:off x="7873589" y="3396749"/>
                <a:ext cx="752701" cy="1623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ctr">
                  <a:lnSpc>
                    <a:spcPct val="120000"/>
                  </a:lnSpc>
                  <a:defRPr sz="2000" b="1">
                    <a:solidFill>
                      <a:schemeClr val="accent1">
                        <a:lumMod val="50000"/>
                      </a:schemeClr>
                    </a:solidFill>
                    <a:latin typeface="微软雅黑" pitchFamily="34" charset="-122"/>
                    <a:ea typeface="微软雅黑" pitchFamily="34" charset="-122"/>
                  </a:defRPr>
                </a:lvl1pPr>
                <a:lvl2pPr marL="742950" indent="-285750" eaLnBrk="0" hangingPunct="0">
                  <a:defRPr>
                    <a:latin typeface="Arial" charset="0"/>
                    <a:ea typeface="宋体" charset="-122"/>
                  </a:defRPr>
                </a:lvl2pPr>
                <a:lvl3pPr marL="1143000" indent="-228600" eaLnBrk="0" hangingPunct="0">
                  <a:defRPr>
                    <a:latin typeface="Arial" charset="0"/>
                    <a:ea typeface="宋体" charset="-122"/>
                  </a:defRPr>
                </a:lvl3pPr>
                <a:lvl4pPr marL="1600200" indent="-228600" eaLnBrk="0" hangingPunct="0">
                  <a:defRPr>
                    <a:latin typeface="Arial" charset="0"/>
                    <a:ea typeface="宋体" charset="-122"/>
                  </a:defRPr>
                </a:lvl4pPr>
                <a:lvl5pPr marL="2057400" indent="-228600" eaLnBrk="0" hangingPunct="0">
                  <a:defRPr>
                    <a:latin typeface="Arial" charset="0"/>
                    <a:ea typeface="宋体" charset="-122"/>
                  </a:defRPr>
                </a:lvl5pPr>
                <a:lvl6pPr marL="2514600" indent="-228600" eaLnBrk="0" fontAlgn="base" hangingPunct="0">
                  <a:spcBef>
                    <a:spcPct val="0"/>
                  </a:spcBef>
                  <a:spcAft>
                    <a:spcPct val="0"/>
                  </a:spcAft>
                  <a:defRPr>
                    <a:latin typeface="Arial" charset="0"/>
                    <a:ea typeface="宋体" charset="-122"/>
                  </a:defRPr>
                </a:lvl6pPr>
                <a:lvl7pPr marL="2971800" indent="-228600" eaLnBrk="0" fontAlgn="base" hangingPunct="0">
                  <a:spcBef>
                    <a:spcPct val="0"/>
                  </a:spcBef>
                  <a:spcAft>
                    <a:spcPct val="0"/>
                  </a:spcAft>
                  <a:defRPr>
                    <a:latin typeface="Arial" charset="0"/>
                    <a:ea typeface="宋体" charset="-122"/>
                  </a:defRPr>
                </a:lvl7pPr>
                <a:lvl8pPr marL="3429000" indent="-228600" eaLnBrk="0" fontAlgn="base" hangingPunct="0">
                  <a:spcBef>
                    <a:spcPct val="0"/>
                  </a:spcBef>
                  <a:spcAft>
                    <a:spcPct val="0"/>
                  </a:spcAft>
                  <a:defRPr>
                    <a:latin typeface="Arial" charset="0"/>
                    <a:ea typeface="宋体" charset="-122"/>
                  </a:defRPr>
                </a:lvl8pPr>
                <a:lvl9pPr marL="3886200" indent="-228600" eaLnBrk="0" fontAlgn="base" hangingPunct="0">
                  <a:spcBef>
                    <a:spcPct val="0"/>
                  </a:spcBef>
                  <a:spcAft>
                    <a:spcPct val="0"/>
                  </a:spcAft>
                  <a:defRPr>
                    <a:latin typeface="Arial" charset="0"/>
                    <a:ea typeface="宋体" charset="-122"/>
                  </a:defRPr>
                </a:lvl9pPr>
              </a:lstStyle>
              <a:p>
                <a:r>
                  <a:rPr lang="zh-CN" altLang="en-US" dirty="0"/>
                  <a:t>培训</a:t>
                </a:r>
                <a:endParaRPr lang="en-US" altLang="zh-CN" dirty="0"/>
              </a:p>
              <a:p>
                <a:r>
                  <a:rPr lang="zh-CN" altLang="en-US" dirty="0"/>
                  <a:t>发展</a:t>
                </a:r>
              </a:p>
              <a:p>
                <a:endParaRPr lang="zh-CN" altLang="en-US" dirty="0"/>
              </a:p>
            </p:txBody>
          </p:sp>
        </p:grpSp>
        <p:grpSp>
          <p:nvGrpSpPr>
            <p:cNvPr id="6" name="组合 66">
              <a:extLst>
                <a:ext uri="{FF2B5EF4-FFF2-40B4-BE49-F238E27FC236}">
                  <a16:creationId xmlns:a16="http://schemas.microsoft.com/office/drawing/2014/main" id="{46AAFDFA-0453-4D25-9B5D-1AF7653BB23E}"/>
                </a:ext>
              </a:extLst>
            </p:cNvPr>
            <p:cNvGrpSpPr>
              <a:grpSpLocks/>
            </p:cNvGrpSpPr>
            <p:nvPr/>
          </p:nvGrpSpPr>
          <p:grpSpPr bwMode="auto">
            <a:xfrm>
              <a:off x="2876273" y="3590558"/>
              <a:ext cx="1066048" cy="1223700"/>
              <a:chOff x="5849829" y="4029691"/>
              <a:chExt cx="1507502" cy="1730437"/>
            </a:xfrm>
          </p:grpSpPr>
          <p:sp>
            <p:nvSpPr>
              <p:cNvPr id="15" name="Freeform 274">
                <a:extLst>
                  <a:ext uri="{FF2B5EF4-FFF2-40B4-BE49-F238E27FC236}">
                    <a16:creationId xmlns:a16="http://schemas.microsoft.com/office/drawing/2014/main" id="{C76B8CAF-B072-4F77-8500-10A43F53E153}"/>
                  </a:ext>
                </a:extLst>
              </p:cNvPr>
              <p:cNvSpPr>
                <a:spLocks/>
              </p:cNvSpPr>
              <p:nvPr/>
            </p:nvSpPr>
            <p:spPr bwMode="auto">
              <a:xfrm>
                <a:off x="5849829" y="4029691"/>
                <a:ext cx="1507502" cy="1730437"/>
              </a:xfrm>
              <a:prstGeom prst="flowChartConnector">
                <a:avLst/>
              </a:prstGeom>
              <a:solidFill>
                <a:schemeClr val="accent5">
                  <a:lumMod val="60000"/>
                  <a:lumOff val="40000"/>
                </a:schemeClr>
              </a:solidFill>
              <a:ln>
                <a:noFill/>
              </a:ln>
            </p:spPr>
            <p:style>
              <a:lnRef idx="1">
                <a:schemeClr val="accent1"/>
              </a:lnRef>
              <a:fillRef idx="2">
                <a:schemeClr val="accent1"/>
              </a:fillRef>
              <a:effectRef idx="1">
                <a:schemeClr val="accent1"/>
              </a:effectRef>
              <a:fontRef idx="minor">
                <a:schemeClr val="dk1"/>
              </a:fontRef>
            </p:style>
            <p:txBody>
              <a:bodyPr/>
              <a:lstStyle/>
              <a:p>
                <a:endParaRPr lang="zh-CN" altLang="en-US" dirty="0"/>
              </a:p>
            </p:txBody>
          </p:sp>
          <p:sp>
            <p:nvSpPr>
              <p:cNvPr id="16" name="TextBox 35">
                <a:extLst>
                  <a:ext uri="{FF2B5EF4-FFF2-40B4-BE49-F238E27FC236}">
                    <a16:creationId xmlns:a16="http://schemas.microsoft.com/office/drawing/2014/main" id="{44E77E06-89B0-4101-9A48-AC91CE4D3248}"/>
                  </a:ext>
                </a:extLst>
              </p:cNvPr>
              <p:cNvSpPr txBox="1">
                <a:spLocks noChangeArrowheads="1"/>
              </p:cNvSpPr>
              <p:nvPr/>
            </p:nvSpPr>
            <p:spPr bwMode="auto">
              <a:xfrm>
                <a:off x="6057869" y="4358495"/>
                <a:ext cx="1029429" cy="11105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ctr">
                  <a:lnSpc>
                    <a:spcPct val="120000"/>
                  </a:lnSpc>
                  <a:defRPr sz="2000" b="1">
                    <a:solidFill>
                      <a:schemeClr val="accent1">
                        <a:lumMod val="50000"/>
                      </a:schemeClr>
                    </a:solidFill>
                    <a:latin typeface="微软雅黑" pitchFamily="34" charset="-122"/>
                    <a:ea typeface="微软雅黑" pitchFamily="34" charset="-122"/>
                  </a:defRPr>
                </a:lvl1pPr>
                <a:lvl2pPr marL="742950" indent="-285750" eaLnBrk="0" hangingPunct="0">
                  <a:defRPr>
                    <a:latin typeface="Arial" charset="0"/>
                    <a:ea typeface="宋体" charset="-122"/>
                  </a:defRPr>
                </a:lvl2pPr>
                <a:lvl3pPr marL="1143000" indent="-228600" eaLnBrk="0" hangingPunct="0">
                  <a:defRPr>
                    <a:latin typeface="Arial" charset="0"/>
                    <a:ea typeface="宋体" charset="-122"/>
                  </a:defRPr>
                </a:lvl3pPr>
                <a:lvl4pPr marL="1600200" indent="-228600" eaLnBrk="0" hangingPunct="0">
                  <a:defRPr>
                    <a:latin typeface="Arial" charset="0"/>
                    <a:ea typeface="宋体" charset="-122"/>
                  </a:defRPr>
                </a:lvl4pPr>
                <a:lvl5pPr marL="2057400" indent="-228600" eaLnBrk="0" hangingPunct="0">
                  <a:defRPr>
                    <a:latin typeface="Arial" charset="0"/>
                    <a:ea typeface="宋体" charset="-122"/>
                  </a:defRPr>
                </a:lvl5pPr>
                <a:lvl6pPr marL="2514600" indent="-228600" eaLnBrk="0" fontAlgn="base" hangingPunct="0">
                  <a:spcBef>
                    <a:spcPct val="0"/>
                  </a:spcBef>
                  <a:spcAft>
                    <a:spcPct val="0"/>
                  </a:spcAft>
                  <a:defRPr>
                    <a:latin typeface="Arial" charset="0"/>
                    <a:ea typeface="宋体" charset="-122"/>
                  </a:defRPr>
                </a:lvl6pPr>
                <a:lvl7pPr marL="2971800" indent="-228600" eaLnBrk="0" fontAlgn="base" hangingPunct="0">
                  <a:spcBef>
                    <a:spcPct val="0"/>
                  </a:spcBef>
                  <a:spcAft>
                    <a:spcPct val="0"/>
                  </a:spcAft>
                  <a:defRPr>
                    <a:latin typeface="Arial" charset="0"/>
                    <a:ea typeface="宋体" charset="-122"/>
                  </a:defRPr>
                </a:lvl7pPr>
                <a:lvl8pPr marL="3429000" indent="-228600" eaLnBrk="0" fontAlgn="base" hangingPunct="0">
                  <a:spcBef>
                    <a:spcPct val="0"/>
                  </a:spcBef>
                  <a:spcAft>
                    <a:spcPct val="0"/>
                  </a:spcAft>
                  <a:defRPr>
                    <a:latin typeface="Arial" charset="0"/>
                    <a:ea typeface="宋体" charset="-122"/>
                  </a:defRPr>
                </a:lvl8pPr>
                <a:lvl9pPr marL="3886200" indent="-228600" eaLnBrk="0" fontAlgn="base" hangingPunct="0">
                  <a:spcBef>
                    <a:spcPct val="0"/>
                  </a:spcBef>
                  <a:spcAft>
                    <a:spcPct val="0"/>
                  </a:spcAft>
                  <a:defRPr>
                    <a:latin typeface="Arial" charset="0"/>
                    <a:ea typeface="宋体" charset="-122"/>
                  </a:defRPr>
                </a:lvl9pPr>
              </a:lstStyle>
              <a:p>
                <a:r>
                  <a:rPr lang="zh-CN" altLang="en-US" dirty="0"/>
                  <a:t>多通道</a:t>
                </a:r>
                <a:endParaRPr lang="en-US" altLang="zh-CN" dirty="0"/>
              </a:p>
              <a:p>
                <a:r>
                  <a:rPr lang="zh-CN" altLang="en-US" dirty="0"/>
                  <a:t>晋升</a:t>
                </a:r>
                <a:endParaRPr lang="en-US" altLang="zh-CN" dirty="0"/>
              </a:p>
            </p:txBody>
          </p:sp>
        </p:grpSp>
        <p:sp>
          <p:nvSpPr>
            <p:cNvPr id="7" name="加号 6">
              <a:extLst>
                <a:ext uri="{FF2B5EF4-FFF2-40B4-BE49-F238E27FC236}">
                  <a16:creationId xmlns:a16="http://schemas.microsoft.com/office/drawing/2014/main" id="{9AD60619-3043-41D6-A56C-C4A63007CEF1}"/>
                </a:ext>
              </a:extLst>
            </p:cNvPr>
            <p:cNvSpPr/>
            <p:nvPr/>
          </p:nvSpPr>
          <p:spPr>
            <a:xfrm>
              <a:off x="2100650" y="4499358"/>
              <a:ext cx="442882" cy="379331"/>
            </a:xfrm>
            <a:prstGeom prst="mathPlus">
              <a:avLst/>
            </a:prstGeom>
            <a:solidFill>
              <a:srgbClr val="0070C0"/>
            </a:solidFill>
            <a:ln>
              <a:noFill/>
            </a:ln>
          </p:spPr>
          <p:style>
            <a:lnRef idx="1">
              <a:schemeClr val="accent5"/>
            </a:lnRef>
            <a:fillRef idx="2">
              <a:schemeClr val="accent5"/>
            </a:fillRef>
            <a:effectRef idx="1">
              <a:schemeClr val="accent5"/>
            </a:effectRef>
            <a:fontRef idx="minor">
              <a:schemeClr val="dk1"/>
            </a:fontRef>
          </p:style>
          <p:txBody>
            <a:bodyPr anchor="ctr"/>
            <a:lstStyle/>
            <a:p>
              <a:pPr algn="ctr"/>
              <a:endParaRPr lang="zh-CN" altLang="en-US" kern="0">
                <a:solidFill>
                  <a:sysClr val="window" lastClr="FFFFFF"/>
                </a:solidFill>
                <a:latin typeface="Calibri"/>
              </a:endParaRPr>
            </a:p>
          </p:txBody>
        </p:sp>
        <p:sp>
          <p:nvSpPr>
            <p:cNvPr id="8" name="TextBox 31">
              <a:extLst>
                <a:ext uri="{FF2B5EF4-FFF2-40B4-BE49-F238E27FC236}">
                  <a16:creationId xmlns:a16="http://schemas.microsoft.com/office/drawing/2014/main" id="{B754CAB2-F0C8-4773-AE84-E8FB310760C6}"/>
                </a:ext>
              </a:extLst>
            </p:cNvPr>
            <p:cNvSpPr txBox="1"/>
            <p:nvPr/>
          </p:nvSpPr>
          <p:spPr>
            <a:xfrm>
              <a:off x="6001735" y="3390506"/>
              <a:ext cx="2282666" cy="498003"/>
            </a:xfrm>
            <a:prstGeom prst="rect">
              <a:avLst/>
            </a:prstGeom>
            <a:noFill/>
          </p:spPr>
          <p:txBody>
            <a:bodyPr>
              <a:spAutoFit/>
            </a:bodyPr>
            <a:lstStyle/>
            <a:p>
              <a:pPr algn="ctr">
                <a:lnSpc>
                  <a:spcPct val="150000"/>
                </a:lnSpc>
                <a:defRPr/>
              </a:pPr>
              <a:r>
                <a:rPr lang="zh-CN" altLang="en-US" sz="2000" b="1" dirty="0">
                  <a:solidFill>
                    <a:schemeClr val="tx1">
                      <a:lumMod val="95000"/>
                      <a:lumOff val="5000"/>
                    </a:schemeClr>
                  </a:solidFill>
                  <a:latin typeface="微软雅黑" panose="020B0503020204020204" pitchFamily="34" charset="-122"/>
                  <a:ea typeface="微软雅黑" panose="020B0503020204020204" pitchFamily="34" charset="-122"/>
                </a:rPr>
                <a:t>多元化的发展机制</a:t>
              </a:r>
            </a:p>
          </p:txBody>
        </p:sp>
        <p:grpSp>
          <p:nvGrpSpPr>
            <p:cNvPr id="10" name="组合 38">
              <a:extLst>
                <a:ext uri="{FF2B5EF4-FFF2-40B4-BE49-F238E27FC236}">
                  <a16:creationId xmlns:a16="http://schemas.microsoft.com/office/drawing/2014/main" id="{DE5D9577-9CC1-48D8-9907-10A7EAA88801}"/>
                </a:ext>
              </a:extLst>
            </p:cNvPr>
            <p:cNvGrpSpPr>
              <a:grpSpLocks/>
            </p:cNvGrpSpPr>
            <p:nvPr/>
          </p:nvGrpSpPr>
          <p:grpSpPr bwMode="auto">
            <a:xfrm>
              <a:off x="5037056" y="3225523"/>
              <a:ext cx="1033293" cy="1122123"/>
              <a:chOff x="6220572" y="3227482"/>
              <a:chExt cx="1033293" cy="1122123"/>
            </a:xfrm>
          </p:grpSpPr>
          <p:sp>
            <p:nvSpPr>
              <p:cNvPr id="13" name="Freeform 369">
                <a:extLst>
                  <a:ext uri="{FF2B5EF4-FFF2-40B4-BE49-F238E27FC236}">
                    <a16:creationId xmlns:a16="http://schemas.microsoft.com/office/drawing/2014/main" id="{0E39AEE8-BEF9-4103-9B2A-E3496CC67AAD}"/>
                  </a:ext>
                </a:extLst>
              </p:cNvPr>
              <p:cNvSpPr>
                <a:spLocks/>
              </p:cNvSpPr>
              <p:nvPr/>
            </p:nvSpPr>
            <p:spPr bwMode="auto">
              <a:xfrm>
                <a:off x="6220572" y="3227482"/>
                <a:ext cx="1033293" cy="1122123"/>
              </a:xfrm>
              <a:prstGeom prst="flowChartConnector">
                <a:avLst/>
              </a:prstGeom>
              <a:solidFill>
                <a:schemeClr val="accent5">
                  <a:lumMod val="60000"/>
                  <a:lumOff val="40000"/>
                </a:schemeClr>
              </a:solidFill>
              <a:ln>
                <a:noFill/>
              </a:ln>
            </p:spPr>
            <p:style>
              <a:lnRef idx="1">
                <a:schemeClr val="accent1"/>
              </a:lnRef>
              <a:fillRef idx="2">
                <a:schemeClr val="accent1"/>
              </a:fillRef>
              <a:effectRef idx="1">
                <a:schemeClr val="accent1"/>
              </a:effectRef>
              <a:fontRef idx="minor">
                <a:schemeClr val="dk1"/>
              </a:fontRef>
            </p:style>
            <p:txBody>
              <a:bodyPr/>
              <a:lstStyle/>
              <a:p>
                <a:pPr>
                  <a:defRPr/>
                </a:pPr>
                <a:endParaRPr lang="zh-CN" altLang="en-US"/>
              </a:p>
            </p:txBody>
          </p:sp>
          <p:sp>
            <p:nvSpPr>
              <p:cNvPr id="14" name="TextBox 21">
                <a:extLst>
                  <a:ext uri="{FF2B5EF4-FFF2-40B4-BE49-F238E27FC236}">
                    <a16:creationId xmlns:a16="http://schemas.microsoft.com/office/drawing/2014/main" id="{44B2F535-E84C-4838-AF80-38996B484DDE}"/>
                  </a:ext>
                </a:extLst>
              </p:cNvPr>
              <p:cNvSpPr txBox="1">
                <a:spLocks noChangeArrowheads="1"/>
              </p:cNvSpPr>
              <p:nvPr/>
            </p:nvSpPr>
            <p:spPr bwMode="auto">
              <a:xfrm>
                <a:off x="6471074" y="3392465"/>
                <a:ext cx="532282" cy="785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lnSpc>
                    <a:spcPct val="120000"/>
                  </a:lnSpc>
                </a:pPr>
                <a:r>
                  <a:rPr lang="zh-CN" altLang="en-US" sz="2000" b="1" dirty="0">
                    <a:solidFill>
                      <a:schemeClr val="accent1">
                        <a:lumMod val="50000"/>
                      </a:schemeClr>
                    </a:solidFill>
                    <a:latin typeface="微软雅黑" pitchFamily="34" charset="-122"/>
                    <a:ea typeface="微软雅黑" pitchFamily="34" charset="-122"/>
                  </a:rPr>
                  <a:t>业绩</a:t>
                </a:r>
                <a:endParaRPr lang="en-US" altLang="zh-CN" sz="2000" b="1" dirty="0">
                  <a:solidFill>
                    <a:schemeClr val="accent1">
                      <a:lumMod val="50000"/>
                    </a:schemeClr>
                  </a:solidFill>
                  <a:latin typeface="微软雅黑" pitchFamily="34" charset="-122"/>
                  <a:ea typeface="微软雅黑" pitchFamily="34" charset="-122"/>
                </a:endParaRPr>
              </a:p>
              <a:p>
                <a:pPr algn="ctr" eaLnBrk="1" hangingPunct="1">
                  <a:lnSpc>
                    <a:spcPct val="120000"/>
                  </a:lnSpc>
                </a:pPr>
                <a:r>
                  <a:rPr lang="zh-CN" altLang="en-US" sz="2000" b="1" dirty="0">
                    <a:solidFill>
                      <a:schemeClr val="accent1">
                        <a:lumMod val="50000"/>
                      </a:schemeClr>
                    </a:solidFill>
                    <a:latin typeface="微软雅黑" pitchFamily="34" charset="-122"/>
                    <a:ea typeface="微软雅黑" pitchFamily="34" charset="-122"/>
                  </a:rPr>
                  <a:t>薪酬</a:t>
                </a:r>
                <a:endParaRPr lang="en-US" altLang="zh-CN" sz="2000" b="1" dirty="0">
                  <a:solidFill>
                    <a:schemeClr val="accent1">
                      <a:lumMod val="50000"/>
                    </a:schemeClr>
                  </a:solidFill>
                  <a:latin typeface="微软雅黑" pitchFamily="34" charset="-122"/>
                  <a:ea typeface="微软雅黑" pitchFamily="34" charset="-122"/>
                </a:endParaRPr>
              </a:p>
            </p:txBody>
          </p:sp>
        </p:grpSp>
        <p:sp>
          <p:nvSpPr>
            <p:cNvPr id="12" name="加号 11">
              <a:extLst>
                <a:ext uri="{FF2B5EF4-FFF2-40B4-BE49-F238E27FC236}">
                  <a16:creationId xmlns:a16="http://schemas.microsoft.com/office/drawing/2014/main" id="{530200A7-092D-4A60-AD57-E5D76256C032}"/>
                </a:ext>
              </a:extLst>
            </p:cNvPr>
            <p:cNvSpPr/>
            <p:nvPr/>
          </p:nvSpPr>
          <p:spPr>
            <a:xfrm>
              <a:off x="4294826" y="3823076"/>
              <a:ext cx="442881" cy="379332"/>
            </a:xfrm>
            <a:prstGeom prst="mathPlus">
              <a:avLst/>
            </a:prstGeom>
            <a:solidFill>
              <a:srgbClr val="0070C0"/>
            </a:solidFill>
            <a:ln>
              <a:noFill/>
            </a:ln>
          </p:spPr>
          <p:style>
            <a:lnRef idx="1">
              <a:schemeClr val="accent5"/>
            </a:lnRef>
            <a:fillRef idx="2">
              <a:schemeClr val="accent5"/>
            </a:fillRef>
            <a:effectRef idx="1">
              <a:schemeClr val="accent5"/>
            </a:effectRef>
            <a:fontRef idx="minor">
              <a:schemeClr val="dk1"/>
            </a:fontRef>
          </p:style>
          <p:txBody>
            <a:bodyPr anchor="ctr"/>
            <a:lstStyle/>
            <a:p>
              <a:pPr algn="ctr"/>
              <a:endParaRPr lang="zh-CN" altLang="en-US" kern="0">
                <a:solidFill>
                  <a:sysClr val="window" lastClr="FFFFFF"/>
                </a:solidFill>
                <a:latin typeface="Calibri"/>
              </a:endParaRPr>
            </a:p>
          </p:txBody>
        </p:sp>
      </p:grpSp>
      <p:sp>
        <p:nvSpPr>
          <p:cNvPr id="19" name="矩形: 剪去单角 18">
            <a:extLst>
              <a:ext uri="{FF2B5EF4-FFF2-40B4-BE49-F238E27FC236}">
                <a16:creationId xmlns:a16="http://schemas.microsoft.com/office/drawing/2014/main" id="{F886B18E-E370-411B-8DEE-577F90DBCF4B}"/>
              </a:ext>
            </a:extLst>
          </p:cNvPr>
          <p:cNvSpPr/>
          <p:nvPr/>
        </p:nvSpPr>
        <p:spPr>
          <a:xfrm>
            <a:off x="635622" y="561481"/>
            <a:ext cx="1629721" cy="321760"/>
          </a:xfrm>
          <a:prstGeom prst="snip1Rect">
            <a:avLst/>
          </a:prstGeom>
          <a:solidFill>
            <a:srgbClr val="0047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7"/>
          </a:p>
        </p:txBody>
      </p:sp>
      <p:sp>
        <p:nvSpPr>
          <p:cNvPr id="20" name="文本框 19">
            <a:extLst>
              <a:ext uri="{FF2B5EF4-FFF2-40B4-BE49-F238E27FC236}">
                <a16:creationId xmlns:a16="http://schemas.microsoft.com/office/drawing/2014/main" id="{D32A1930-6B39-4CF2-BD8B-C792ECBE7B97}"/>
              </a:ext>
            </a:extLst>
          </p:cNvPr>
          <p:cNvSpPr txBox="1"/>
          <p:nvPr/>
        </p:nvSpPr>
        <p:spPr>
          <a:xfrm>
            <a:off x="635622" y="567779"/>
            <a:ext cx="1598345" cy="355034"/>
          </a:xfrm>
          <a:prstGeom prst="rect">
            <a:avLst/>
          </a:prstGeom>
          <a:noFill/>
        </p:spPr>
        <p:txBody>
          <a:bodyPr wrap="square" rtlCol="0">
            <a:spAutoFit/>
          </a:bodyPr>
          <a:lstStyle/>
          <a:p>
            <a:pPr algn="ctr"/>
            <a:r>
              <a:rPr lang="zh-CN" altLang="en-US" sz="1707" dirty="0">
                <a:solidFill>
                  <a:schemeClr val="bg1"/>
                </a:solidFill>
                <a:latin typeface="微软雅黑" panose="020B0503020204020204" pitchFamily="34" charset="-122"/>
                <a:ea typeface="微软雅黑" panose="020B0503020204020204" pitchFamily="34" charset="-122"/>
              </a:rPr>
              <a:t>员工发展</a:t>
            </a:r>
          </a:p>
        </p:txBody>
      </p:sp>
      <p:sp>
        <p:nvSpPr>
          <p:cNvPr id="21" name="矩形 20">
            <a:extLst>
              <a:ext uri="{FF2B5EF4-FFF2-40B4-BE49-F238E27FC236}">
                <a16:creationId xmlns:a16="http://schemas.microsoft.com/office/drawing/2014/main" id="{07D66515-7DE6-41A0-8EA9-1B61B1B58358}"/>
              </a:ext>
            </a:extLst>
          </p:cNvPr>
          <p:cNvSpPr/>
          <p:nvPr/>
        </p:nvSpPr>
        <p:spPr>
          <a:xfrm flipV="1">
            <a:off x="635623" y="889539"/>
            <a:ext cx="10854043" cy="48663"/>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7"/>
          </a:p>
        </p:txBody>
      </p:sp>
      <p:pic>
        <p:nvPicPr>
          <p:cNvPr id="22" name="图片 21">
            <a:extLst>
              <a:ext uri="{FF2B5EF4-FFF2-40B4-BE49-F238E27FC236}">
                <a16:creationId xmlns:a16="http://schemas.microsoft.com/office/drawing/2014/main" id="{1BA65879-3511-4F3B-AC22-F895206C7AD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77382" y="591270"/>
            <a:ext cx="933137" cy="247511"/>
          </a:xfrm>
          <a:prstGeom prst="rect">
            <a:avLst/>
          </a:prstGeom>
        </p:spPr>
      </p:pic>
    </p:spTree>
    <p:extLst>
      <p:ext uri="{BB962C8B-B14F-4D97-AF65-F5344CB8AC3E}">
        <p14:creationId xmlns:p14="http://schemas.microsoft.com/office/powerpoint/2010/main" val="21581786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流程图: 过程 25">
            <a:extLst>
              <a:ext uri="{FF2B5EF4-FFF2-40B4-BE49-F238E27FC236}">
                <a16:creationId xmlns:a16="http://schemas.microsoft.com/office/drawing/2014/main" id="{117EFE52-CD43-4A33-B4A2-40B8538A039E}"/>
              </a:ext>
            </a:extLst>
          </p:cNvPr>
          <p:cNvSpPr/>
          <p:nvPr/>
        </p:nvSpPr>
        <p:spPr>
          <a:xfrm>
            <a:off x="905522" y="2023197"/>
            <a:ext cx="10120544" cy="1405803"/>
          </a:xfrm>
          <a:prstGeom prst="flowChartProcess">
            <a:avLst/>
          </a:prstGeom>
          <a:gradFill flip="none" rotWithShape="1">
            <a:gsLst>
              <a:gs pos="0">
                <a:schemeClr val="accent5">
                  <a:lumMod val="60000"/>
                  <a:lumOff val="40000"/>
                  <a:tint val="66000"/>
                  <a:satMod val="160000"/>
                </a:schemeClr>
              </a:gs>
              <a:gs pos="50000">
                <a:schemeClr val="accent5">
                  <a:lumMod val="60000"/>
                  <a:lumOff val="40000"/>
                  <a:tint val="44500"/>
                  <a:satMod val="160000"/>
                </a:schemeClr>
              </a:gs>
              <a:gs pos="100000">
                <a:schemeClr val="accent5">
                  <a:lumMod val="60000"/>
                  <a:lumOff val="40000"/>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400" b="1" dirty="0">
              <a:latin typeface="华文中宋" panose="02010600040101010101" pitchFamily="2" charset="-122"/>
              <a:ea typeface="华文中宋" panose="02010600040101010101" pitchFamily="2" charset="-122"/>
            </a:endParaRPr>
          </a:p>
        </p:txBody>
      </p:sp>
      <p:sp>
        <p:nvSpPr>
          <p:cNvPr id="3" name="矩形: 剪去单角 2">
            <a:extLst>
              <a:ext uri="{FF2B5EF4-FFF2-40B4-BE49-F238E27FC236}">
                <a16:creationId xmlns:a16="http://schemas.microsoft.com/office/drawing/2014/main" id="{9A944DB1-6E30-4AD7-8DB3-01711B7D1390}"/>
              </a:ext>
            </a:extLst>
          </p:cNvPr>
          <p:cNvSpPr/>
          <p:nvPr/>
        </p:nvSpPr>
        <p:spPr>
          <a:xfrm>
            <a:off x="635622" y="561481"/>
            <a:ext cx="1629721" cy="321760"/>
          </a:xfrm>
          <a:prstGeom prst="snip1Rect">
            <a:avLst/>
          </a:prstGeom>
          <a:solidFill>
            <a:srgbClr val="0047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7"/>
          </a:p>
        </p:txBody>
      </p:sp>
      <p:sp>
        <p:nvSpPr>
          <p:cNvPr id="4" name="文本框 3">
            <a:extLst>
              <a:ext uri="{FF2B5EF4-FFF2-40B4-BE49-F238E27FC236}">
                <a16:creationId xmlns:a16="http://schemas.microsoft.com/office/drawing/2014/main" id="{B70C00E7-A4A5-4B02-8F92-B81A2268CDFE}"/>
              </a:ext>
            </a:extLst>
          </p:cNvPr>
          <p:cNvSpPr txBox="1"/>
          <p:nvPr/>
        </p:nvSpPr>
        <p:spPr>
          <a:xfrm>
            <a:off x="725167" y="561481"/>
            <a:ext cx="1465584" cy="353943"/>
          </a:xfrm>
          <a:prstGeom prst="rect">
            <a:avLst/>
          </a:prstGeom>
          <a:noFill/>
        </p:spPr>
        <p:txBody>
          <a:bodyPr wrap="square" rtlCol="0">
            <a:spAutoFit/>
          </a:bodyPr>
          <a:lstStyle>
            <a:defPPr>
              <a:defRPr lang="zh-CN"/>
            </a:defPPr>
            <a:lvl1pPr algn="ctr">
              <a:defRPr sz="1707">
                <a:solidFill>
                  <a:schemeClr val="bg1"/>
                </a:solidFill>
                <a:latin typeface="微软雅黑" panose="020B0503020204020204" pitchFamily="34" charset="-122"/>
                <a:ea typeface="微软雅黑" panose="020B0503020204020204" pitchFamily="34" charset="-122"/>
              </a:defRPr>
            </a:lvl1pPr>
          </a:lstStyle>
          <a:p>
            <a:r>
              <a:rPr lang="zh-CN" altLang="en-US" dirty="0"/>
              <a:t>职业规划</a:t>
            </a:r>
          </a:p>
        </p:txBody>
      </p:sp>
      <p:sp>
        <p:nvSpPr>
          <p:cNvPr id="5" name="矩形 4">
            <a:extLst>
              <a:ext uri="{FF2B5EF4-FFF2-40B4-BE49-F238E27FC236}">
                <a16:creationId xmlns:a16="http://schemas.microsoft.com/office/drawing/2014/main" id="{FA8CA9EC-C8B6-435C-8A77-FA9D530D7FF7}"/>
              </a:ext>
            </a:extLst>
          </p:cNvPr>
          <p:cNvSpPr/>
          <p:nvPr/>
        </p:nvSpPr>
        <p:spPr>
          <a:xfrm flipV="1">
            <a:off x="635623" y="889539"/>
            <a:ext cx="10854043" cy="48663"/>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7"/>
          </a:p>
        </p:txBody>
      </p:sp>
      <p:pic>
        <p:nvPicPr>
          <p:cNvPr id="6" name="图片 5">
            <a:extLst>
              <a:ext uri="{FF2B5EF4-FFF2-40B4-BE49-F238E27FC236}">
                <a16:creationId xmlns:a16="http://schemas.microsoft.com/office/drawing/2014/main" id="{6F94C418-9081-4DED-83B7-717DF77D7D7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77382" y="591270"/>
            <a:ext cx="933137" cy="247511"/>
          </a:xfrm>
          <a:prstGeom prst="rect">
            <a:avLst/>
          </a:prstGeom>
        </p:spPr>
      </p:pic>
      <p:sp>
        <p:nvSpPr>
          <p:cNvPr id="7" name="矩形 6">
            <a:extLst>
              <a:ext uri="{FF2B5EF4-FFF2-40B4-BE49-F238E27FC236}">
                <a16:creationId xmlns:a16="http://schemas.microsoft.com/office/drawing/2014/main" id="{910BE000-0B6C-4364-8869-6DEB5E7F39EB}"/>
              </a:ext>
            </a:extLst>
          </p:cNvPr>
          <p:cNvSpPr/>
          <p:nvPr/>
        </p:nvSpPr>
        <p:spPr>
          <a:xfrm>
            <a:off x="713463" y="1274651"/>
            <a:ext cx="10776203" cy="381964"/>
          </a:xfrm>
          <a:prstGeom prst="rect">
            <a:avLst/>
          </a:prstGeom>
        </p:spPr>
        <p:txBody>
          <a:bodyPr wrap="square">
            <a:spAutoFit/>
          </a:bodyPr>
          <a:lstStyle/>
          <a:p>
            <a:pPr indent="337144">
              <a:lnSpc>
                <a:spcPct val="150000"/>
              </a:lnSpc>
            </a:pPr>
            <a:r>
              <a:rPr lang="zh-CN" altLang="en-US" sz="1422" b="1" dirty="0">
                <a:latin typeface="微软雅黑" panose="020B0503020204020204" pitchFamily="34" charset="-122"/>
                <a:ea typeface="微软雅黑" panose="020B0503020204020204" pitchFamily="34" charset="-122"/>
              </a:rPr>
              <a:t>秉持“</a:t>
            </a:r>
            <a:r>
              <a:rPr lang="zh-CN" altLang="en-US" sz="1422" b="1" dirty="0">
                <a:solidFill>
                  <a:srgbClr val="C00000"/>
                </a:solidFill>
                <a:latin typeface="微软雅黑" panose="020B0503020204020204" pitchFamily="34" charset="-122"/>
                <a:ea typeface="微软雅黑" panose="020B0503020204020204" pitchFamily="34" charset="-122"/>
              </a:rPr>
              <a:t>个人与企业共同发展</a:t>
            </a:r>
            <a:r>
              <a:rPr lang="zh-CN" altLang="en-US" sz="1422" b="1" dirty="0">
                <a:latin typeface="微软雅黑" panose="020B0503020204020204" pitchFamily="34" charset="-122"/>
                <a:ea typeface="微软雅黑" panose="020B0503020204020204" pitchFamily="34" charset="-122"/>
              </a:rPr>
              <a:t>”的员工成长原则，公司为员工提供个人</a:t>
            </a:r>
            <a:r>
              <a:rPr lang="zh-CN" altLang="en-US" sz="1422" b="1" dirty="0">
                <a:solidFill>
                  <a:srgbClr val="C00000"/>
                </a:solidFill>
                <a:latin typeface="微软雅黑" panose="020B0503020204020204" pitchFamily="34" charset="-122"/>
                <a:ea typeface="微软雅黑" panose="020B0503020204020204" pitchFamily="34" charset="-122"/>
              </a:rPr>
              <a:t>成长路径</a:t>
            </a:r>
            <a:r>
              <a:rPr lang="zh-CN" altLang="en-US" sz="1422" b="1" dirty="0">
                <a:latin typeface="微软雅黑" panose="020B0503020204020204" pitchFamily="34" charset="-122"/>
                <a:ea typeface="微软雅黑" panose="020B0503020204020204" pitchFamily="34" charset="-122"/>
              </a:rPr>
              <a:t>和</a:t>
            </a:r>
            <a:r>
              <a:rPr lang="zh-CN" altLang="en-US" sz="1422" b="1" dirty="0">
                <a:solidFill>
                  <a:srgbClr val="C00000"/>
                </a:solidFill>
                <a:latin typeface="微软雅黑" panose="020B0503020204020204" pitchFamily="34" charset="-122"/>
                <a:ea typeface="微软雅黑" panose="020B0503020204020204" pitchFamily="34" charset="-122"/>
              </a:rPr>
              <a:t>晋升通道</a:t>
            </a:r>
            <a:r>
              <a:rPr lang="zh-CN" altLang="en-US" sz="1422" b="1" dirty="0">
                <a:latin typeface="微软雅黑" panose="020B0503020204020204" pitchFamily="34" charset="-122"/>
                <a:ea typeface="微软雅黑" panose="020B0503020204020204" pitchFamily="34" charset="-122"/>
              </a:rPr>
              <a:t>咨询与辅导，支持员工自我价值实现。</a:t>
            </a:r>
          </a:p>
        </p:txBody>
      </p:sp>
      <p:sp>
        <p:nvSpPr>
          <p:cNvPr id="9" name="矩形 8">
            <a:extLst>
              <a:ext uri="{FF2B5EF4-FFF2-40B4-BE49-F238E27FC236}">
                <a16:creationId xmlns:a16="http://schemas.microsoft.com/office/drawing/2014/main" id="{1A476889-32FA-455B-AAD5-60CEBB8E3349}"/>
              </a:ext>
            </a:extLst>
          </p:cNvPr>
          <p:cNvSpPr/>
          <p:nvPr/>
        </p:nvSpPr>
        <p:spPr>
          <a:xfrm>
            <a:off x="0" y="4114636"/>
            <a:ext cx="12192000" cy="2743364"/>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a:extLst>
              <a:ext uri="{FF2B5EF4-FFF2-40B4-BE49-F238E27FC236}">
                <a16:creationId xmlns:a16="http://schemas.microsoft.com/office/drawing/2014/main" id="{0641380A-E225-413D-8747-534C5A84D01B}"/>
              </a:ext>
            </a:extLst>
          </p:cNvPr>
          <p:cNvSpPr txBox="1"/>
          <p:nvPr/>
        </p:nvSpPr>
        <p:spPr>
          <a:xfrm>
            <a:off x="3231018" y="2420198"/>
            <a:ext cx="1185573" cy="646331"/>
          </a:xfrm>
          <a:prstGeom prst="rect">
            <a:avLst/>
          </a:prstGeom>
          <a:noFill/>
        </p:spPr>
        <p:txBody>
          <a:bodyPr wrap="square" rtlCol="0">
            <a:spAutoFit/>
          </a:bodyPr>
          <a:lstStyle/>
          <a:p>
            <a:pPr algn="dist"/>
            <a:r>
              <a:rPr lang="zh-CN" altLang="en-US" dirty="0">
                <a:latin typeface="微软雅黑" panose="020B0503020204020204" pitchFamily="34" charset="-122"/>
                <a:ea typeface="微软雅黑" panose="020B0503020204020204" pitchFamily="34" charset="-122"/>
              </a:rPr>
              <a:t>自我认知行业认知</a:t>
            </a:r>
          </a:p>
        </p:txBody>
      </p:sp>
      <p:sp>
        <p:nvSpPr>
          <p:cNvPr id="15" name="文本框 14">
            <a:extLst>
              <a:ext uri="{FF2B5EF4-FFF2-40B4-BE49-F238E27FC236}">
                <a16:creationId xmlns:a16="http://schemas.microsoft.com/office/drawing/2014/main" id="{77C03BC7-6ABE-41A3-9C98-AC162BFE1415}"/>
              </a:ext>
            </a:extLst>
          </p:cNvPr>
          <p:cNvSpPr txBox="1"/>
          <p:nvPr/>
        </p:nvSpPr>
        <p:spPr>
          <a:xfrm>
            <a:off x="5328947" y="2383310"/>
            <a:ext cx="1223805" cy="646331"/>
          </a:xfrm>
          <a:prstGeom prst="rect">
            <a:avLst/>
          </a:prstGeom>
          <a:noFill/>
        </p:spPr>
        <p:txBody>
          <a:bodyPr wrap="square" rtlCol="0">
            <a:spAutoFit/>
          </a:bodyPr>
          <a:lstStyle/>
          <a:p>
            <a:pPr algn="dist"/>
            <a:r>
              <a:rPr lang="zh-CN" altLang="en-US" dirty="0">
                <a:latin typeface="微软雅黑" panose="020B0503020204020204" pitchFamily="34" charset="-122"/>
                <a:ea typeface="微软雅黑" panose="020B0503020204020204" pitchFamily="34" charset="-122"/>
              </a:rPr>
              <a:t>规划</a:t>
            </a:r>
            <a:endParaRPr lang="en-US" altLang="zh-CN" dirty="0">
              <a:latin typeface="微软雅黑" panose="020B0503020204020204" pitchFamily="34" charset="-122"/>
              <a:ea typeface="微软雅黑" panose="020B0503020204020204" pitchFamily="34" charset="-122"/>
            </a:endParaRPr>
          </a:p>
          <a:p>
            <a:pPr algn="dist"/>
            <a:r>
              <a:rPr lang="zh-CN" altLang="en-US" dirty="0">
                <a:latin typeface="微软雅黑" panose="020B0503020204020204" pitchFamily="34" charset="-122"/>
                <a:ea typeface="微软雅黑" panose="020B0503020204020204" pitchFamily="34" charset="-122"/>
              </a:rPr>
              <a:t>职业目标</a:t>
            </a:r>
          </a:p>
        </p:txBody>
      </p:sp>
      <p:sp>
        <p:nvSpPr>
          <p:cNvPr id="16" name="文本框 15">
            <a:extLst>
              <a:ext uri="{FF2B5EF4-FFF2-40B4-BE49-F238E27FC236}">
                <a16:creationId xmlns:a16="http://schemas.microsoft.com/office/drawing/2014/main" id="{762DA044-5287-4776-B451-62E412C73D9E}"/>
              </a:ext>
            </a:extLst>
          </p:cNvPr>
          <p:cNvSpPr txBox="1"/>
          <p:nvPr/>
        </p:nvSpPr>
        <p:spPr>
          <a:xfrm>
            <a:off x="7204720" y="2383310"/>
            <a:ext cx="1185572" cy="646331"/>
          </a:xfrm>
          <a:prstGeom prst="rect">
            <a:avLst/>
          </a:prstGeom>
          <a:noFill/>
        </p:spPr>
        <p:txBody>
          <a:bodyPr wrap="square" rtlCol="0">
            <a:spAutoFit/>
          </a:bodyPr>
          <a:lstStyle/>
          <a:p>
            <a:pPr algn="dist"/>
            <a:r>
              <a:rPr lang="zh-CN" altLang="en-US" dirty="0">
                <a:latin typeface="微软雅黑" panose="020B0503020204020204" pitchFamily="34" charset="-122"/>
                <a:ea typeface="微软雅黑" panose="020B0503020204020204" pitchFamily="34" charset="-122"/>
              </a:rPr>
              <a:t>制订个人成长计划</a:t>
            </a:r>
          </a:p>
        </p:txBody>
      </p:sp>
      <p:sp>
        <p:nvSpPr>
          <p:cNvPr id="17" name="文本框 16">
            <a:extLst>
              <a:ext uri="{FF2B5EF4-FFF2-40B4-BE49-F238E27FC236}">
                <a16:creationId xmlns:a16="http://schemas.microsoft.com/office/drawing/2014/main" id="{1EF78784-686E-4B96-AB5C-C99FE4644FF8}"/>
              </a:ext>
            </a:extLst>
          </p:cNvPr>
          <p:cNvSpPr txBox="1"/>
          <p:nvPr/>
        </p:nvSpPr>
        <p:spPr>
          <a:xfrm>
            <a:off x="9041344" y="2420198"/>
            <a:ext cx="1809242" cy="646331"/>
          </a:xfrm>
          <a:prstGeom prst="rect">
            <a:avLst/>
          </a:prstGeom>
          <a:noFill/>
        </p:spPr>
        <p:txBody>
          <a:bodyPr wrap="square" rtlCol="0">
            <a:spAutoFit/>
          </a:bodyPr>
          <a:lstStyle/>
          <a:p>
            <a:pPr algn="dist"/>
            <a:r>
              <a:rPr lang="zh-CN" altLang="en-US" dirty="0">
                <a:latin typeface="微软雅黑" panose="020B0503020204020204" pitchFamily="34" charset="-122"/>
                <a:ea typeface="微软雅黑" panose="020B0503020204020204" pitchFamily="34" charset="-122"/>
              </a:rPr>
              <a:t>多元的岗位机会</a:t>
            </a:r>
            <a:endParaRPr lang="en-US" altLang="zh-CN" dirty="0">
              <a:latin typeface="微软雅黑" panose="020B0503020204020204" pitchFamily="34" charset="-122"/>
              <a:ea typeface="微软雅黑" panose="020B0503020204020204" pitchFamily="34" charset="-122"/>
            </a:endParaRPr>
          </a:p>
          <a:p>
            <a:pPr algn="dist"/>
            <a:r>
              <a:rPr lang="zh-CN" altLang="en-US" dirty="0">
                <a:latin typeface="微软雅黑" panose="020B0503020204020204" pitchFamily="34" charset="-122"/>
                <a:ea typeface="微软雅黑" panose="020B0503020204020204" pitchFamily="34" charset="-122"/>
              </a:rPr>
              <a:t>培训与发展</a:t>
            </a:r>
          </a:p>
        </p:txBody>
      </p:sp>
      <p:sp>
        <p:nvSpPr>
          <p:cNvPr id="18" name="文本框 17">
            <a:extLst>
              <a:ext uri="{FF2B5EF4-FFF2-40B4-BE49-F238E27FC236}">
                <a16:creationId xmlns:a16="http://schemas.microsoft.com/office/drawing/2014/main" id="{4E06331A-3F49-41D0-96A8-5747F74FDF42}"/>
              </a:ext>
            </a:extLst>
          </p:cNvPr>
          <p:cNvSpPr txBox="1"/>
          <p:nvPr/>
        </p:nvSpPr>
        <p:spPr>
          <a:xfrm>
            <a:off x="1341415" y="2420198"/>
            <a:ext cx="1152470" cy="646331"/>
          </a:xfrm>
          <a:prstGeom prst="rect">
            <a:avLst/>
          </a:prstGeom>
          <a:noFill/>
        </p:spPr>
        <p:txBody>
          <a:bodyPr wrap="square" rtlCol="0">
            <a:spAutoFit/>
          </a:bodyPr>
          <a:lstStyle/>
          <a:p>
            <a:pPr algn="dist"/>
            <a:r>
              <a:rPr lang="zh-CN" altLang="en-US" dirty="0">
                <a:latin typeface="微软雅黑" panose="020B0503020204020204" pitchFamily="34" charset="-122"/>
                <a:ea typeface="微软雅黑" panose="020B0503020204020204" pitchFamily="34" charset="-122"/>
              </a:rPr>
              <a:t>挖掘</a:t>
            </a:r>
            <a:endParaRPr lang="en-US" altLang="zh-CN" dirty="0">
              <a:latin typeface="微软雅黑" panose="020B0503020204020204" pitchFamily="34" charset="-122"/>
              <a:ea typeface="微软雅黑" panose="020B0503020204020204" pitchFamily="34" charset="-122"/>
            </a:endParaRPr>
          </a:p>
          <a:p>
            <a:pPr algn="dist"/>
            <a:r>
              <a:rPr lang="zh-CN" altLang="en-US" dirty="0">
                <a:latin typeface="微软雅黑" panose="020B0503020204020204" pitchFamily="34" charset="-122"/>
                <a:ea typeface="微软雅黑" panose="020B0503020204020204" pitchFamily="34" charset="-122"/>
              </a:rPr>
              <a:t>员工潜力</a:t>
            </a:r>
          </a:p>
        </p:txBody>
      </p:sp>
      <p:cxnSp>
        <p:nvCxnSpPr>
          <p:cNvPr id="20" name="直接箭头连接符 19">
            <a:extLst>
              <a:ext uri="{FF2B5EF4-FFF2-40B4-BE49-F238E27FC236}">
                <a16:creationId xmlns:a16="http://schemas.microsoft.com/office/drawing/2014/main" id="{236A2018-86F8-4943-9843-CDAB879E4E02}"/>
              </a:ext>
            </a:extLst>
          </p:cNvPr>
          <p:cNvCxnSpPr>
            <a:cxnSpLocks/>
          </p:cNvCxnSpPr>
          <p:nvPr/>
        </p:nvCxnSpPr>
        <p:spPr>
          <a:xfrm>
            <a:off x="2518325" y="2743366"/>
            <a:ext cx="615860" cy="0"/>
          </a:xfrm>
          <a:prstGeom prst="straightConnector1">
            <a:avLst/>
          </a:prstGeom>
          <a:ln w="57150">
            <a:solidFill>
              <a:schemeClr val="accent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2" name="直接箭头连接符 21">
            <a:extLst>
              <a:ext uri="{FF2B5EF4-FFF2-40B4-BE49-F238E27FC236}">
                <a16:creationId xmlns:a16="http://schemas.microsoft.com/office/drawing/2014/main" id="{1A660830-BDD2-41E7-B0A1-772E8EC6CBDB}"/>
              </a:ext>
            </a:extLst>
          </p:cNvPr>
          <p:cNvCxnSpPr>
            <a:cxnSpLocks/>
          </p:cNvCxnSpPr>
          <p:nvPr/>
        </p:nvCxnSpPr>
        <p:spPr>
          <a:xfrm>
            <a:off x="4555215" y="2706475"/>
            <a:ext cx="615860" cy="0"/>
          </a:xfrm>
          <a:prstGeom prst="straightConnector1">
            <a:avLst/>
          </a:prstGeom>
          <a:ln w="57150">
            <a:solidFill>
              <a:schemeClr val="accent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3" name="直接箭头连接符 22">
            <a:extLst>
              <a:ext uri="{FF2B5EF4-FFF2-40B4-BE49-F238E27FC236}">
                <a16:creationId xmlns:a16="http://schemas.microsoft.com/office/drawing/2014/main" id="{12DFBE86-A245-4EC3-B035-DCA4580DD47A}"/>
              </a:ext>
            </a:extLst>
          </p:cNvPr>
          <p:cNvCxnSpPr>
            <a:cxnSpLocks/>
          </p:cNvCxnSpPr>
          <p:nvPr/>
        </p:nvCxnSpPr>
        <p:spPr>
          <a:xfrm>
            <a:off x="6492027" y="2706475"/>
            <a:ext cx="615860" cy="0"/>
          </a:xfrm>
          <a:prstGeom prst="straightConnector1">
            <a:avLst/>
          </a:prstGeom>
          <a:ln w="57150">
            <a:solidFill>
              <a:schemeClr val="accent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4" name="直接箭头连接符 23">
            <a:extLst>
              <a:ext uri="{FF2B5EF4-FFF2-40B4-BE49-F238E27FC236}">
                <a16:creationId xmlns:a16="http://schemas.microsoft.com/office/drawing/2014/main" id="{8956BB30-F9FF-4012-8403-051C3367D326}"/>
              </a:ext>
            </a:extLst>
          </p:cNvPr>
          <p:cNvCxnSpPr>
            <a:cxnSpLocks/>
          </p:cNvCxnSpPr>
          <p:nvPr/>
        </p:nvCxnSpPr>
        <p:spPr>
          <a:xfrm>
            <a:off x="8338763" y="2706475"/>
            <a:ext cx="615860" cy="0"/>
          </a:xfrm>
          <a:prstGeom prst="straightConnector1">
            <a:avLst/>
          </a:prstGeom>
          <a:ln w="57150">
            <a:solidFill>
              <a:schemeClr val="accent1">
                <a:lumMod val="50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912611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E51B3B52-C589-4B8D-99F9-DA2FC87F4CEE}"/>
              </a:ext>
            </a:extLst>
          </p:cNvPr>
          <p:cNvPicPr>
            <a:picLocks noChangeAspect="1"/>
          </p:cNvPicPr>
          <p:nvPr/>
        </p:nvPicPr>
        <p:blipFill>
          <a:blip r:embed="rId2"/>
          <a:stretch>
            <a:fillRect/>
          </a:stretch>
        </p:blipFill>
        <p:spPr>
          <a:xfrm>
            <a:off x="6605020" y="2153217"/>
            <a:ext cx="1455618" cy="1804550"/>
          </a:xfrm>
          <a:prstGeom prst="rect">
            <a:avLst/>
          </a:prstGeom>
        </p:spPr>
      </p:pic>
      <p:pic>
        <p:nvPicPr>
          <p:cNvPr id="9" name="图片 8">
            <a:extLst>
              <a:ext uri="{FF2B5EF4-FFF2-40B4-BE49-F238E27FC236}">
                <a16:creationId xmlns:a16="http://schemas.microsoft.com/office/drawing/2014/main" id="{0CA3EB07-532A-4962-B657-FC4742B8FA8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35896" y="4729808"/>
            <a:ext cx="2320078" cy="1305044"/>
          </a:xfrm>
          <a:prstGeom prst="rect">
            <a:avLst/>
          </a:prstGeom>
        </p:spPr>
      </p:pic>
      <p:pic>
        <p:nvPicPr>
          <p:cNvPr id="14" name="图片 13">
            <a:extLst>
              <a:ext uri="{FF2B5EF4-FFF2-40B4-BE49-F238E27FC236}">
                <a16:creationId xmlns:a16="http://schemas.microsoft.com/office/drawing/2014/main" id="{7F59390D-8689-4B0C-B261-72B531034F6B}"/>
              </a:ext>
            </a:extLst>
          </p:cNvPr>
          <p:cNvPicPr>
            <a:picLocks noChangeAspect="1"/>
          </p:cNvPicPr>
          <p:nvPr/>
        </p:nvPicPr>
        <p:blipFill rotWithShape="1">
          <a:blip r:embed="rId4">
            <a:extLst>
              <a:ext uri="{28A0092B-C50C-407E-A947-70E740481C1C}">
                <a14:useLocalDpi xmlns:a14="http://schemas.microsoft.com/office/drawing/2010/main" val="0"/>
              </a:ext>
            </a:extLst>
          </a:blip>
          <a:srcRect b="23460"/>
          <a:stretch/>
        </p:blipFill>
        <p:spPr>
          <a:xfrm>
            <a:off x="9383658" y="2171015"/>
            <a:ext cx="1314163" cy="1789086"/>
          </a:xfrm>
          <a:prstGeom prst="rect">
            <a:avLst/>
          </a:prstGeom>
        </p:spPr>
      </p:pic>
      <p:sp>
        <p:nvSpPr>
          <p:cNvPr id="3" name="矩形: 剪去单角 2">
            <a:extLst>
              <a:ext uri="{FF2B5EF4-FFF2-40B4-BE49-F238E27FC236}">
                <a16:creationId xmlns:a16="http://schemas.microsoft.com/office/drawing/2014/main" id="{9A944DB1-6E30-4AD7-8DB3-01711B7D1390}"/>
              </a:ext>
            </a:extLst>
          </p:cNvPr>
          <p:cNvSpPr/>
          <p:nvPr/>
        </p:nvSpPr>
        <p:spPr>
          <a:xfrm>
            <a:off x="635622" y="561481"/>
            <a:ext cx="1629721" cy="321760"/>
          </a:xfrm>
          <a:prstGeom prst="snip1Rect">
            <a:avLst/>
          </a:prstGeom>
          <a:solidFill>
            <a:srgbClr val="0047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7"/>
          </a:p>
        </p:txBody>
      </p:sp>
      <p:sp>
        <p:nvSpPr>
          <p:cNvPr id="4" name="文本框 3">
            <a:extLst>
              <a:ext uri="{FF2B5EF4-FFF2-40B4-BE49-F238E27FC236}">
                <a16:creationId xmlns:a16="http://schemas.microsoft.com/office/drawing/2014/main" id="{B70C00E7-A4A5-4B02-8F92-B81A2268CDFE}"/>
              </a:ext>
            </a:extLst>
          </p:cNvPr>
          <p:cNvSpPr txBox="1"/>
          <p:nvPr/>
        </p:nvSpPr>
        <p:spPr>
          <a:xfrm>
            <a:off x="725166" y="561481"/>
            <a:ext cx="1540177" cy="353943"/>
          </a:xfrm>
          <a:prstGeom prst="rect">
            <a:avLst/>
          </a:prstGeom>
          <a:noFill/>
        </p:spPr>
        <p:txBody>
          <a:bodyPr wrap="square" rtlCol="0">
            <a:spAutoFit/>
          </a:bodyPr>
          <a:lstStyle>
            <a:defPPr>
              <a:defRPr lang="zh-CN"/>
            </a:defPPr>
            <a:lvl1pPr algn="ctr">
              <a:defRPr sz="1707">
                <a:solidFill>
                  <a:schemeClr val="bg1"/>
                </a:solidFill>
                <a:latin typeface="微软雅黑" panose="020B0503020204020204" pitchFamily="34" charset="-122"/>
                <a:ea typeface="微软雅黑" panose="020B0503020204020204" pitchFamily="34" charset="-122"/>
              </a:defRPr>
            </a:lvl1pPr>
          </a:lstStyle>
          <a:p>
            <a:r>
              <a:rPr lang="zh-CN" altLang="en-US" dirty="0"/>
              <a:t>员工培训</a:t>
            </a:r>
          </a:p>
        </p:txBody>
      </p:sp>
      <p:sp>
        <p:nvSpPr>
          <p:cNvPr id="5" name="矩形 4">
            <a:extLst>
              <a:ext uri="{FF2B5EF4-FFF2-40B4-BE49-F238E27FC236}">
                <a16:creationId xmlns:a16="http://schemas.microsoft.com/office/drawing/2014/main" id="{FA8CA9EC-C8B6-435C-8A77-FA9D530D7FF7}"/>
              </a:ext>
            </a:extLst>
          </p:cNvPr>
          <p:cNvSpPr/>
          <p:nvPr/>
        </p:nvSpPr>
        <p:spPr>
          <a:xfrm flipV="1">
            <a:off x="635623" y="889539"/>
            <a:ext cx="10854043" cy="48663"/>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7"/>
          </a:p>
        </p:txBody>
      </p:sp>
      <p:pic>
        <p:nvPicPr>
          <p:cNvPr id="6" name="图片 5">
            <a:extLst>
              <a:ext uri="{FF2B5EF4-FFF2-40B4-BE49-F238E27FC236}">
                <a16:creationId xmlns:a16="http://schemas.microsoft.com/office/drawing/2014/main" id="{6F94C418-9081-4DED-83B7-717DF77D7D7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577382" y="591270"/>
            <a:ext cx="933137" cy="247511"/>
          </a:xfrm>
          <a:prstGeom prst="rect">
            <a:avLst/>
          </a:prstGeom>
        </p:spPr>
      </p:pic>
      <p:sp>
        <p:nvSpPr>
          <p:cNvPr id="10" name="矩形 9">
            <a:extLst>
              <a:ext uri="{FF2B5EF4-FFF2-40B4-BE49-F238E27FC236}">
                <a16:creationId xmlns:a16="http://schemas.microsoft.com/office/drawing/2014/main" id="{F6282658-345C-4E98-9A02-55E27565507A}"/>
              </a:ext>
            </a:extLst>
          </p:cNvPr>
          <p:cNvSpPr/>
          <p:nvPr/>
        </p:nvSpPr>
        <p:spPr>
          <a:xfrm>
            <a:off x="642924" y="1276897"/>
            <a:ext cx="7913050" cy="381964"/>
          </a:xfrm>
          <a:prstGeom prst="rect">
            <a:avLst/>
          </a:prstGeom>
        </p:spPr>
        <p:txBody>
          <a:bodyPr wrap="square">
            <a:spAutoFit/>
          </a:bodyPr>
          <a:lstStyle/>
          <a:p>
            <a:pPr indent="337144">
              <a:lnSpc>
                <a:spcPct val="150000"/>
              </a:lnSpc>
            </a:pPr>
            <a:r>
              <a:rPr lang="zh-CN" altLang="en-US" sz="1422" b="1" dirty="0">
                <a:latin typeface="微软雅黑" panose="020B0503020204020204" pitchFamily="34" charset="-122"/>
                <a:ea typeface="微软雅黑" panose="020B0503020204020204" pitchFamily="34" charset="-122"/>
              </a:rPr>
              <a:t>开展</a:t>
            </a:r>
            <a:r>
              <a:rPr lang="zh-CN" altLang="en-US" sz="1422" b="1" dirty="0">
                <a:solidFill>
                  <a:srgbClr val="C00000"/>
                </a:solidFill>
                <a:latin typeface="微软雅黑" panose="020B0503020204020204" pitchFamily="34" charset="-122"/>
                <a:ea typeface="微软雅黑" panose="020B0503020204020204" pitchFamily="34" charset="-122"/>
              </a:rPr>
              <a:t>专业培训</a:t>
            </a:r>
            <a:r>
              <a:rPr lang="zh-CN" altLang="en-US" sz="1422" b="1" dirty="0">
                <a:latin typeface="微软雅黑" panose="020B0503020204020204" pitchFamily="34" charset="-122"/>
                <a:ea typeface="微软雅黑" panose="020B0503020204020204" pitchFamily="34" charset="-122"/>
              </a:rPr>
              <a:t>，提升业务能力；组织多样化</a:t>
            </a:r>
            <a:r>
              <a:rPr lang="zh-CN" altLang="en-US" sz="1422" b="1" dirty="0">
                <a:solidFill>
                  <a:srgbClr val="C00000"/>
                </a:solidFill>
                <a:latin typeface="微软雅黑" panose="020B0503020204020204" pitchFamily="34" charset="-122"/>
                <a:ea typeface="微软雅黑" panose="020B0503020204020204" pitchFamily="34" charset="-122"/>
              </a:rPr>
              <a:t>综合素养培训</a:t>
            </a:r>
            <a:r>
              <a:rPr lang="zh-CN" altLang="en-US" sz="1422" b="1" dirty="0">
                <a:latin typeface="微软雅黑" panose="020B0503020204020204" pitchFamily="34" charset="-122"/>
                <a:ea typeface="微软雅黑" panose="020B0503020204020204" pitchFamily="34" charset="-122"/>
              </a:rPr>
              <a:t>，丰富文化生活。</a:t>
            </a:r>
          </a:p>
        </p:txBody>
      </p:sp>
      <p:pic>
        <p:nvPicPr>
          <p:cNvPr id="11" name="图片 10">
            <a:extLst>
              <a:ext uri="{FF2B5EF4-FFF2-40B4-BE49-F238E27FC236}">
                <a16:creationId xmlns:a16="http://schemas.microsoft.com/office/drawing/2014/main" id="{FBF4DA3B-356A-4EB1-909B-4E8C30EE0DF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477155" y="4306594"/>
            <a:ext cx="2339724" cy="1730428"/>
          </a:xfrm>
          <a:prstGeom prst="rect">
            <a:avLst/>
          </a:prstGeom>
        </p:spPr>
      </p:pic>
      <p:pic>
        <p:nvPicPr>
          <p:cNvPr id="13" name="图片 12">
            <a:extLst>
              <a:ext uri="{FF2B5EF4-FFF2-40B4-BE49-F238E27FC236}">
                <a16:creationId xmlns:a16="http://schemas.microsoft.com/office/drawing/2014/main" id="{1F65F45C-16C3-4040-8DD8-FCC5EB2E1E9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36169" y="2244707"/>
            <a:ext cx="2339724" cy="1730428"/>
          </a:xfrm>
          <a:prstGeom prst="rect">
            <a:avLst/>
          </a:prstGeom>
        </p:spPr>
      </p:pic>
      <p:sp>
        <p:nvSpPr>
          <p:cNvPr id="16" name="流程图: 过程 15">
            <a:extLst>
              <a:ext uri="{FF2B5EF4-FFF2-40B4-BE49-F238E27FC236}">
                <a16:creationId xmlns:a16="http://schemas.microsoft.com/office/drawing/2014/main" id="{387B6BF9-193B-4918-95D3-7D66AB25D4FD}"/>
              </a:ext>
            </a:extLst>
          </p:cNvPr>
          <p:cNvSpPr/>
          <p:nvPr/>
        </p:nvSpPr>
        <p:spPr>
          <a:xfrm>
            <a:off x="736168" y="3617449"/>
            <a:ext cx="2339724" cy="353433"/>
          </a:xfrm>
          <a:prstGeom prst="flowChartProcess">
            <a:avLst/>
          </a:prstGeom>
          <a:solidFill>
            <a:schemeClr val="bg2">
              <a:lumMod val="1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1600" b="1" dirty="0">
                <a:latin typeface="微软雅黑" panose="020B0503020204020204" pitchFamily="34" charset="-122"/>
                <a:ea typeface="微软雅黑" panose="020B0503020204020204" pitchFamily="34" charset="-122"/>
              </a:rPr>
              <a:t>产品培训</a:t>
            </a:r>
          </a:p>
        </p:txBody>
      </p:sp>
      <p:sp>
        <p:nvSpPr>
          <p:cNvPr id="17" name="流程图: 过程 16">
            <a:extLst>
              <a:ext uri="{FF2B5EF4-FFF2-40B4-BE49-F238E27FC236}">
                <a16:creationId xmlns:a16="http://schemas.microsoft.com/office/drawing/2014/main" id="{148831B4-8992-48B0-A4F8-5FE754A403D2}"/>
              </a:ext>
            </a:extLst>
          </p:cNvPr>
          <p:cNvSpPr/>
          <p:nvPr/>
        </p:nvSpPr>
        <p:spPr>
          <a:xfrm>
            <a:off x="3477154" y="5699061"/>
            <a:ext cx="2339724" cy="353433"/>
          </a:xfrm>
          <a:prstGeom prst="flowChartProcess">
            <a:avLst/>
          </a:prstGeom>
          <a:solidFill>
            <a:schemeClr val="bg2">
              <a:lumMod val="1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1600" b="1" dirty="0">
                <a:latin typeface="微软雅黑" panose="020B0503020204020204" pitchFamily="34" charset="-122"/>
                <a:ea typeface="微软雅黑" panose="020B0503020204020204" pitchFamily="34" charset="-122"/>
              </a:rPr>
              <a:t>安全培训</a:t>
            </a:r>
          </a:p>
        </p:txBody>
      </p:sp>
      <p:sp>
        <p:nvSpPr>
          <p:cNvPr id="18" name="流程图: 过程 17">
            <a:extLst>
              <a:ext uri="{FF2B5EF4-FFF2-40B4-BE49-F238E27FC236}">
                <a16:creationId xmlns:a16="http://schemas.microsoft.com/office/drawing/2014/main" id="{CBE2C447-430F-4AD7-97DC-F0A3182D603D}"/>
              </a:ext>
            </a:extLst>
          </p:cNvPr>
          <p:cNvSpPr/>
          <p:nvPr/>
        </p:nvSpPr>
        <p:spPr>
          <a:xfrm>
            <a:off x="6205933" y="3613212"/>
            <a:ext cx="2339724" cy="353433"/>
          </a:xfrm>
          <a:prstGeom prst="flowChartProcess">
            <a:avLst/>
          </a:prstGeom>
          <a:solidFill>
            <a:schemeClr val="bg2">
              <a:lumMod val="1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1600" b="1" dirty="0">
                <a:latin typeface="微软雅黑" panose="020B0503020204020204" pitchFamily="34" charset="-122"/>
                <a:ea typeface="微软雅黑" panose="020B0503020204020204" pitchFamily="34" charset="-122"/>
              </a:rPr>
              <a:t>专业管理培训</a:t>
            </a:r>
          </a:p>
        </p:txBody>
      </p:sp>
      <p:pic>
        <p:nvPicPr>
          <p:cNvPr id="19" name="图片 18">
            <a:extLst>
              <a:ext uri="{FF2B5EF4-FFF2-40B4-BE49-F238E27FC236}">
                <a16:creationId xmlns:a16="http://schemas.microsoft.com/office/drawing/2014/main" id="{C89D9A2B-0220-4B59-934C-546060EFF91D}"/>
              </a:ext>
            </a:extLst>
          </p:cNvPr>
          <p:cNvPicPr>
            <a:picLocks noChangeAspect="1"/>
          </p:cNvPicPr>
          <p:nvPr/>
        </p:nvPicPr>
        <p:blipFill>
          <a:blip r:embed="rId8"/>
          <a:stretch>
            <a:fillRect/>
          </a:stretch>
        </p:blipFill>
        <p:spPr>
          <a:xfrm>
            <a:off x="3915874" y="2241774"/>
            <a:ext cx="1555347" cy="1789086"/>
          </a:xfrm>
          <a:prstGeom prst="rect">
            <a:avLst/>
          </a:prstGeom>
        </p:spPr>
      </p:pic>
      <p:sp>
        <p:nvSpPr>
          <p:cNvPr id="20" name="流程图: 过程 19">
            <a:extLst>
              <a:ext uri="{FF2B5EF4-FFF2-40B4-BE49-F238E27FC236}">
                <a16:creationId xmlns:a16="http://schemas.microsoft.com/office/drawing/2014/main" id="{E30933BC-614F-4BC1-B463-7297CA694D34}"/>
              </a:ext>
            </a:extLst>
          </p:cNvPr>
          <p:cNvSpPr/>
          <p:nvPr/>
        </p:nvSpPr>
        <p:spPr>
          <a:xfrm>
            <a:off x="3430625" y="3616917"/>
            <a:ext cx="2432783" cy="353433"/>
          </a:xfrm>
          <a:prstGeom prst="flowChartProcess">
            <a:avLst/>
          </a:prstGeom>
          <a:solidFill>
            <a:schemeClr val="bg2">
              <a:lumMod val="1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1600" b="1" dirty="0">
                <a:latin typeface="微软雅黑" panose="020B0503020204020204" pitchFamily="34" charset="-122"/>
                <a:ea typeface="微软雅黑" panose="020B0503020204020204" pitchFamily="34" charset="-122"/>
              </a:rPr>
              <a:t>标准培训</a:t>
            </a:r>
          </a:p>
        </p:txBody>
      </p:sp>
      <p:pic>
        <p:nvPicPr>
          <p:cNvPr id="21" name="图片 20">
            <a:extLst>
              <a:ext uri="{FF2B5EF4-FFF2-40B4-BE49-F238E27FC236}">
                <a16:creationId xmlns:a16="http://schemas.microsoft.com/office/drawing/2014/main" id="{BA6AC4CD-3B44-456E-BB1F-A6AC69CC30BA}"/>
              </a:ext>
            </a:extLst>
          </p:cNvPr>
          <p:cNvPicPr>
            <a:picLocks noChangeAspect="1"/>
          </p:cNvPicPr>
          <p:nvPr/>
        </p:nvPicPr>
        <p:blipFill>
          <a:blip r:embed="rId9"/>
          <a:stretch>
            <a:fillRect/>
          </a:stretch>
        </p:blipFill>
        <p:spPr>
          <a:xfrm>
            <a:off x="1144315" y="4451201"/>
            <a:ext cx="1523431" cy="1510814"/>
          </a:xfrm>
          <a:prstGeom prst="rect">
            <a:avLst/>
          </a:prstGeom>
        </p:spPr>
      </p:pic>
      <p:sp>
        <p:nvSpPr>
          <p:cNvPr id="23" name="流程图: 过程 22">
            <a:extLst>
              <a:ext uri="{FF2B5EF4-FFF2-40B4-BE49-F238E27FC236}">
                <a16:creationId xmlns:a16="http://schemas.microsoft.com/office/drawing/2014/main" id="{C5C9394A-C4DA-454C-B000-D81FD86DAC2E}"/>
              </a:ext>
            </a:extLst>
          </p:cNvPr>
          <p:cNvSpPr/>
          <p:nvPr/>
        </p:nvSpPr>
        <p:spPr>
          <a:xfrm>
            <a:off x="735294" y="5709965"/>
            <a:ext cx="2339724" cy="353433"/>
          </a:xfrm>
          <a:prstGeom prst="flowChartProcess">
            <a:avLst/>
          </a:prstGeom>
          <a:solidFill>
            <a:schemeClr val="bg2">
              <a:lumMod val="1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1600" b="1" dirty="0">
                <a:latin typeface="微软雅黑" panose="020B0503020204020204" pitchFamily="34" charset="-122"/>
                <a:ea typeface="微软雅黑" panose="020B0503020204020204" pitchFamily="34" charset="-122"/>
              </a:rPr>
              <a:t>技能培训</a:t>
            </a:r>
          </a:p>
        </p:txBody>
      </p:sp>
      <p:sp>
        <p:nvSpPr>
          <p:cNvPr id="30" name="流程图: 过程 29">
            <a:extLst>
              <a:ext uri="{FF2B5EF4-FFF2-40B4-BE49-F238E27FC236}">
                <a16:creationId xmlns:a16="http://schemas.microsoft.com/office/drawing/2014/main" id="{1C58D61D-EF80-444D-8800-F78BDF025500}"/>
              </a:ext>
            </a:extLst>
          </p:cNvPr>
          <p:cNvSpPr/>
          <p:nvPr/>
        </p:nvSpPr>
        <p:spPr>
          <a:xfrm>
            <a:off x="6218140" y="5696896"/>
            <a:ext cx="2339724" cy="353433"/>
          </a:xfrm>
          <a:prstGeom prst="flowChartProcess">
            <a:avLst/>
          </a:prstGeom>
          <a:solidFill>
            <a:schemeClr val="bg2">
              <a:lumMod val="1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1600" b="1" dirty="0">
                <a:latin typeface="微软雅黑" panose="020B0503020204020204" pitchFamily="34" charset="-122"/>
                <a:ea typeface="微软雅黑" panose="020B0503020204020204" pitchFamily="34" charset="-122"/>
              </a:rPr>
              <a:t>综合素养培训</a:t>
            </a:r>
          </a:p>
        </p:txBody>
      </p:sp>
      <p:sp>
        <p:nvSpPr>
          <p:cNvPr id="28" name="矩形 27">
            <a:extLst>
              <a:ext uri="{FF2B5EF4-FFF2-40B4-BE49-F238E27FC236}">
                <a16:creationId xmlns:a16="http://schemas.microsoft.com/office/drawing/2014/main" id="{E98B74CB-6DFD-4B37-B30D-FE917C8DA395}"/>
              </a:ext>
            </a:extLst>
          </p:cNvPr>
          <p:cNvSpPr/>
          <p:nvPr/>
        </p:nvSpPr>
        <p:spPr>
          <a:xfrm>
            <a:off x="6375123" y="4274782"/>
            <a:ext cx="1789438" cy="377411"/>
          </a:xfrm>
          <a:prstGeom prst="rect">
            <a:avLst/>
          </a:prstGeom>
        </p:spPr>
        <p:txBody>
          <a:bodyPr wrap="square">
            <a:spAutoFit/>
          </a:bodyPr>
          <a:lstStyle/>
          <a:p>
            <a:pPr indent="337144">
              <a:lnSpc>
                <a:spcPct val="150000"/>
              </a:lnSpc>
            </a:pPr>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rPr>
              <a:t>手机摄影技巧</a:t>
            </a:r>
          </a:p>
        </p:txBody>
      </p:sp>
      <p:sp>
        <p:nvSpPr>
          <p:cNvPr id="34" name="流程图: 过程 33">
            <a:extLst>
              <a:ext uri="{FF2B5EF4-FFF2-40B4-BE49-F238E27FC236}">
                <a16:creationId xmlns:a16="http://schemas.microsoft.com/office/drawing/2014/main" id="{4B2A868A-A680-4EA5-98D6-D78DBCB16DEC}"/>
              </a:ext>
            </a:extLst>
          </p:cNvPr>
          <p:cNvSpPr/>
          <p:nvPr/>
        </p:nvSpPr>
        <p:spPr>
          <a:xfrm>
            <a:off x="8861056" y="3613212"/>
            <a:ext cx="2339724" cy="353433"/>
          </a:xfrm>
          <a:prstGeom prst="flowChartProcess">
            <a:avLst/>
          </a:prstGeom>
          <a:solidFill>
            <a:schemeClr val="bg2">
              <a:lumMod val="1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1600" b="1" dirty="0">
                <a:latin typeface="微软雅黑" panose="020B0503020204020204" pitchFamily="34" charset="-122"/>
                <a:ea typeface="微软雅黑" panose="020B0503020204020204" pitchFamily="34" charset="-122"/>
              </a:rPr>
              <a:t>书籍学习推荐</a:t>
            </a:r>
          </a:p>
        </p:txBody>
      </p:sp>
      <p:sp>
        <p:nvSpPr>
          <p:cNvPr id="35" name="流程图: 过程 34">
            <a:extLst>
              <a:ext uri="{FF2B5EF4-FFF2-40B4-BE49-F238E27FC236}">
                <a16:creationId xmlns:a16="http://schemas.microsoft.com/office/drawing/2014/main" id="{2677EE35-D94E-41DA-B1E5-716FF3A23B00}"/>
              </a:ext>
            </a:extLst>
          </p:cNvPr>
          <p:cNvSpPr/>
          <p:nvPr/>
        </p:nvSpPr>
        <p:spPr>
          <a:xfrm>
            <a:off x="8871280" y="5705775"/>
            <a:ext cx="2339724" cy="353433"/>
          </a:xfrm>
          <a:prstGeom prst="flowChartProcess">
            <a:avLst/>
          </a:prstGeom>
          <a:solidFill>
            <a:schemeClr val="bg2">
              <a:lumMod val="1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1600" b="1" dirty="0">
                <a:latin typeface="微软雅黑" panose="020B0503020204020204" pitchFamily="34" charset="-122"/>
                <a:ea typeface="微软雅黑" panose="020B0503020204020204" pitchFamily="34" charset="-122"/>
              </a:rPr>
              <a:t>综合素养培训</a:t>
            </a:r>
          </a:p>
        </p:txBody>
      </p:sp>
      <p:pic>
        <p:nvPicPr>
          <p:cNvPr id="2" name="图片 1">
            <a:extLst>
              <a:ext uri="{FF2B5EF4-FFF2-40B4-BE49-F238E27FC236}">
                <a16:creationId xmlns:a16="http://schemas.microsoft.com/office/drawing/2014/main" id="{A0C0B0C8-F01A-4C1E-88AF-0F743831B10D}"/>
              </a:ext>
            </a:extLst>
          </p:cNvPr>
          <p:cNvPicPr>
            <a:picLocks noChangeAspect="1"/>
          </p:cNvPicPr>
          <p:nvPr/>
        </p:nvPicPr>
        <p:blipFill>
          <a:blip r:embed="rId10"/>
          <a:stretch>
            <a:fillRect/>
          </a:stretch>
        </p:blipFill>
        <p:spPr>
          <a:xfrm>
            <a:off x="8917015" y="4451201"/>
            <a:ext cx="2228822" cy="1254574"/>
          </a:xfrm>
          <a:prstGeom prst="rect">
            <a:avLst/>
          </a:prstGeom>
        </p:spPr>
      </p:pic>
    </p:spTree>
    <p:extLst>
      <p:ext uri="{BB962C8B-B14F-4D97-AF65-F5344CB8AC3E}">
        <p14:creationId xmlns:p14="http://schemas.microsoft.com/office/powerpoint/2010/main" val="36214978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剪去单角 15">
            <a:extLst>
              <a:ext uri="{FF2B5EF4-FFF2-40B4-BE49-F238E27FC236}">
                <a16:creationId xmlns:a16="http://schemas.microsoft.com/office/drawing/2014/main" id="{BB461013-CADD-4F1E-99E4-5D791DBE0EAA}"/>
              </a:ext>
            </a:extLst>
          </p:cNvPr>
          <p:cNvSpPr/>
          <p:nvPr/>
        </p:nvSpPr>
        <p:spPr>
          <a:xfrm>
            <a:off x="635622" y="561481"/>
            <a:ext cx="1629721" cy="321760"/>
          </a:xfrm>
          <a:prstGeom prst="snip1Rect">
            <a:avLst/>
          </a:prstGeom>
          <a:solidFill>
            <a:srgbClr val="0047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7"/>
          </a:p>
        </p:txBody>
      </p:sp>
      <p:sp>
        <p:nvSpPr>
          <p:cNvPr id="17" name="文本框 16">
            <a:extLst>
              <a:ext uri="{FF2B5EF4-FFF2-40B4-BE49-F238E27FC236}">
                <a16:creationId xmlns:a16="http://schemas.microsoft.com/office/drawing/2014/main" id="{7D485A3F-5EE0-4C9F-98DB-2CEA0225EC5C}"/>
              </a:ext>
            </a:extLst>
          </p:cNvPr>
          <p:cNvSpPr txBox="1"/>
          <p:nvPr/>
        </p:nvSpPr>
        <p:spPr>
          <a:xfrm>
            <a:off x="725166" y="561481"/>
            <a:ext cx="1540177" cy="353943"/>
          </a:xfrm>
          <a:prstGeom prst="rect">
            <a:avLst/>
          </a:prstGeom>
          <a:noFill/>
        </p:spPr>
        <p:txBody>
          <a:bodyPr wrap="square" rtlCol="0">
            <a:spAutoFit/>
          </a:bodyPr>
          <a:lstStyle>
            <a:defPPr>
              <a:defRPr lang="zh-CN"/>
            </a:defPPr>
            <a:lvl1pPr algn="ctr">
              <a:defRPr sz="1707">
                <a:solidFill>
                  <a:schemeClr val="bg1"/>
                </a:solidFill>
                <a:latin typeface="微软雅黑" panose="020B0503020204020204" pitchFamily="34" charset="-122"/>
                <a:ea typeface="微软雅黑" panose="020B0503020204020204" pitchFamily="34" charset="-122"/>
              </a:defRPr>
            </a:lvl1pPr>
          </a:lstStyle>
          <a:p>
            <a:r>
              <a:rPr lang="zh-CN" altLang="en-US" dirty="0"/>
              <a:t>师徒学习机制</a:t>
            </a:r>
          </a:p>
        </p:txBody>
      </p:sp>
      <p:sp>
        <p:nvSpPr>
          <p:cNvPr id="18" name="矩形 17">
            <a:extLst>
              <a:ext uri="{FF2B5EF4-FFF2-40B4-BE49-F238E27FC236}">
                <a16:creationId xmlns:a16="http://schemas.microsoft.com/office/drawing/2014/main" id="{DF7D0F47-5699-4B86-8672-E34C3B7A0468}"/>
              </a:ext>
            </a:extLst>
          </p:cNvPr>
          <p:cNvSpPr/>
          <p:nvPr/>
        </p:nvSpPr>
        <p:spPr>
          <a:xfrm flipV="1">
            <a:off x="635623" y="889539"/>
            <a:ext cx="10854043" cy="48663"/>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7"/>
          </a:p>
        </p:txBody>
      </p:sp>
      <p:pic>
        <p:nvPicPr>
          <p:cNvPr id="24" name="图片 23">
            <a:extLst>
              <a:ext uri="{FF2B5EF4-FFF2-40B4-BE49-F238E27FC236}">
                <a16:creationId xmlns:a16="http://schemas.microsoft.com/office/drawing/2014/main" id="{0EBC3822-23CB-46B0-B0C8-B0F243833B0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77382" y="591270"/>
            <a:ext cx="933137" cy="247511"/>
          </a:xfrm>
          <a:prstGeom prst="rect">
            <a:avLst/>
          </a:prstGeom>
        </p:spPr>
      </p:pic>
      <p:sp>
        <p:nvSpPr>
          <p:cNvPr id="3" name="矩形 2">
            <a:extLst>
              <a:ext uri="{FF2B5EF4-FFF2-40B4-BE49-F238E27FC236}">
                <a16:creationId xmlns:a16="http://schemas.microsoft.com/office/drawing/2014/main" id="{08D5479D-14C6-456D-8F66-C2D116569F27}"/>
              </a:ext>
            </a:extLst>
          </p:cNvPr>
          <p:cNvSpPr/>
          <p:nvPr/>
        </p:nvSpPr>
        <p:spPr>
          <a:xfrm>
            <a:off x="1321093" y="1129998"/>
            <a:ext cx="4965462" cy="381964"/>
          </a:xfrm>
          <a:prstGeom prst="rect">
            <a:avLst/>
          </a:prstGeom>
        </p:spPr>
        <p:txBody>
          <a:bodyPr wrap="square">
            <a:spAutoFit/>
          </a:bodyPr>
          <a:lstStyle/>
          <a:p>
            <a:pPr indent="337144">
              <a:lnSpc>
                <a:spcPct val="150000"/>
              </a:lnSpc>
            </a:pPr>
            <a:r>
              <a:rPr lang="zh-CN" altLang="en-US" sz="1422" b="1" dirty="0">
                <a:latin typeface="微软雅黑" panose="020B0503020204020204" pitchFamily="34" charset="-122"/>
                <a:ea typeface="微软雅黑" panose="020B0503020204020204" pitchFamily="34" charset="-122"/>
              </a:rPr>
              <a:t>师傅</a:t>
            </a:r>
            <a:r>
              <a:rPr lang="zh-CN" altLang="en-US" sz="1422" b="1" dirty="0">
                <a:solidFill>
                  <a:srgbClr val="C00000"/>
                </a:solidFill>
                <a:latin typeface="微软雅黑" panose="020B0503020204020204" pitchFamily="34" charset="-122"/>
                <a:ea typeface="微软雅黑" panose="020B0503020204020204" pitchFamily="34" charset="-122"/>
              </a:rPr>
              <a:t>“传、帮、带”</a:t>
            </a:r>
            <a:r>
              <a:rPr lang="zh-CN" altLang="en-US" sz="1422" b="1" dirty="0">
                <a:latin typeface="微软雅黑" panose="020B0503020204020204" pitchFamily="34" charset="-122"/>
                <a:ea typeface="微软雅黑" panose="020B0503020204020204" pitchFamily="34" charset="-122"/>
              </a:rPr>
              <a:t> 的学习机制帮助新员工快速成长。</a:t>
            </a:r>
          </a:p>
        </p:txBody>
      </p:sp>
      <p:pic>
        <p:nvPicPr>
          <p:cNvPr id="4" name="图片 3">
            <a:extLst>
              <a:ext uri="{FF2B5EF4-FFF2-40B4-BE49-F238E27FC236}">
                <a16:creationId xmlns:a16="http://schemas.microsoft.com/office/drawing/2014/main" id="{1D14BEF9-191C-4F12-858D-915F550E1C6A}"/>
              </a:ext>
            </a:extLst>
          </p:cNvPr>
          <p:cNvPicPr>
            <a:picLocks noChangeAspect="1"/>
          </p:cNvPicPr>
          <p:nvPr/>
        </p:nvPicPr>
        <p:blipFill>
          <a:blip r:embed="rId4" cstate="print">
            <a:extLst>
              <a:ext uri="{BEBA8EAE-BF5A-486C-A8C5-ECC9F3942E4B}">
                <a14:imgProps xmlns:a14="http://schemas.microsoft.com/office/drawing/2010/main">
                  <a14:imgLayer r:embed="rId5">
                    <a14:imgEffect>
                      <a14:colorTemperature colorTemp="5300"/>
                    </a14:imgEffect>
                  </a14:imgLayer>
                </a14:imgProps>
              </a:ext>
              <a:ext uri="{28A0092B-C50C-407E-A947-70E740481C1C}">
                <a14:useLocalDpi xmlns:a14="http://schemas.microsoft.com/office/drawing/2010/main" val="0"/>
              </a:ext>
            </a:extLst>
          </a:blip>
          <a:stretch>
            <a:fillRect/>
          </a:stretch>
        </p:blipFill>
        <p:spPr>
          <a:xfrm>
            <a:off x="7809411" y="4132211"/>
            <a:ext cx="2448333" cy="1836250"/>
          </a:xfrm>
          <a:prstGeom prst="rect">
            <a:avLst/>
          </a:prstGeom>
        </p:spPr>
      </p:pic>
      <p:pic>
        <p:nvPicPr>
          <p:cNvPr id="6" name="图片 5">
            <a:extLst>
              <a:ext uri="{FF2B5EF4-FFF2-40B4-BE49-F238E27FC236}">
                <a16:creationId xmlns:a16="http://schemas.microsoft.com/office/drawing/2014/main" id="{94FA7107-B030-4820-A7AD-F152046AA760}"/>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368219" y="2115070"/>
            <a:ext cx="3297381" cy="1852232"/>
          </a:xfrm>
          <a:prstGeom prst="rect">
            <a:avLst/>
          </a:prstGeom>
        </p:spPr>
      </p:pic>
      <p:pic>
        <p:nvPicPr>
          <p:cNvPr id="8" name="图片 7">
            <a:extLst>
              <a:ext uri="{FF2B5EF4-FFF2-40B4-BE49-F238E27FC236}">
                <a16:creationId xmlns:a16="http://schemas.microsoft.com/office/drawing/2014/main" id="{7B03AC36-9FAB-4459-9120-2B0CB1D919E6}"/>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807922" y="2129097"/>
            <a:ext cx="2453095" cy="1841943"/>
          </a:xfrm>
          <a:prstGeom prst="rect">
            <a:avLst/>
          </a:prstGeom>
        </p:spPr>
      </p:pic>
      <p:pic>
        <p:nvPicPr>
          <p:cNvPr id="21" name="图片 20">
            <a:extLst>
              <a:ext uri="{FF2B5EF4-FFF2-40B4-BE49-F238E27FC236}">
                <a16:creationId xmlns:a16="http://schemas.microsoft.com/office/drawing/2014/main" id="{A4E16303-3B89-48B6-805F-B36FF7188217}"/>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396671" y="4118184"/>
            <a:ext cx="3268929" cy="1836250"/>
          </a:xfrm>
          <a:prstGeom prst="rect">
            <a:avLst/>
          </a:prstGeom>
        </p:spPr>
      </p:pic>
      <p:pic>
        <p:nvPicPr>
          <p:cNvPr id="22" name="图片 21">
            <a:extLst>
              <a:ext uri="{FF2B5EF4-FFF2-40B4-BE49-F238E27FC236}">
                <a16:creationId xmlns:a16="http://schemas.microsoft.com/office/drawing/2014/main" id="{361C23F3-1BBC-479A-BCAE-2F6F7340C6F4}"/>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450482" y="2117025"/>
            <a:ext cx="2775415" cy="1850277"/>
          </a:xfrm>
          <a:prstGeom prst="rect">
            <a:avLst/>
          </a:prstGeom>
        </p:spPr>
      </p:pic>
      <p:pic>
        <p:nvPicPr>
          <p:cNvPr id="25" name="图片 24">
            <a:extLst>
              <a:ext uri="{FF2B5EF4-FFF2-40B4-BE49-F238E27FC236}">
                <a16:creationId xmlns:a16="http://schemas.microsoft.com/office/drawing/2014/main" id="{E26572F5-463C-40A8-A89C-2A08F61CB972}"/>
              </a:ext>
            </a:extLst>
          </p:cNvPr>
          <p:cNvPicPr>
            <a:picLocks noChangeAspect="1"/>
          </p:cNvPicPr>
          <p:nvPr/>
        </p:nvPicPr>
        <p:blipFill>
          <a:blip r:embed="rId10" cstate="print">
            <a:extLst>
              <a:ext uri="{BEBA8EAE-BF5A-486C-A8C5-ECC9F3942E4B}">
                <a14:imgProps xmlns:a14="http://schemas.microsoft.com/office/drawing/2010/main">
                  <a14:imgLayer r:embed="rId11">
                    <a14:imgEffect>
                      <a14:colorTemperature colorTemp="5300"/>
                    </a14:imgEffect>
                  </a14:imgLayer>
                </a14:imgProps>
              </a:ext>
              <a:ext uri="{28A0092B-C50C-407E-A947-70E740481C1C}">
                <a14:useLocalDpi xmlns:a14="http://schemas.microsoft.com/office/drawing/2010/main" val="0"/>
              </a:ext>
            </a:extLst>
          </a:blip>
          <a:stretch>
            <a:fillRect/>
          </a:stretch>
        </p:blipFill>
        <p:spPr>
          <a:xfrm>
            <a:off x="1450482" y="4118184"/>
            <a:ext cx="2775415" cy="1850277"/>
          </a:xfrm>
          <a:prstGeom prst="rect">
            <a:avLst/>
          </a:prstGeom>
        </p:spPr>
      </p:pic>
      <p:sp>
        <p:nvSpPr>
          <p:cNvPr id="26" name="矩形 25">
            <a:extLst>
              <a:ext uri="{FF2B5EF4-FFF2-40B4-BE49-F238E27FC236}">
                <a16:creationId xmlns:a16="http://schemas.microsoft.com/office/drawing/2014/main" id="{3EF99546-305B-4797-B456-D97530A8A259}"/>
              </a:ext>
            </a:extLst>
          </p:cNvPr>
          <p:cNvSpPr/>
          <p:nvPr/>
        </p:nvSpPr>
        <p:spPr>
          <a:xfrm>
            <a:off x="1450482" y="3735659"/>
            <a:ext cx="8810536" cy="55756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2000" b="1" dirty="0">
                <a:solidFill>
                  <a:srgbClr val="C00000"/>
                </a:solidFill>
                <a:latin typeface="微软雅黑" panose="020B0503020204020204" pitchFamily="34" charset="-122"/>
                <a:ea typeface="微软雅黑" panose="020B0503020204020204" pitchFamily="34" charset="-122"/>
              </a:rPr>
              <a:t>师徒学习机制</a:t>
            </a:r>
          </a:p>
        </p:txBody>
      </p:sp>
    </p:spTree>
    <p:extLst>
      <p:ext uri="{BB962C8B-B14F-4D97-AF65-F5344CB8AC3E}">
        <p14:creationId xmlns:p14="http://schemas.microsoft.com/office/powerpoint/2010/main" val="12543249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剪去单角 15">
            <a:extLst>
              <a:ext uri="{FF2B5EF4-FFF2-40B4-BE49-F238E27FC236}">
                <a16:creationId xmlns:a16="http://schemas.microsoft.com/office/drawing/2014/main" id="{BB461013-CADD-4F1E-99E4-5D791DBE0EAA}"/>
              </a:ext>
            </a:extLst>
          </p:cNvPr>
          <p:cNvSpPr/>
          <p:nvPr/>
        </p:nvSpPr>
        <p:spPr>
          <a:xfrm>
            <a:off x="635622" y="561481"/>
            <a:ext cx="1629721" cy="321760"/>
          </a:xfrm>
          <a:prstGeom prst="snip1Rect">
            <a:avLst/>
          </a:prstGeom>
          <a:solidFill>
            <a:srgbClr val="0047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7"/>
          </a:p>
        </p:txBody>
      </p:sp>
      <p:sp>
        <p:nvSpPr>
          <p:cNvPr id="17" name="文本框 16">
            <a:extLst>
              <a:ext uri="{FF2B5EF4-FFF2-40B4-BE49-F238E27FC236}">
                <a16:creationId xmlns:a16="http://schemas.microsoft.com/office/drawing/2014/main" id="{7D485A3F-5EE0-4C9F-98DB-2CEA0225EC5C}"/>
              </a:ext>
            </a:extLst>
          </p:cNvPr>
          <p:cNvSpPr txBox="1"/>
          <p:nvPr/>
        </p:nvSpPr>
        <p:spPr>
          <a:xfrm>
            <a:off x="725167" y="561481"/>
            <a:ext cx="1450630" cy="355034"/>
          </a:xfrm>
          <a:prstGeom prst="rect">
            <a:avLst/>
          </a:prstGeom>
          <a:noFill/>
        </p:spPr>
        <p:txBody>
          <a:bodyPr wrap="square" rtlCol="0">
            <a:spAutoFit/>
          </a:bodyPr>
          <a:lstStyle/>
          <a:p>
            <a:pPr algn="ctr"/>
            <a:r>
              <a:rPr lang="zh-CN" altLang="en-US" sz="1707" dirty="0">
                <a:solidFill>
                  <a:schemeClr val="bg1"/>
                </a:solidFill>
                <a:latin typeface="微软雅黑" panose="020B0503020204020204" pitchFamily="34" charset="-122"/>
                <a:ea typeface="微软雅黑" panose="020B0503020204020204" pitchFamily="34" charset="-122"/>
              </a:rPr>
              <a:t>晋升机制</a:t>
            </a:r>
          </a:p>
        </p:txBody>
      </p:sp>
      <p:sp>
        <p:nvSpPr>
          <p:cNvPr id="18" name="矩形 17">
            <a:extLst>
              <a:ext uri="{FF2B5EF4-FFF2-40B4-BE49-F238E27FC236}">
                <a16:creationId xmlns:a16="http://schemas.microsoft.com/office/drawing/2014/main" id="{DF7D0F47-5699-4B86-8672-E34C3B7A0468}"/>
              </a:ext>
            </a:extLst>
          </p:cNvPr>
          <p:cNvSpPr/>
          <p:nvPr/>
        </p:nvSpPr>
        <p:spPr>
          <a:xfrm flipV="1">
            <a:off x="635623" y="889539"/>
            <a:ext cx="10854043" cy="48663"/>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7"/>
          </a:p>
        </p:txBody>
      </p:sp>
      <p:pic>
        <p:nvPicPr>
          <p:cNvPr id="24" name="图片 23">
            <a:extLst>
              <a:ext uri="{FF2B5EF4-FFF2-40B4-BE49-F238E27FC236}">
                <a16:creationId xmlns:a16="http://schemas.microsoft.com/office/drawing/2014/main" id="{0EBC3822-23CB-46B0-B0C8-B0F243833B0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77382" y="591270"/>
            <a:ext cx="933137" cy="247511"/>
          </a:xfrm>
          <a:prstGeom prst="rect">
            <a:avLst/>
          </a:prstGeom>
        </p:spPr>
      </p:pic>
      <p:sp>
        <p:nvSpPr>
          <p:cNvPr id="2" name="文本框 1">
            <a:extLst>
              <a:ext uri="{FF2B5EF4-FFF2-40B4-BE49-F238E27FC236}">
                <a16:creationId xmlns:a16="http://schemas.microsoft.com/office/drawing/2014/main" id="{5AEA7626-AEEE-4CF7-A905-F85C37FA1C89}"/>
              </a:ext>
            </a:extLst>
          </p:cNvPr>
          <p:cNvSpPr txBox="1"/>
          <p:nvPr/>
        </p:nvSpPr>
        <p:spPr>
          <a:xfrm>
            <a:off x="4836180" y="5859956"/>
            <a:ext cx="2228647" cy="307777"/>
          </a:xfrm>
          <a:prstGeom prst="rect">
            <a:avLst/>
          </a:prstGeom>
          <a:noFill/>
        </p:spPr>
        <p:txBody>
          <a:bodyPr wrap="square" rtlCol="0">
            <a:spAutoFit/>
          </a:bodyPr>
          <a:lstStyle/>
          <a:p>
            <a:pPr algn="ctr"/>
            <a:r>
              <a:rPr lang="zh-CN" altLang="en-US" sz="1400" b="1" dirty="0">
                <a:latin typeface="微软雅黑" panose="020B0503020204020204" pitchFamily="34" charset="-122"/>
                <a:ea typeface="微软雅黑" panose="020B0503020204020204" pitchFamily="34" charset="-122"/>
              </a:rPr>
              <a:t>员工职业发展体系</a:t>
            </a:r>
          </a:p>
        </p:txBody>
      </p:sp>
      <p:grpSp>
        <p:nvGrpSpPr>
          <p:cNvPr id="40" name="组合 39">
            <a:extLst>
              <a:ext uri="{FF2B5EF4-FFF2-40B4-BE49-F238E27FC236}">
                <a16:creationId xmlns:a16="http://schemas.microsoft.com/office/drawing/2014/main" id="{ED6EBBB6-CA4F-45AC-912A-A52FE1EE5D5D}"/>
              </a:ext>
            </a:extLst>
          </p:cNvPr>
          <p:cNvGrpSpPr/>
          <p:nvPr/>
        </p:nvGrpSpPr>
        <p:grpSpPr>
          <a:xfrm>
            <a:off x="3037700" y="1982609"/>
            <a:ext cx="5828455" cy="3617923"/>
            <a:chOff x="2499211" y="1544651"/>
            <a:chExt cx="6420414" cy="3890591"/>
          </a:xfrm>
        </p:grpSpPr>
        <p:sp>
          <p:nvSpPr>
            <p:cNvPr id="6" name="箭头: 上 5">
              <a:extLst>
                <a:ext uri="{FF2B5EF4-FFF2-40B4-BE49-F238E27FC236}">
                  <a16:creationId xmlns:a16="http://schemas.microsoft.com/office/drawing/2014/main" id="{1FFE00A7-AFD9-4896-A331-BEFF826EF2CF}"/>
                </a:ext>
              </a:extLst>
            </p:cNvPr>
            <p:cNvSpPr/>
            <p:nvPr/>
          </p:nvSpPr>
          <p:spPr>
            <a:xfrm>
              <a:off x="5273251" y="1544651"/>
              <a:ext cx="809623" cy="3890591"/>
            </a:xfrm>
            <a:prstGeom prst="upArrow">
              <a:avLst>
                <a:gd name="adj1" fmla="val 50000"/>
                <a:gd name="adj2" fmla="val 66666"/>
              </a:avLst>
            </a:prstGeom>
            <a:solidFill>
              <a:schemeClr val="bg1">
                <a:lumMod val="8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5" name="流程图: 过程 4">
              <a:extLst>
                <a:ext uri="{FF2B5EF4-FFF2-40B4-BE49-F238E27FC236}">
                  <a16:creationId xmlns:a16="http://schemas.microsoft.com/office/drawing/2014/main" id="{E7269916-1B6F-45E7-973B-C98EC4E13648}"/>
                </a:ext>
              </a:extLst>
            </p:cNvPr>
            <p:cNvSpPr/>
            <p:nvPr/>
          </p:nvSpPr>
          <p:spPr>
            <a:xfrm>
              <a:off x="6936915" y="4668192"/>
              <a:ext cx="1982709" cy="514186"/>
            </a:xfrm>
            <a:prstGeom prst="flowChartProcess">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1600" b="1" dirty="0"/>
                <a:t>专员</a:t>
              </a:r>
            </a:p>
          </p:txBody>
        </p:sp>
        <p:sp>
          <p:nvSpPr>
            <p:cNvPr id="11" name="流程图: 过程 10">
              <a:extLst>
                <a:ext uri="{FF2B5EF4-FFF2-40B4-BE49-F238E27FC236}">
                  <a16:creationId xmlns:a16="http://schemas.microsoft.com/office/drawing/2014/main" id="{671557BA-ADF4-4E95-84AB-8E2D0AE6FAEC}"/>
                </a:ext>
              </a:extLst>
            </p:cNvPr>
            <p:cNvSpPr/>
            <p:nvPr/>
          </p:nvSpPr>
          <p:spPr>
            <a:xfrm>
              <a:off x="6936915" y="3901142"/>
              <a:ext cx="1982709" cy="514186"/>
            </a:xfrm>
            <a:prstGeom prst="flowChartProcess">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1600" b="1" dirty="0"/>
                <a:t>主管</a:t>
              </a:r>
            </a:p>
          </p:txBody>
        </p:sp>
        <p:sp>
          <p:nvSpPr>
            <p:cNvPr id="12" name="流程图: 过程 11">
              <a:extLst>
                <a:ext uri="{FF2B5EF4-FFF2-40B4-BE49-F238E27FC236}">
                  <a16:creationId xmlns:a16="http://schemas.microsoft.com/office/drawing/2014/main" id="{B2BA5DBB-6DE9-4244-8436-7BA610C3C9DA}"/>
                </a:ext>
              </a:extLst>
            </p:cNvPr>
            <p:cNvSpPr/>
            <p:nvPr/>
          </p:nvSpPr>
          <p:spPr>
            <a:xfrm>
              <a:off x="6936916" y="3137208"/>
              <a:ext cx="1982709" cy="514186"/>
            </a:xfrm>
            <a:prstGeom prst="flowChartProcess">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1600" b="1" dirty="0"/>
                <a:t>部门经理</a:t>
              </a:r>
              <a:r>
                <a:rPr lang="en-US" altLang="zh-CN" sz="1600" b="1" dirty="0"/>
                <a:t>/</a:t>
              </a:r>
              <a:r>
                <a:rPr lang="zh-CN" altLang="en-US" sz="1600" b="1" dirty="0"/>
                <a:t>副经理</a:t>
              </a:r>
            </a:p>
          </p:txBody>
        </p:sp>
        <p:sp>
          <p:nvSpPr>
            <p:cNvPr id="13" name="流程图: 过程 12">
              <a:extLst>
                <a:ext uri="{FF2B5EF4-FFF2-40B4-BE49-F238E27FC236}">
                  <a16:creationId xmlns:a16="http://schemas.microsoft.com/office/drawing/2014/main" id="{51638EE9-9CBD-40ED-8090-3CE4811DDE47}"/>
                </a:ext>
              </a:extLst>
            </p:cNvPr>
            <p:cNvSpPr/>
            <p:nvPr/>
          </p:nvSpPr>
          <p:spPr>
            <a:xfrm>
              <a:off x="6936916" y="2350271"/>
              <a:ext cx="1982709" cy="514186"/>
            </a:xfrm>
            <a:prstGeom prst="flowChartProcess">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1600" b="1" dirty="0"/>
                <a:t>高级管理人员</a:t>
              </a:r>
            </a:p>
          </p:txBody>
        </p:sp>
        <p:sp>
          <p:nvSpPr>
            <p:cNvPr id="14" name="流程图: 过程 13">
              <a:extLst>
                <a:ext uri="{FF2B5EF4-FFF2-40B4-BE49-F238E27FC236}">
                  <a16:creationId xmlns:a16="http://schemas.microsoft.com/office/drawing/2014/main" id="{81F51ABA-11E5-44CE-BA81-61E6CC44672A}"/>
                </a:ext>
              </a:extLst>
            </p:cNvPr>
            <p:cNvSpPr/>
            <p:nvPr/>
          </p:nvSpPr>
          <p:spPr>
            <a:xfrm>
              <a:off x="2499211" y="4668192"/>
              <a:ext cx="1982709" cy="514186"/>
            </a:xfrm>
            <a:prstGeom prst="flowChartProcess">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1600" b="1" dirty="0"/>
                <a:t>初级工程师</a:t>
              </a:r>
            </a:p>
          </p:txBody>
        </p:sp>
        <p:sp>
          <p:nvSpPr>
            <p:cNvPr id="15" name="流程图: 过程 14">
              <a:extLst>
                <a:ext uri="{FF2B5EF4-FFF2-40B4-BE49-F238E27FC236}">
                  <a16:creationId xmlns:a16="http://schemas.microsoft.com/office/drawing/2014/main" id="{445507AF-4A20-446C-A2D0-8E4A98E0DC39}"/>
                </a:ext>
              </a:extLst>
            </p:cNvPr>
            <p:cNvSpPr/>
            <p:nvPr/>
          </p:nvSpPr>
          <p:spPr>
            <a:xfrm>
              <a:off x="2499211" y="3901142"/>
              <a:ext cx="1982709" cy="514186"/>
            </a:xfrm>
            <a:prstGeom prst="flowChartProcess">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1600" b="1" dirty="0"/>
                <a:t>中级工程师</a:t>
              </a:r>
            </a:p>
          </p:txBody>
        </p:sp>
        <p:sp>
          <p:nvSpPr>
            <p:cNvPr id="19" name="流程图: 过程 18">
              <a:extLst>
                <a:ext uri="{FF2B5EF4-FFF2-40B4-BE49-F238E27FC236}">
                  <a16:creationId xmlns:a16="http://schemas.microsoft.com/office/drawing/2014/main" id="{CC385498-85F6-4B48-8F88-8DC559B8363A}"/>
                </a:ext>
              </a:extLst>
            </p:cNvPr>
            <p:cNvSpPr/>
            <p:nvPr/>
          </p:nvSpPr>
          <p:spPr>
            <a:xfrm>
              <a:off x="2499211" y="3134092"/>
              <a:ext cx="1982709" cy="514186"/>
            </a:xfrm>
            <a:prstGeom prst="flowChartProcess">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dirty="0"/>
                <a:t>高级工程师</a:t>
              </a:r>
            </a:p>
          </p:txBody>
        </p:sp>
        <p:sp>
          <p:nvSpPr>
            <p:cNvPr id="20" name="流程图: 过程 19">
              <a:extLst>
                <a:ext uri="{FF2B5EF4-FFF2-40B4-BE49-F238E27FC236}">
                  <a16:creationId xmlns:a16="http://schemas.microsoft.com/office/drawing/2014/main" id="{9E8C363A-289F-46ED-8988-13914808F558}"/>
                </a:ext>
              </a:extLst>
            </p:cNvPr>
            <p:cNvSpPr/>
            <p:nvPr/>
          </p:nvSpPr>
          <p:spPr>
            <a:xfrm>
              <a:off x="2499211" y="2350271"/>
              <a:ext cx="1982709" cy="514186"/>
            </a:xfrm>
            <a:prstGeom prst="flowChartProcess">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1600" b="1" dirty="0"/>
                <a:t>主任专家</a:t>
              </a:r>
            </a:p>
          </p:txBody>
        </p:sp>
        <p:cxnSp>
          <p:nvCxnSpPr>
            <p:cNvPr id="22" name="直接连接符 21">
              <a:extLst>
                <a:ext uri="{FF2B5EF4-FFF2-40B4-BE49-F238E27FC236}">
                  <a16:creationId xmlns:a16="http://schemas.microsoft.com/office/drawing/2014/main" id="{E8F95106-C234-4166-B90F-A89DE5668B57}"/>
                </a:ext>
              </a:extLst>
            </p:cNvPr>
            <p:cNvCxnSpPr>
              <a:cxnSpLocks/>
            </p:cNvCxnSpPr>
            <p:nvPr/>
          </p:nvCxnSpPr>
          <p:spPr>
            <a:xfrm>
              <a:off x="4486748" y="2350271"/>
              <a:ext cx="2454996" cy="0"/>
            </a:xfrm>
            <a:prstGeom prst="line">
              <a:avLst/>
            </a:prstGeom>
          </p:spPr>
          <p:style>
            <a:lnRef idx="1">
              <a:schemeClr val="dk1"/>
            </a:lnRef>
            <a:fillRef idx="0">
              <a:schemeClr val="dk1"/>
            </a:fillRef>
            <a:effectRef idx="0">
              <a:schemeClr val="dk1"/>
            </a:effectRef>
            <a:fontRef idx="minor">
              <a:schemeClr val="tx1"/>
            </a:fontRef>
          </p:style>
        </p:cxnSp>
        <p:cxnSp>
          <p:nvCxnSpPr>
            <p:cNvPr id="25" name="直接连接符 24">
              <a:extLst>
                <a:ext uri="{FF2B5EF4-FFF2-40B4-BE49-F238E27FC236}">
                  <a16:creationId xmlns:a16="http://schemas.microsoft.com/office/drawing/2014/main" id="{5D847A31-4BBB-425A-B255-11D529BE4B4A}"/>
                </a:ext>
              </a:extLst>
            </p:cNvPr>
            <p:cNvCxnSpPr/>
            <p:nvPr/>
          </p:nvCxnSpPr>
          <p:spPr>
            <a:xfrm>
              <a:off x="4486748" y="3125097"/>
              <a:ext cx="2454996" cy="0"/>
            </a:xfrm>
            <a:prstGeom prst="line">
              <a:avLst/>
            </a:prstGeom>
          </p:spPr>
          <p:style>
            <a:lnRef idx="1">
              <a:schemeClr val="dk1"/>
            </a:lnRef>
            <a:fillRef idx="0">
              <a:schemeClr val="dk1"/>
            </a:fillRef>
            <a:effectRef idx="0">
              <a:schemeClr val="dk1"/>
            </a:effectRef>
            <a:fontRef idx="minor">
              <a:schemeClr val="tx1"/>
            </a:fontRef>
          </p:style>
        </p:cxnSp>
        <p:cxnSp>
          <p:nvCxnSpPr>
            <p:cNvPr id="26" name="直接连接符 25">
              <a:extLst>
                <a:ext uri="{FF2B5EF4-FFF2-40B4-BE49-F238E27FC236}">
                  <a16:creationId xmlns:a16="http://schemas.microsoft.com/office/drawing/2014/main" id="{30B3AA2A-AEC0-4239-ABC3-54F98394744B}"/>
                </a:ext>
              </a:extLst>
            </p:cNvPr>
            <p:cNvCxnSpPr/>
            <p:nvPr/>
          </p:nvCxnSpPr>
          <p:spPr>
            <a:xfrm>
              <a:off x="4480351" y="3901142"/>
              <a:ext cx="2454996" cy="0"/>
            </a:xfrm>
            <a:prstGeom prst="line">
              <a:avLst/>
            </a:prstGeom>
          </p:spPr>
          <p:style>
            <a:lnRef idx="1">
              <a:schemeClr val="dk1"/>
            </a:lnRef>
            <a:fillRef idx="0">
              <a:schemeClr val="dk1"/>
            </a:fillRef>
            <a:effectRef idx="0">
              <a:schemeClr val="dk1"/>
            </a:effectRef>
            <a:fontRef idx="minor">
              <a:schemeClr val="tx1"/>
            </a:fontRef>
          </p:style>
        </p:cxnSp>
        <p:cxnSp>
          <p:nvCxnSpPr>
            <p:cNvPr id="27" name="直接连接符 26">
              <a:extLst>
                <a:ext uri="{FF2B5EF4-FFF2-40B4-BE49-F238E27FC236}">
                  <a16:creationId xmlns:a16="http://schemas.microsoft.com/office/drawing/2014/main" id="{CA112586-7EBB-4249-B3C6-175B1A86A0CD}"/>
                </a:ext>
              </a:extLst>
            </p:cNvPr>
            <p:cNvCxnSpPr/>
            <p:nvPr/>
          </p:nvCxnSpPr>
          <p:spPr>
            <a:xfrm>
              <a:off x="4486748" y="4668192"/>
              <a:ext cx="2454996" cy="0"/>
            </a:xfrm>
            <a:prstGeom prst="line">
              <a:avLst/>
            </a:prstGeom>
          </p:spPr>
          <p:style>
            <a:lnRef idx="1">
              <a:schemeClr val="dk1"/>
            </a:lnRef>
            <a:fillRef idx="0">
              <a:schemeClr val="dk1"/>
            </a:fillRef>
            <a:effectRef idx="0">
              <a:schemeClr val="dk1"/>
            </a:effectRef>
            <a:fontRef idx="minor">
              <a:schemeClr val="tx1"/>
            </a:fontRef>
          </p:style>
        </p:cxnSp>
        <p:cxnSp>
          <p:nvCxnSpPr>
            <p:cNvPr id="32" name="直接连接符 31">
              <a:extLst>
                <a:ext uri="{FF2B5EF4-FFF2-40B4-BE49-F238E27FC236}">
                  <a16:creationId xmlns:a16="http://schemas.microsoft.com/office/drawing/2014/main" id="{BD8CFB6E-D9D9-4F35-9460-8993E191E700}"/>
                </a:ext>
              </a:extLst>
            </p:cNvPr>
            <p:cNvCxnSpPr>
              <a:cxnSpLocks/>
            </p:cNvCxnSpPr>
            <p:nvPr/>
          </p:nvCxnSpPr>
          <p:spPr>
            <a:xfrm>
              <a:off x="2499211" y="5435242"/>
              <a:ext cx="6420413" cy="0"/>
            </a:xfrm>
            <a:prstGeom prst="line">
              <a:avLst/>
            </a:prstGeom>
          </p:spPr>
          <p:style>
            <a:lnRef idx="1">
              <a:schemeClr val="dk1"/>
            </a:lnRef>
            <a:fillRef idx="0">
              <a:schemeClr val="dk1"/>
            </a:fillRef>
            <a:effectRef idx="0">
              <a:schemeClr val="dk1"/>
            </a:effectRef>
            <a:fontRef idx="minor">
              <a:schemeClr val="tx1"/>
            </a:fontRef>
          </p:style>
        </p:cxnSp>
        <p:sp>
          <p:nvSpPr>
            <p:cNvPr id="36" name="文本框 35">
              <a:extLst>
                <a:ext uri="{FF2B5EF4-FFF2-40B4-BE49-F238E27FC236}">
                  <a16:creationId xmlns:a16="http://schemas.microsoft.com/office/drawing/2014/main" id="{5AD6029B-4CAF-4025-802B-0141CA2BE8E7}"/>
                </a:ext>
              </a:extLst>
            </p:cNvPr>
            <p:cNvSpPr txBox="1"/>
            <p:nvPr/>
          </p:nvSpPr>
          <p:spPr>
            <a:xfrm>
              <a:off x="5184648" y="2582506"/>
              <a:ext cx="986828" cy="307777"/>
            </a:xfrm>
            <a:prstGeom prst="rect">
              <a:avLst/>
            </a:prstGeom>
            <a:solidFill>
              <a:schemeClr val="bg1"/>
            </a:solidFill>
          </p:spPr>
          <p:txBody>
            <a:bodyPr wrap="square" rtlCol="0">
              <a:spAutoFit/>
            </a:bodyPr>
            <a:lstStyle/>
            <a:p>
              <a:pPr algn="ctr"/>
              <a:r>
                <a:rPr lang="zh-CN" altLang="en-US" sz="1200" dirty="0">
                  <a:latin typeface="黑体" panose="02010609060101010101" pitchFamily="49" charset="-122"/>
                  <a:ea typeface="黑体" panose="02010609060101010101" pitchFamily="49" charset="-122"/>
                </a:rPr>
                <a:t>资深级</a:t>
              </a:r>
            </a:p>
          </p:txBody>
        </p:sp>
        <p:sp>
          <p:nvSpPr>
            <p:cNvPr id="37" name="文本框 36">
              <a:extLst>
                <a:ext uri="{FF2B5EF4-FFF2-40B4-BE49-F238E27FC236}">
                  <a16:creationId xmlns:a16="http://schemas.microsoft.com/office/drawing/2014/main" id="{8A8E4C6C-5FB0-4D88-9D6C-8DB86111D454}"/>
                </a:ext>
              </a:extLst>
            </p:cNvPr>
            <p:cNvSpPr txBox="1"/>
            <p:nvPr/>
          </p:nvSpPr>
          <p:spPr>
            <a:xfrm>
              <a:off x="5184648" y="3359295"/>
              <a:ext cx="986828" cy="307777"/>
            </a:xfrm>
            <a:prstGeom prst="rect">
              <a:avLst/>
            </a:prstGeom>
            <a:solidFill>
              <a:schemeClr val="bg1"/>
            </a:solidFill>
          </p:spPr>
          <p:txBody>
            <a:bodyPr wrap="square" rtlCol="0">
              <a:spAutoFit/>
            </a:bodyPr>
            <a:lstStyle/>
            <a:p>
              <a:pPr algn="ctr"/>
              <a:r>
                <a:rPr lang="zh-CN" altLang="en-US" sz="1200" dirty="0">
                  <a:latin typeface="黑体" panose="02010609060101010101" pitchFamily="49" charset="-122"/>
                  <a:ea typeface="黑体" panose="02010609060101010101" pitchFamily="49" charset="-122"/>
                </a:rPr>
                <a:t>高级</a:t>
              </a:r>
            </a:p>
          </p:txBody>
        </p:sp>
        <p:sp>
          <p:nvSpPr>
            <p:cNvPr id="38" name="文本框 37">
              <a:extLst>
                <a:ext uri="{FF2B5EF4-FFF2-40B4-BE49-F238E27FC236}">
                  <a16:creationId xmlns:a16="http://schemas.microsoft.com/office/drawing/2014/main" id="{99E1C0C4-748A-40AA-BD08-D75554BCE601}"/>
                </a:ext>
              </a:extLst>
            </p:cNvPr>
            <p:cNvSpPr txBox="1"/>
            <p:nvPr/>
          </p:nvSpPr>
          <p:spPr>
            <a:xfrm>
              <a:off x="5184648" y="4080095"/>
              <a:ext cx="986828" cy="307777"/>
            </a:xfrm>
            <a:prstGeom prst="rect">
              <a:avLst/>
            </a:prstGeom>
            <a:solidFill>
              <a:schemeClr val="bg1"/>
            </a:solidFill>
          </p:spPr>
          <p:txBody>
            <a:bodyPr wrap="square" rtlCol="0">
              <a:spAutoFit/>
            </a:bodyPr>
            <a:lstStyle/>
            <a:p>
              <a:pPr algn="ctr"/>
              <a:r>
                <a:rPr lang="zh-CN" altLang="en-US" sz="1200" dirty="0">
                  <a:latin typeface="黑体" panose="02010609060101010101" pitchFamily="49" charset="-122"/>
                  <a:ea typeface="黑体" panose="02010609060101010101" pitchFamily="49" charset="-122"/>
                </a:rPr>
                <a:t>中级</a:t>
              </a:r>
            </a:p>
          </p:txBody>
        </p:sp>
        <p:sp>
          <p:nvSpPr>
            <p:cNvPr id="39" name="文本框 38">
              <a:extLst>
                <a:ext uri="{FF2B5EF4-FFF2-40B4-BE49-F238E27FC236}">
                  <a16:creationId xmlns:a16="http://schemas.microsoft.com/office/drawing/2014/main" id="{050D8690-C66A-4F9C-9582-A51412733252}"/>
                </a:ext>
              </a:extLst>
            </p:cNvPr>
            <p:cNvSpPr txBox="1"/>
            <p:nvPr/>
          </p:nvSpPr>
          <p:spPr>
            <a:xfrm>
              <a:off x="5184648" y="4893394"/>
              <a:ext cx="986828" cy="307777"/>
            </a:xfrm>
            <a:prstGeom prst="rect">
              <a:avLst/>
            </a:prstGeom>
            <a:solidFill>
              <a:schemeClr val="bg1"/>
            </a:solidFill>
          </p:spPr>
          <p:txBody>
            <a:bodyPr wrap="square" rtlCol="0">
              <a:spAutoFit/>
            </a:bodyPr>
            <a:lstStyle/>
            <a:p>
              <a:pPr algn="ctr"/>
              <a:r>
                <a:rPr lang="zh-CN" altLang="en-US" sz="1200" dirty="0">
                  <a:latin typeface="黑体" panose="02010609060101010101" pitchFamily="49" charset="-122"/>
                  <a:ea typeface="黑体" panose="02010609060101010101" pitchFamily="49" charset="-122"/>
                </a:rPr>
                <a:t>助理级</a:t>
              </a:r>
            </a:p>
          </p:txBody>
        </p:sp>
      </p:grpSp>
      <p:sp>
        <p:nvSpPr>
          <p:cNvPr id="41" name="文本框 40">
            <a:extLst>
              <a:ext uri="{FF2B5EF4-FFF2-40B4-BE49-F238E27FC236}">
                <a16:creationId xmlns:a16="http://schemas.microsoft.com/office/drawing/2014/main" id="{05ED503D-9887-43D8-8AB5-D0CF2C3BDEC4}"/>
              </a:ext>
            </a:extLst>
          </p:cNvPr>
          <p:cNvSpPr txBox="1"/>
          <p:nvPr/>
        </p:nvSpPr>
        <p:spPr>
          <a:xfrm>
            <a:off x="5279644" y="1454141"/>
            <a:ext cx="1287635" cy="307777"/>
          </a:xfrm>
          <a:prstGeom prst="rect">
            <a:avLst/>
          </a:prstGeom>
          <a:noFill/>
        </p:spPr>
        <p:txBody>
          <a:bodyPr wrap="square" rtlCol="0">
            <a:spAutoFit/>
          </a:bodyPr>
          <a:lstStyle/>
          <a:p>
            <a:pPr algn="dist"/>
            <a:r>
              <a:rPr lang="zh-CN" altLang="en-US" sz="1400" b="1" dirty="0">
                <a:latin typeface="微软雅黑" panose="020B0503020204020204" pitchFamily="34" charset="-122"/>
                <a:ea typeface="微软雅黑" panose="020B0503020204020204" pitchFamily="34" charset="-122"/>
              </a:rPr>
              <a:t>多通道发展</a:t>
            </a:r>
          </a:p>
        </p:txBody>
      </p:sp>
      <p:sp>
        <p:nvSpPr>
          <p:cNvPr id="28" name="Text Box 33">
            <a:extLst>
              <a:ext uri="{FF2B5EF4-FFF2-40B4-BE49-F238E27FC236}">
                <a16:creationId xmlns:a16="http://schemas.microsoft.com/office/drawing/2014/main" id="{D2F31770-1B20-4D8A-93BF-3B54B088ED9C}"/>
              </a:ext>
            </a:extLst>
          </p:cNvPr>
          <p:cNvSpPr txBox="1">
            <a:spLocks noChangeArrowheads="1"/>
          </p:cNvSpPr>
          <p:nvPr/>
        </p:nvSpPr>
        <p:spPr bwMode="auto">
          <a:xfrm>
            <a:off x="2392162" y="3045987"/>
            <a:ext cx="515777"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spcBef>
                <a:spcPct val="50000"/>
              </a:spcBef>
            </a:pPr>
            <a:r>
              <a:rPr lang="zh-CN" altLang="en-US" sz="2000" dirty="0">
                <a:latin typeface="微软雅黑" panose="020B0503020204020204" pitchFamily="34" charset="-122"/>
                <a:ea typeface="微软雅黑" panose="020B0503020204020204" pitchFamily="34" charset="-122"/>
              </a:rPr>
              <a:t>专业</a:t>
            </a:r>
            <a:endParaRPr lang="en-US" altLang="zh-CN" sz="2000" dirty="0">
              <a:latin typeface="微软雅黑" panose="020B0503020204020204" pitchFamily="34" charset="-122"/>
              <a:ea typeface="微软雅黑" panose="020B0503020204020204" pitchFamily="34" charset="-122"/>
            </a:endParaRPr>
          </a:p>
          <a:p>
            <a:pPr eaLnBrk="1" hangingPunct="1">
              <a:spcBef>
                <a:spcPct val="50000"/>
              </a:spcBef>
            </a:pPr>
            <a:r>
              <a:rPr lang="en-US" altLang="zh-CN" sz="2000" dirty="0">
                <a:latin typeface="微软雅黑" panose="020B0503020204020204" pitchFamily="34" charset="-122"/>
                <a:ea typeface="微软雅黑" panose="020B0503020204020204" pitchFamily="34" charset="-122"/>
              </a:rPr>
              <a:t>/</a:t>
            </a:r>
          </a:p>
          <a:p>
            <a:pPr eaLnBrk="1" hangingPunct="1">
              <a:spcBef>
                <a:spcPct val="50000"/>
              </a:spcBef>
            </a:pPr>
            <a:r>
              <a:rPr lang="zh-CN" altLang="en-US" sz="2000" dirty="0">
                <a:latin typeface="微软雅黑" panose="020B0503020204020204" pitchFamily="34" charset="-122"/>
                <a:ea typeface="微软雅黑" panose="020B0503020204020204" pitchFamily="34" charset="-122"/>
              </a:rPr>
              <a:t>业务晋升</a:t>
            </a:r>
          </a:p>
        </p:txBody>
      </p:sp>
      <p:sp>
        <p:nvSpPr>
          <p:cNvPr id="29" name="Text Box 34">
            <a:extLst>
              <a:ext uri="{FF2B5EF4-FFF2-40B4-BE49-F238E27FC236}">
                <a16:creationId xmlns:a16="http://schemas.microsoft.com/office/drawing/2014/main" id="{DF310255-8D92-4004-BD6F-142B369DE1BD}"/>
              </a:ext>
            </a:extLst>
          </p:cNvPr>
          <p:cNvSpPr txBox="1">
            <a:spLocks noChangeArrowheads="1"/>
          </p:cNvSpPr>
          <p:nvPr/>
        </p:nvSpPr>
        <p:spPr bwMode="auto">
          <a:xfrm>
            <a:off x="9007772" y="4232703"/>
            <a:ext cx="633681"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spcBef>
                <a:spcPct val="50000"/>
              </a:spcBef>
            </a:pPr>
            <a:r>
              <a:rPr lang="zh-CN" altLang="en-US" sz="2000" dirty="0">
                <a:latin typeface="微软雅黑" panose="020B0503020204020204" pitchFamily="34" charset="-122"/>
                <a:ea typeface="微软雅黑" panose="020B0503020204020204" pitchFamily="34" charset="-122"/>
              </a:rPr>
              <a:t>管理晋升</a:t>
            </a:r>
          </a:p>
        </p:txBody>
      </p:sp>
      <p:sp>
        <p:nvSpPr>
          <p:cNvPr id="3" name="矩形 2">
            <a:extLst>
              <a:ext uri="{FF2B5EF4-FFF2-40B4-BE49-F238E27FC236}">
                <a16:creationId xmlns:a16="http://schemas.microsoft.com/office/drawing/2014/main" id="{608F7A3E-E61E-48CF-8626-4F8C7143D19A}"/>
              </a:ext>
            </a:extLst>
          </p:cNvPr>
          <p:cNvSpPr/>
          <p:nvPr/>
        </p:nvSpPr>
        <p:spPr>
          <a:xfrm>
            <a:off x="7412204" y="2109698"/>
            <a:ext cx="1107996" cy="416909"/>
          </a:xfrm>
          <a:prstGeom prst="rect">
            <a:avLst/>
          </a:prstGeom>
        </p:spPr>
        <p:txBody>
          <a:bodyPr wrap="none">
            <a:spAutoFit/>
          </a:bodyPr>
          <a:lstStyle/>
          <a:p>
            <a:pPr>
              <a:lnSpc>
                <a:spcPct val="130000"/>
              </a:lnSpc>
            </a:pPr>
            <a:r>
              <a:rPr lang="zh-CN" altLang="en-US" dirty="0">
                <a:solidFill>
                  <a:srgbClr val="0638A6"/>
                </a:solidFill>
                <a:latin typeface="微软雅黑" panose="020B0503020204020204" pitchFamily="34" charset="-122"/>
                <a:ea typeface="微软雅黑" panose="020B0503020204020204" pitchFamily="34" charset="-122"/>
              </a:rPr>
              <a:t>管理通道</a:t>
            </a:r>
          </a:p>
        </p:txBody>
      </p:sp>
      <p:sp>
        <p:nvSpPr>
          <p:cNvPr id="30" name="文本框 29">
            <a:extLst>
              <a:ext uri="{FF2B5EF4-FFF2-40B4-BE49-F238E27FC236}">
                <a16:creationId xmlns:a16="http://schemas.microsoft.com/office/drawing/2014/main" id="{8DF21217-F46E-43DB-91B1-B746BEBE3B57}"/>
              </a:ext>
            </a:extLst>
          </p:cNvPr>
          <p:cNvSpPr txBox="1"/>
          <p:nvPr/>
        </p:nvSpPr>
        <p:spPr>
          <a:xfrm>
            <a:off x="3152606" y="2093966"/>
            <a:ext cx="1570091" cy="417358"/>
          </a:xfrm>
          <a:prstGeom prst="rect">
            <a:avLst/>
          </a:prstGeom>
          <a:noFill/>
        </p:spPr>
        <p:txBody>
          <a:bodyPr wrap="square" rtlCol="0">
            <a:spAutoFit/>
          </a:bodyPr>
          <a:lstStyle/>
          <a:p>
            <a:pPr>
              <a:lnSpc>
                <a:spcPct val="130000"/>
              </a:lnSpc>
            </a:pPr>
            <a:r>
              <a:rPr lang="zh-CN" altLang="en-US" dirty="0">
                <a:solidFill>
                  <a:srgbClr val="0638A6"/>
                </a:solidFill>
                <a:latin typeface="微软雅黑" panose="020B0503020204020204" pitchFamily="34" charset="-122"/>
                <a:ea typeface="微软雅黑" panose="020B0503020204020204" pitchFamily="34" charset="-122"/>
              </a:rPr>
              <a:t>技术通道（例）</a:t>
            </a:r>
          </a:p>
        </p:txBody>
      </p:sp>
    </p:spTree>
    <p:extLst>
      <p:ext uri="{BB962C8B-B14F-4D97-AF65-F5344CB8AC3E}">
        <p14:creationId xmlns:p14="http://schemas.microsoft.com/office/powerpoint/2010/main" val="30042886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椭圆 2">
            <a:extLst>
              <a:ext uri="{FF2B5EF4-FFF2-40B4-BE49-F238E27FC236}">
                <a16:creationId xmlns:a16="http://schemas.microsoft.com/office/drawing/2014/main" id="{F2CFF287-A04B-466A-88FC-EAF87B8BD3A3}"/>
              </a:ext>
            </a:extLst>
          </p:cNvPr>
          <p:cNvSpPr/>
          <p:nvPr/>
        </p:nvSpPr>
        <p:spPr>
          <a:xfrm>
            <a:off x="5180294" y="1981509"/>
            <a:ext cx="1561791" cy="1561791"/>
          </a:xfrm>
          <a:prstGeom prst="ellipse">
            <a:avLst/>
          </a:prstGeom>
          <a:solidFill>
            <a:schemeClr val="accent1">
              <a:lumMod val="75000"/>
            </a:schemeClr>
          </a:solid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zh-CN" altLang="en-US" sz="2000" b="1" dirty="0">
                <a:solidFill>
                  <a:schemeClr val="bg1">
                    <a:lumMod val="95000"/>
                  </a:schemeClr>
                </a:solidFill>
                <a:latin typeface="微软雅黑" panose="020B0503020204020204" pitchFamily="34" charset="-122"/>
                <a:ea typeface="微软雅黑" panose="020B0503020204020204" pitchFamily="34" charset="-122"/>
              </a:rPr>
              <a:t>薪酬</a:t>
            </a:r>
            <a:endParaRPr lang="en-US" altLang="zh-CN" sz="2000" b="1" dirty="0">
              <a:solidFill>
                <a:schemeClr val="bg1">
                  <a:lumMod val="95000"/>
                </a:schemeClr>
              </a:solidFill>
              <a:latin typeface="微软雅黑" panose="020B0503020204020204" pitchFamily="34" charset="-122"/>
              <a:ea typeface="微软雅黑" panose="020B0503020204020204" pitchFamily="34" charset="-122"/>
            </a:endParaRPr>
          </a:p>
          <a:p>
            <a:pPr algn="ctr">
              <a:lnSpc>
                <a:spcPct val="150000"/>
              </a:lnSpc>
            </a:pPr>
            <a:r>
              <a:rPr lang="zh-CN" altLang="en-US" sz="2000" b="1" dirty="0">
                <a:solidFill>
                  <a:schemeClr val="bg1">
                    <a:lumMod val="95000"/>
                  </a:schemeClr>
                </a:solidFill>
                <a:latin typeface="微软雅黑" panose="020B0503020204020204" pitchFamily="34" charset="-122"/>
                <a:ea typeface="微软雅黑" panose="020B0503020204020204" pitchFamily="34" charset="-122"/>
              </a:rPr>
              <a:t>机制</a:t>
            </a:r>
          </a:p>
        </p:txBody>
      </p:sp>
      <p:grpSp>
        <p:nvGrpSpPr>
          <p:cNvPr id="4" name="组合 3">
            <a:extLst>
              <a:ext uri="{FF2B5EF4-FFF2-40B4-BE49-F238E27FC236}">
                <a16:creationId xmlns:a16="http://schemas.microsoft.com/office/drawing/2014/main" id="{B6C308FD-724F-43AF-8DB9-C55B6DFC5BDE}"/>
              </a:ext>
            </a:extLst>
          </p:cNvPr>
          <p:cNvGrpSpPr/>
          <p:nvPr/>
        </p:nvGrpSpPr>
        <p:grpSpPr>
          <a:xfrm>
            <a:off x="1893860" y="4518904"/>
            <a:ext cx="1217713" cy="1217713"/>
            <a:chOff x="2842295" y="1017"/>
            <a:chExt cx="642885" cy="642885"/>
          </a:xfrm>
        </p:grpSpPr>
        <p:sp>
          <p:nvSpPr>
            <p:cNvPr id="5" name="椭圆 4">
              <a:extLst>
                <a:ext uri="{FF2B5EF4-FFF2-40B4-BE49-F238E27FC236}">
                  <a16:creationId xmlns:a16="http://schemas.microsoft.com/office/drawing/2014/main" id="{5E3ED67F-1522-4056-8FE9-32D37C8ADA8A}"/>
                </a:ext>
              </a:extLst>
            </p:cNvPr>
            <p:cNvSpPr/>
            <p:nvPr/>
          </p:nvSpPr>
          <p:spPr>
            <a:xfrm>
              <a:off x="2842295" y="1017"/>
              <a:ext cx="642885" cy="642885"/>
            </a:xfrm>
            <a:prstGeom prst="ellipse">
              <a:avLst/>
            </a:prstGeom>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sp>
        <p:sp>
          <p:nvSpPr>
            <p:cNvPr id="6" name="椭圆 4">
              <a:extLst>
                <a:ext uri="{FF2B5EF4-FFF2-40B4-BE49-F238E27FC236}">
                  <a16:creationId xmlns:a16="http://schemas.microsoft.com/office/drawing/2014/main" id="{4914FBF8-B91C-4DA8-8C00-6754D1CE0470}"/>
                </a:ext>
              </a:extLst>
            </p:cNvPr>
            <p:cNvSpPr txBox="1"/>
            <p:nvPr/>
          </p:nvSpPr>
          <p:spPr>
            <a:xfrm>
              <a:off x="2936443" y="95165"/>
              <a:ext cx="454589" cy="45458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zh-CN" altLang="en-US" sz="1600" b="1" kern="1200" dirty="0">
                  <a:latin typeface="微软雅黑" panose="020B0503020204020204" pitchFamily="34" charset="-122"/>
                  <a:ea typeface="微软雅黑" panose="020B0503020204020204" pitchFamily="34" charset="-122"/>
                </a:rPr>
                <a:t>基本工资</a:t>
              </a:r>
            </a:p>
          </p:txBody>
        </p:sp>
      </p:grpSp>
      <p:grpSp>
        <p:nvGrpSpPr>
          <p:cNvPr id="7" name="组合 6">
            <a:extLst>
              <a:ext uri="{FF2B5EF4-FFF2-40B4-BE49-F238E27FC236}">
                <a16:creationId xmlns:a16="http://schemas.microsoft.com/office/drawing/2014/main" id="{8289BF01-04EB-4D94-8357-F0467221F104}"/>
              </a:ext>
            </a:extLst>
          </p:cNvPr>
          <p:cNvGrpSpPr/>
          <p:nvPr/>
        </p:nvGrpSpPr>
        <p:grpSpPr>
          <a:xfrm>
            <a:off x="3279246" y="4530254"/>
            <a:ext cx="1217713" cy="1217713"/>
            <a:chOff x="3360565" y="714354"/>
            <a:chExt cx="642885" cy="642885"/>
          </a:xfrm>
        </p:grpSpPr>
        <p:sp>
          <p:nvSpPr>
            <p:cNvPr id="8" name="椭圆 7">
              <a:extLst>
                <a:ext uri="{FF2B5EF4-FFF2-40B4-BE49-F238E27FC236}">
                  <a16:creationId xmlns:a16="http://schemas.microsoft.com/office/drawing/2014/main" id="{65DD00A6-E0A7-4CAD-9251-48FF9AE5682F}"/>
                </a:ext>
              </a:extLst>
            </p:cNvPr>
            <p:cNvSpPr/>
            <p:nvPr/>
          </p:nvSpPr>
          <p:spPr>
            <a:xfrm>
              <a:off x="3360565" y="714354"/>
              <a:ext cx="642885" cy="642885"/>
            </a:xfrm>
            <a:prstGeom prst="ellipse">
              <a:avLst/>
            </a:prstGeom>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sp>
        <p:sp>
          <p:nvSpPr>
            <p:cNvPr id="9" name="椭圆 4">
              <a:extLst>
                <a:ext uri="{FF2B5EF4-FFF2-40B4-BE49-F238E27FC236}">
                  <a16:creationId xmlns:a16="http://schemas.microsoft.com/office/drawing/2014/main" id="{20525E62-20F1-42EA-B051-2E6B3248D22B}"/>
                </a:ext>
              </a:extLst>
            </p:cNvPr>
            <p:cNvSpPr txBox="1"/>
            <p:nvPr/>
          </p:nvSpPr>
          <p:spPr>
            <a:xfrm>
              <a:off x="3454713" y="808502"/>
              <a:ext cx="454589" cy="45458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zh-CN" altLang="en-US" sz="1600" b="1" kern="1200" dirty="0">
                  <a:latin typeface="微软雅黑" panose="020B0503020204020204" pitchFamily="34" charset="-122"/>
                  <a:ea typeface="微软雅黑" panose="020B0503020204020204" pitchFamily="34" charset="-122"/>
                </a:rPr>
                <a:t>岗位工资</a:t>
              </a:r>
            </a:p>
          </p:txBody>
        </p:sp>
      </p:grpSp>
      <p:grpSp>
        <p:nvGrpSpPr>
          <p:cNvPr id="10" name="组合 9">
            <a:extLst>
              <a:ext uri="{FF2B5EF4-FFF2-40B4-BE49-F238E27FC236}">
                <a16:creationId xmlns:a16="http://schemas.microsoft.com/office/drawing/2014/main" id="{6C23C355-D454-4F2E-8777-8E77E70783C8}"/>
              </a:ext>
            </a:extLst>
          </p:cNvPr>
          <p:cNvGrpSpPr/>
          <p:nvPr/>
        </p:nvGrpSpPr>
        <p:grpSpPr>
          <a:xfrm>
            <a:off x="4664632" y="4530254"/>
            <a:ext cx="1217713" cy="1217713"/>
            <a:chOff x="3633035" y="1552932"/>
            <a:chExt cx="642885" cy="642885"/>
          </a:xfrm>
        </p:grpSpPr>
        <p:sp>
          <p:nvSpPr>
            <p:cNvPr id="11" name="椭圆 10">
              <a:extLst>
                <a:ext uri="{FF2B5EF4-FFF2-40B4-BE49-F238E27FC236}">
                  <a16:creationId xmlns:a16="http://schemas.microsoft.com/office/drawing/2014/main" id="{ADDFC25A-8E80-4AFB-8500-C0123D4B5007}"/>
                </a:ext>
              </a:extLst>
            </p:cNvPr>
            <p:cNvSpPr/>
            <p:nvPr/>
          </p:nvSpPr>
          <p:spPr>
            <a:xfrm>
              <a:off x="3633035" y="1552932"/>
              <a:ext cx="642885" cy="642885"/>
            </a:xfrm>
            <a:prstGeom prst="ellipse">
              <a:avLst/>
            </a:pr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sp>
        <p:sp>
          <p:nvSpPr>
            <p:cNvPr id="12" name="椭圆 4">
              <a:extLst>
                <a:ext uri="{FF2B5EF4-FFF2-40B4-BE49-F238E27FC236}">
                  <a16:creationId xmlns:a16="http://schemas.microsoft.com/office/drawing/2014/main" id="{E2810016-CA89-421A-A7D6-C11DBBBCF559}"/>
                </a:ext>
              </a:extLst>
            </p:cNvPr>
            <p:cNvSpPr txBox="1"/>
            <p:nvPr/>
          </p:nvSpPr>
          <p:spPr>
            <a:xfrm>
              <a:off x="3727183" y="1647080"/>
              <a:ext cx="454589" cy="45458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zh-CN" altLang="en-US" sz="1600" b="1" kern="1200" dirty="0">
                  <a:latin typeface="微软雅黑" panose="020B0503020204020204" pitchFamily="34" charset="-122"/>
                  <a:ea typeface="微软雅黑" panose="020B0503020204020204" pitchFamily="34" charset="-122"/>
                </a:rPr>
                <a:t>及时激励</a:t>
              </a:r>
            </a:p>
          </p:txBody>
        </p:sp>
      </p:grpSp>
      <p:grpSp>
        <p:nvGrpSpPr>
          <p:cNvPr id="13" name="组合 12">
            <a:extLst>
              <a:ext uri="{FF2B5EF4-FFF2-40B4-BE49-F238E27FC236}">
                <a16:creationId xmlns:a16="http://schemas.microsoft.com/office/drawing/2014/main" id="{0A084F13-EC28-4F2D-AE78-ABBB9527CD6D}"/>
              </a:ext>
            </a:extLst>
          </p:cNvPr>
          <p:cNvGrpSpPr/>
          <p:nvPr/>
        </p:nvGrpSpPr>
        <p:grpSpPr>
          <a:xfrm>
            <a:off x="6050018" y="4530254"/>
            <a:ext cx="1217713" cy="1217713"/>
            <a:chOff x="3633035" y="2434665"/>
            <a:chExt cx="642885" cy="642885"/>
          </a:xfrm>
        </p:grpSpPr>
        <p:sp>
          <p:nvSpPr>
            <p:cNvPr id="14" name="椭圆 13">
              <a:extLst>
                <a:ext uri="{FF2B5EF4-FFF2-40B4-BE49-F238E27FC236}">
                  <a16:creationId xmlns:a16="http://schemas.microsoft.com/office/drawing/2014/main" id="{C65B32A2-8616-41E8-88EF-4B6EEEAB1675}"/>
                </a:ext>
              </a:extLst>
            </p:cNvPr>
            <p:cNvSpPr/>
            <p:nvPr/>
          </p:nvSpPr>
          <p:spPr>
            <a:xfrm>
              <a:off x="3633035" y="2434665"/>
              <a:ext cx="642885" cy="642885"/>
            </a:xfrm>
            <a:prstGeom prst="ellipse">
              <a:avLst/>
            </a:prstGeom>
          </p:spPr>
          <p:style>
            <a:lnRef idx="2">
              <a:schemeClr val="lt1">
                <a:hueOff val="0"/>
                <a:satOff val="0"/>
                <a:lumOff val="0"/>
                <a:alphaOff val="0"/>
              </a:schemeClr>
            </a:lnRef>
            <a:fillRef idx="1">
              <a:schemeClr val="accent6">
                <a:hueOff val="0"/>
                <a:satOff val="0"/>
                <a:lumOff val="0"/>
                <a:alphaOff val="0"/>
              </a:schemeClr>
            </a:fillRef>
            <a:effectRef idx="0">
              <a:schemeClr val="accent6">
                <a:hueOff val="0"/>
                <a:satOff val="0"/>
                <a:lumOff val="0"/>
                <a:alphaOff val="0"/>
              </a:schemeClr>
            </a:effectRef>
            <a:fontRef idx="minor">
              <a:schemeClr val="lt1"/>
            </a:fontRef>
          </p:style>
        </p:sp>
        <p:sp>
          <p:nvSpPr>
            <p:cNvPr id="15" name="椭圆 4">
              <a:extLst>
                <a:ext uri="{FF2B5EF4-FFF2-40B4-BE49-F238E27FC236}">
                  <a16:creationId xmlns:a16="http://schemas.microsoft.com/office/drawing/2014/main" id="{1862D7B4-D4E6-4630-819A-C33A5BB1825C}"/>
                </a:ext>
              </a:extLst>
            </p:cNvPr>
            <p:cNvSpPr txBox="1"/>
            <p:nvPr/>
          </p:nvSpPr>
          <p:spPr>
            <a:xfrm>
              <a:off x="3727183" y="2528813"/>
              <a:ext cx="454589" cy="45458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zh-CN" altLang="en-US" sz="1600" b="1" kern="1200" dirty="0">
                  <a:latin typeface="微软雅黑" panose="020B0503020204020204" pitchFamily="34" charset="-122"/>
                  <a:ea typeface="微软雅黑" panose="020B0503020204020204" pitchFamily="34" charset="-122"/>
                </a:rPr>
                <a:t>绩效工资</a:t>
              </a:r>
            </a:p>
          </p:txBody>
        </p:sp>
      </p:grpSp>
      <p:grpSp>
        <p:nvGrpSpPr>
          <p:cNvPr id="16" name="组合 15">
            <a:extLst>
              <a:ext uri="{FF2B5EF4-FFF2-40B4-BE49-F238E27FC236}">
                <a16:creationId xmlns:a16="http://schemas.microsoft.com/office/drawing/2014/main" id="{0907FE3E-2845-4F07-BE4A-60F557434D2A}"/>
              </a:ext>
            </a:extLst>
          </p:cNvPr>
          <p:cNvGrpSpPr/>
          <p:nvPr/>
        </p:nvGrpSpPr>
        <p:grpSpPr>
          <a:xfrm>
            <a:off x="7435404" y="4530254"/>
            <a:ext cx="1217713" cy="1217713"/>
            <a:chOff x="3360565" y="3273243"/>
            <a:chExt cx="642885" cy="642885"/>
          </a:xfrm>
        </p:grpSpPr>
        <p:sp>
          <p:nvSpPr>
            <p:cNvPr id="17" name="椭圆 16">
              <a:extLst>
                <a:ext uri="{FF2B5EF4-FFF2-40B4-BE49-F238E27FC236}">
                  <a16:creationId xmlns:a16="http://schemas.microsoft.com/office/drawing/2014/main" id="{2DCD0F47-65E9-4614-8495-F3B159516DC8}"/>
                </a:ext>
              </a:extLst>
            </p:cNvPr>
            <p:cNvSpPr/>
            <p:nvPr/>
          </p:nvSpPr>
          <p:spPr>
            <a:xfrm>
              <a:off x="3360565" y="3273243"/>
              <a:ext cx="642885" cy="642885"/>
            </a:xfrm>
            <a:prstGeom prst="ellipse">
              <a:avLst/>
            </a:prstGeom>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sp>
        <p:sp>
          <p:nvSpPr>
            <p:cNvPr id="18" name="椭圆 4">
              <a:extLst>
                <a:ext uri="{FF2B5EF4-FFF2-40B4-BE49-F238E27FC236}">
                  <a16:creationId xmlns:a16="http://schemas.microsoft.com/office/drawing/2014/main" id="{FEA1699D-AD99-4787-96CE-7FA421D53DB4}"/>
                </a:ext>
              </a:extLst>
            </p:cNvPr>
            <p:cNvSpPr txBox="1"/>
            <p:nvPr/>
          </p:nvSpPr>
          <p:spPr>
            <a:xfrm>
              <a:off x="3454713" y="3367391"/>
              <a:ext cx="454589" cy="45458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zh-CN" altLang="en-US" sz="1600" b="1" kern="1200" dirty="0">
                  <a:latin typeface="微软雅黑" panose="020B0503020204020204" pitchFamily="34" charset="-122"/>
                  <a:ea typeface="微软雅黑" panose="020B0503020204020204" pitchFamily="34" charset="-122"/>
                </a:rPr>
                <a:t>年度调薪</a:t>
              </a:r>
            </a:p>
          </p:txBody>
        </p:sp>
      </p:grpSp>
      <p:grpSp>
        <p:nvGrpSpPr>
          <p:cNvPr id="26" name="组合 25">
            <a:extLst>
              <a:ext uri="{FF2B5EF4-FFF2-40B4-BE49-F238E27FC236}">
                <a16:creationId xmlns:a16="http://schemas.microsoft.com/office/drawing/2014/main" id="{26D92E44-2B34-4821-8D12-9FF70CCC05AD}"/>
              </a:ext>
            </a:extLst>
          </p:cNvPr>
          <p:cNvGrpSpPr/>
          <p:nvPr/>
        </p:nvGrpSpPr>
        <p:grpSpPr>
          <a:xfrm>
            <a:off x="8820792" y="4518904"/>
            <a:ext cx="1217713" cy="1217713"/>
            <a:chOff x="2842295" y="1017"/>
            <a:chExt cx="642885" cy="642885"/>
          </a:xfrm>
          <a:solidFill>
            <a:srgbClr val="2F5597"/>
          </a:solidFill>
        </p:grpSpPr>
        <p:sp>
          <p:nvSpPr>
            <p:cNvPr id="27" name="椭圆 26">
              <a:extLst>
                <a:ext uri="{FF2B5EF4-FFF2-40B4-BE49-F238E27FC236}">
                  <a16:creationId xmlns:a16="http://schemas.microsoft.com/office/drawing/2014/main" id="{BC51B99A-7573-48F8-85C6-D3367824494F}"/>
                </a:ext>
              </a:extLst>
            </p:cNvPr>
            <p:cNvSpPr/>
            <p:nvPr/>
          </p:nvSpPr>
          <p:spPr>
            <a:xfrm>
              <a:off x="2842295" y="1017"/>
              <a:ext cx="642885" cy="642885"/>
            </a:xfrm>
            <a:prstGeom prst="ellipse">
              <a:avLst/>
            </a:prstGeom>
            <a:grpFill/>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sp>
        <p:sp>
          <p:nvSpPr>
            <p:cNvPr id="28" name="椭圆 4">
              <a:extLst>
                <a:ext uri="{FF2B5EF4-FFF2-40B4-BE49-F238E27FC236}">
                  <a16:creationId xmlns:a16="http://schemas.microsoft.com/office/drawing/2014/main" id="{3C202C03-A7E3-4697-8898-64F37A66AF10}"/>
                </a:ext>
              </a:extLst>
            </p:cNvPr>
            <p:cNvSpPr txBox="1"/>
            <p:nvPr/>
          </p:nvSpPr>
          <p:spPr>
            <a:xfrm>
              <a:off x="2936443" y="95165"/>
              <a:ext cx="454589" cy="454589"/>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zh-CN" altLang="en-US" sz="1600" b="1" dirty="0">
                  <a:latin typeface="微软雅黑" panose="020B0503020204020204" pitchFamily="34" charset="-122"/>
                  <a:ea typeface="微软雅黑" panose="020B0503020204020204" pitchFamily="34" charset="-122"/>
                </a:rPr>
                <a:t>年终奖金</a:t>
              </a:r>
              <a:endParaRPr lang="zh-CN" altLang="en-US" sz="1600" b="1" kern="1200" dirty="0">
                <a:latin typeface="微软雅黑" panose="020B0503020204020204" pitchFamily="34" charset="-122"/>
                <a:ea typeface="微软雅黑" panose="020B0503020204020204" pitchFamily="34" charset="-122"/>
              </a:endParaRPr>
            </a:p>
          </p:txBody>
        </p:sp>
      </p:grpSp>
      <p:cxnSp>
        <p:nvCxnSpPr>
          <p:cNvPr id="33" name="直接连接符 32">
            <a:extLst>
              <a:ext uri="{FF2B5EF4-FFF2-40B4-BE49-F238E27FC236}">
                <a16:creationId xmlns:a16="http://schemas.microsoft.com/office/drawing/2014/main" id="{4C50C9AA-E4A8-4948-AB1A-979A945B5518}"/>
              </a:ext>
            </a:extLst>
          </p:cNvPr>
          <p:cNvCxnSpPr>
            <a:cxnSpLocks/>
            <a:stCxn id="3" idx="4"/>
            <a:endCxn id="5" idx="0"/>
          </p:cNvCxnSpPr>
          <p:nvPr/>
        </p:nvCxnSpPr>
        <p:spPr>
          <a:xfrm flipH="1">
            <a:off x="2502717" y="3543300"/>
            <a:ext cx="3458473" cy="975604"/>
          </a:xfrm>
          <a:prstGeom prst="line">
            <a:avLst/>
          </a:prstGeom>
        </p:spPr>
        <p:style>
          <a:lnRef idx="1">
            <a:schemeClr val="accent1"/>
          </a:lnRef>
          <a:fillRef idx="0">
            <a:schemeClr val="accent1"/>
          </a:fillRef>
          <a:effectRef idx="0">
            <a:schemeClr val="accent1"/>
          </a:effectRef>
          <a:fontRef idx="minor">
            <a:schemeClr val="tx1"/>
          </a:fontRef>
        </p:style>
      </p:cxnSp>
      <p:cxnSp>
        <p:nvCxnSpPr>
          <p:cNvPr id="35" name="直接连接符 34">
            <a:extLst>
              <a:ext uri="{FF2B5EF4-FFF2-40B4-BE49-F238E27FC236}">
                <a16:creationId xmlns:a16="http://schemas.microsoft.com/office/drawing/2014/main" id="{F640A7CE-307C-457D-A4AD-8D69AF611466}"/>
              </a:ext>
            </a:extLst>
          </p:cNvPr>
          <p:cNvCxnSpPr>
            <a:cxnSpLocks/>
            <a:stCxn id="3" idx="4"/>
            <a:endCxn id="8" idx="0"/>
          </p:cNvCxnSpPr>
          <p:nvPr/>
        </p:nvCxnSpPr>
        <p:spPr>
          <a:xfrm flipH="1">
            <a:off x="3888103" y="3543300"/>
            <a:ext cx="2073087" cy="986954"/>
          </a:xfrm>
          <a:prstGeom prst="line">
            <a:avLst/>
          </a:prstGeom>
        </p:spPr>
        <p:style>
          <a:lnRef idx="1">
            <a:schemeClr val="accent1"/>
          </a:lnRef>
          <a:fillRef idx="0">
            <a:schemeClr val="accent1"/>
          </a:fillRef>
          <a:effectRef idx="0">
            <a:schemeClr val="accent1"/>
          </a:effectRef>
          <a:fontRef idx="minor">
            <a:schemeClr val="tx1"/>
          </a:fontRef>
        </p:style>
      </p:cxnSp>
      <p:cxnSp>
        <p:nvCxnSpPr>
          <p:cNvPr id="37" name="直接连接符 36">
            <a:extLst>
              <a:ext uri="{FF2B5EF4-FFF2-40B4-BE49-F238E27FC236}">
                <a16:creationId xmlns:a16="http://schemas.microsoft.com/office/drawing/2014/main" id="{1BF9AB83-AC96-426E-942D-EA17E0717C28}"/>
              </a:ext>
            </a:extLst>
          </p:cNvPr>
          <p:cNvCxnSpPr>
            <a:cxnSpLocks/>
            <a:stCxn id="3" idx="4"/>
            <a:endCxn id="11" idx="0"/>
          </p:cNvCxnSpPr>
          <p:nvPr/>
        </p:nvCxnSpPr>
        <p:spPr>
          <a:xfrm flipH="1">
            <a:off x="5273489" y="3543300"/>
            <a:ext cx="687701" cy="986954"/>
          </a:xfrm>
          <a:prstGeom prst="line">
            <a:avLst/>
          </a:prstGeom>
        </p:spPr>
        <p:style>
          <a:lnRef idx="1">
            <a:schemeClr val="accent1"/>
          </a:lnRef>
          <a:fillRef idx="0">
            <a:schemeClr val="accent1"/>
          </a:fillRef>
          <a:effectRef idx="0">
            <a:schemeClr val="accent1"/>
          </a:effectRef>
          <a:fontRef idx="minor">
            <a:schemeClr val="tx1"/>
          </a:fontRef>
        </p:style>
      </p:cxnSp>
      <p:cxnSp>
        <p:nvCxnSpPr>
          <p:cNvPr id="39" name="直接连接符 38">
            <a:extLst>
              <a:ext uri="{FF2B5EF4-FFF2-40B4-BE49-F238E27FC236}">
                <a16:creationId xmlns:a16="http://schemas.microsoft.com/office/drawing/2014/main" id="{DA0D9FA9-1840-4FE3-8918-E37E113C7D44}"/>
              </a:ext>
            </a:extLst>
          </p:cNvPr>
          <p:cNvCxnSpPr>
            <a:cxnSpLocks/>
            <a:stCxn id="3" idx="4"/>
            <a:endCxn id="14" idx="0"/>
          </p:cNvCxnSpPr>
          <p:nvPr/>
        </p:nvCxnSpPr>
        <p:spPr>
          <a:xfrm>
            <a:off x="5961190" y="3543300"/>
            <a:ext cx="697685" cy="986954"/>
          </a:xfrm>
          <a:prstGeom prst="line">
            <a:avLst/>
          </a:prstGeom>
        </p:spPr>
        <p:style>
          <a:lnRef idx="1">
            <a:schemeClr val="accent1"/>
          </a:lnRef>
          <a:fillRef idx="0">
            <a:schemeClr val="accent1"/>
          </a:fillRef>
          <a:effectRef idx="0">
            <a:schemeClr val="accent1"/>
          </a:effectRef>
          <a:fontRef idx="minor">
            <a:schemeClr val="tx1"/>
          </a:fontRef>
        </p:style>
      </p:cxnSp>
      <p:cxnSp>
        <p:nvCxnSpPr>
          <p:cNvPr id="41" name="直接连接符 40">
            <a:extLst>
              <a:ext uri="{FF2B5EF4-FFF2-40B4-BE49-F238E27FC236}">
                <a16:creationId xmlns:a16="http://schemas.microsoft.com/office/drawing/2014/main" id="{435AC9A8-83B3-49E3-8EC9-1F5AB36E06F6}"/>
              </a:ext>
            </a:extLst>
          </p:cNvPr>
          <p:cNvCxnSpPr>
            <a:cxnSpLocks/>
            <a:stCxn id="3" idx="4"/>
            <a:endCxn id="17" idx="0"/>
          </p:cNvCxnSpPr>
          <p:nvPr/>
        </p:nvCxnSpPr>
        <p:spPr>
          <a:xfrm>
            <a:off x="5961190" y="3543300"/>
            <a:ext cx="2083071" cy="986954"/>
          </a:xfrm>
          <a:prstGeom prst="line">
            <a:avLst/>
          </a:prstGeom>
        </p:spPr>
        <p:style>
          <a:lnRef idx="1">
            <a:schemeClr val="accent1"/>
          </a:lnRef>
          <a:fillRef idx="0">
            <a:schemeClr val="accent1"/>
          </a:fillRef>
          <a:effectRef idx="0">
            <a:schemeClr val="accent1"/>
          </a:effectRef>
          <a:fontRef idx="minor">
            <a:schemeClr val="tx1"/>
          </a:fontRef>
        </p:style>
      </p:cxnSp>
      <p:cxnSp>
        <p:nvCxnSpPr>
          <p:cNvPr id="43" name="直接连接符 42">
            <a:extLst>
              <a:ext uri="{FF2B5EF4-FFF2-40B4-BE49-F238E27FC236}">
                <a16:creationId xmlns:a16="http://schemas.microsoft.com/office/drawing/2014/main" id="{EF9AB9F9-982A-44DE-A465-EC37A892E050}"/>
              </a:ext>
            </a:extLst>
          </p:cNvPr>
          <p:cNvCxnSpPr>
            <a:cxnSpLocks/>
            <a:stCxn id="3" idx="4"/>
            <a:endCxn id="27" idx="0"/>
          </p:cNvCxnSpPr>
          <p:nvPr/>
        </p:nvCxnSpPr>
        <p:spPr>
          <a:xfrm>
            <a:off x="5961190" y="3543300"/>
            <a:ext cx="3468459" cy="975604"/>
          </a:xfrm>
          <a:prstGeom prst="line">
            <a:avLst/>
          </a:prstGeom>
        </p:spPr>
        <p:style>
          <a:lnRef idx="1">
            <a:schemeClr val="accent1"/>
          </a:lnRef>
          <a:fillRef idx="0">
            <a:schemeClr val="accent1"/>
          </a:fillRef>
          <a:effectRef idx="0">
            <a:schemeClr val="accent1"/>
          </a:effectRef>
          <a:fontRef idx="minor">
            <a:schemeClr val="tx1"/>
          </a:fontRef>
        </p:style>
      </p:cxnSp>
      <p:sp>
        <p:nvSpPr>
          <p:cNvPr id="44" name="矩形: 剪去单角 43">
            <a:extLst>
              <a:ext uri="{FF2B5EF4-FFF2-40B4-BE49-F238E27FC236}">
                <a16:creationId xmlns:a16="http://schemas.microsoft.com/office/drawing/2014/main" id="{1454B2F2-33A6-4581-818A-8C5B7630F747}"/>
              </a:ext>
            </a:extLst>
          </p:cNvPr>
          <p:cNvSpPr/>
          <p:nvPr/>
        </p:nvSpPr>
        <p:spPr>
          <a:xfrm>
            <a:off x="635622" y="561481"/>
            <a:ext cx="1629721" cy="321760"/>
          </a:xfrm>
          <a:prstGeom prst="snip1Rect">
            <a:avLst/>
          </a:prstGeom>
          <a:solidFill>
            <a:srgbClr val="0047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7"/>
          </a:p>
        </p:txBody>
      </p:sp>
      <p:sp>
        <p:nvSpPr>
          <p:cNvPr id="45" name="文本框 44">
            <a:extLst>
              <a:ext uri="{FF2B5EF4-FFF2-40B4-BE49-F238E27FC236}">
                <a16:creationId xmlns:a16="http://schemas.microsoft.com/office/drawing/2014/main" id="{8545157F-F34F-4464-8983-20FEC507DEB7}"/>
              </a:ext>
            </a:extLst>
          </p:cNvPr>
          <p:cNvSpPr txBox="1"/>
          <p:nvPr/>
        </p:nvSpPr>
        <p:spPr>
          <a:xfrm>
            <a:off x="725167" y="561481"/>
            <a:ext cx="1450630" cy="355034"/>
          </a:xfrm>
          <a:prstGeom prst="rect">
            <a:avLst/>
          </a:prstGeom>
          <a:noFill/>
        </p:spPr>
        <p:txBody>
          <a:bodyPr wrap="square" rtlCol="0">
            <a:spAutoFit/>
          </a:bodyPr>
          <a:lstStyle/>
          <a:p>
            <a:pPr algn="ctr"/>
            <a:r>
              <a:rPr lang="zh-CN" altLang="en-US" sz="1707" dirty="0">
                <a:solidFill>
                  <a:schemeClr val="bg1"/>
                </a:solidFill>
                <a:latin typeface="微软雅黑" panose="020B0503020204020204" pitchFamily="34" charset="-122"/>
                <a:ea typeface="微软雅黑" panose="020B0503020204020204" pitchFamily="34" charset="-122"/>
              </a:rPr>
              <a:t>薪酬机制</a:t>
            </a:r>
          </a:p>
        </p:txBody>
      </p:sp>
      <p:sp>
        <p:nvSpPr>
          <p:cNvPr id="46" name="矩形 45">
            <a:extLst>
              <a:ext uri="{FF2B5EF4-FFF2-40B4-BE49-F238E27FC236}">
                <a16:creationId xmlns:a16="http://schemas.microsoft.com/office/drawing/2014/main" id="{28260490-834F-4999-BA4A-FF1C02A43BA3}"/>
              </a:ext>
            </a:extLst>
          </p:cNvPr>
          <p:cNvSpPr/>
          <p:nvPr/>
        </p:nvSpPr>
        <p:spPr>
          <a:xfrm flipV="1">
            <a:off x="635622" y="916515"/>
            <a:ext cx="10854043" cy="48663"/>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7"/>
          </a:p>
        </p:txBody>
      </p:sp>
      <p:pic>
        <p:nvPicPr>
          <p:cNvPr id="47" name="图片 46">
            <a:extLst>
              <a:ext uri="{FF2B5EF4-FFF2-40B4-BE49-F238E27FC236}">
                <a16:creationId xmlns:a16="http://schemas.microsoft.com/office/drawing/2014/main" id="{AB182ECB-D525-45BF-80CE-4BBCF9ACE01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77382" y="591270"/>
            <a:ext cx="933137" cy="247511"/>
          </a:xfrm>
          <a:prstGeom prst="rect">
            <a:avLst/>
          </a:prstGeom>
        </p:spPr>
      </p:pic>
      <p:sp>
        <p:nvSpPr>
          <p:cNvPr id="48" name="矩形 47">
            <a:extLst>
              <a:ext uri="{FF2B5EF4-FFF2-40B4-BE49-F238E27FC236}">
                <a16:creationId xmlns:a16="http://schemas.microsoft.com/office/drawing/2014/main" id="{894FE134-5C1B-4F13-BE73-8698ED0A0A4E}"/>
              </a:ext>
            </a:extLst>
          </p:cNvPr>
          <p:cNvSpPr/>
          <p:nvPr/>
        </p:nvSpPr>
        <p:spPr>
          <a:xfrm>
            <a:off x="789084" y="1195226"/>
            <a:ext cx="3873113" cy="458908"/>
          </a:xfrm>
          <a:prstGeom prst="rect">
            <a:avLst/>
          </a:prstGeom>
        </p:spPr>
        <p:txBody>
          <a:bodyPr wrap="none">
            <a:spAutoFit/>
          </a:bodyPr>
          <a:lstStyle/>
          <a:p>
            <a:pPr algn="ctr">
              <a:lnSpc>
                <a:spcPct val="150000"/>
              </a:lnSpc>
            </a:pPr>
            <a:r>
              <a:rPr lang="zh-CN" altLang="en-US" b="1" dirty="0">
                <a:solidFill>
                  <a:schemeClr val="accent1">
                    <a:lumMod val="75000"/>
                  </a:schemeClr>
                </a:solidFill>
                <a:latin typeface="微软雅黑" panose="020B0503020204020204" pitchFamily="34" charset="-122"/>
                <a:ea typeface="微软雅黑" panose="020B0503020204020204" pitchFamily="34" charset="-122"/>
              </a:rPr>
              <a:t>以</a:t>
            </a:r>
            <a:r>
              <a:rPr lang="zh-CN" altLang="en-US" b="1" dirty="0">
                <a:solidFill>
                  <a:srgbClr val="C00000"/>
                </a:solidFill>
                <a:latin typeface="微软雅黑" panose="020B0503020204020204" pitchFamily="34" charset="-122"/>
                <a:ea typeface="微软雅黑" panose="020B0503020204020204" pitchFamily="34" charset="-122"/>
              </a:rPr>
              <a:t>能力</a:t>
            </a:r>
            <a:r>
              <a:rPr lang="zh-CN" altLang="en-US" b="1" dirty="0">
                <a:solidFill>
                  <a:schemeClr val="accent1">
                    <a:lumMod val="75000"/>
                  </a:schemeClr>
                </a:solidFill>
                <a:latin typeface="微软雅黑" panose="020B0503020204020204" pitchFamily="34" charset="-122"/>
                <a:ea typeface="微软雅黑" panose="020B0503020204020204" pitchFamily="34" charset="-122"/>
              </a:rPr>
              <a:t>和</a:t>
            </a:r>
            <a:r>
              <a:rPr lang="zh-CN" altLang="en-US" b="1" dirty="0">
                <a:solidFill>
                  <a:srgbClr val="C00000"/>
                </a:solidFill>
                <a:latin typeface="微软雅黑" panose="020B0503020204020204" pitchFamily="34" charset="-122"/>
                <a:ea typeface="微软雅黑" panose="020B0503020204020204" pitchFamily="34" charset="-122"/>
              </a:rPr>
              <a:t>业绩</a:t>
            </a:r>
            <a:r>
              <a:rPr lang="zh-CN" altLang="en-US" b="1" dirty="0">
                <a:solidFill>
                  <a:schemeClr val="accent1">
                    <a:lumMod val="75000"/>
                  </a:schemeClr>
                </a:solidFill>
                <a:latin typeface="微软雅黑" panose="020B0503020204020204" pitchFamily="34" charset="-122"/>
                <a:ea typeface="微软雅黑" panose="020B0503020204020204" pitchFamily="34" charset="-122"/>
              </a:rPr>
              <a:t>为核心的薪酬回报机制</a:t>
            </a:r>
          </a:p>
        </p:txBody>
      </p:sp>
    </p:spTree>
    <p:extLst>
      <p:ext uri="{BB962C8B-B14F-4D97-AF65-F5344CB8AC3E}">
        <p14:creationId xmlns:p14="http://schemas.microsoft.com/office/powerpoint/2010/main" val="40637929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剪去单角 15">
            <a:extLst>
              <a:ext uri="{FF2B5EF4-FFF2-40B4-BE49-F238E27FC236}">
                <a16:creationId xmlns:a16="http://schemas.microsoft.com/office/drawing/2014/main" id="{BB461013-CADD-4F1E-99E4-5D791DBE0EAA}"/>
              </a:ext>
            </a:extLst>
          </p:cNvPr>
          <p:cNvSpPr/>
          <p:nvPr/>
        </p:nvSpPr>
        <p:spPr>
          <a:xfrm>
            <a:off x="635622" y="561481"/>
            <a:ext cx="1629721" cy="321760"/>
          </a:xfrm>
          <a:prstGeom prst="snip1Rect">
            <a:avLst/>
          </a:prstGeom>
          <a:solidFill>
            <a:srgbClr val="0047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7"/>
          </a:p>
        </p:txBody>
      </p:sp>
      <p:sp>
        <p:nvSpPr>
          <p:cNvPr id="17" name="文本框 16">
            <a:extLst>
              <a:ext uri="{FF2B5EF4-FFF2-40B4-BE49-F238E27FC236}">
                <a16:creationId xmlns:a16="http://schemas.microsoft.com/office/drawing/2014/main" id="{7D485A3F-5EE0-4C9F-98DB-2CEA0225EC5C}"/>
              </a:ext>
            </a:extLst>
          </p:cNvPr>
          <p:cNvSpPr txBox="1"/>
          <p:nvPr/>
        </p:nvSpPr>
        <p:spPr>
          <a:xfrm>
            <a:off x="725167" y="561481"/>
            <a:ext cx="1450630" cy="355034"/>
          </a:xfrm>
          <a:prstGeom prst="rect">
            <a:avLst/>
          </a:prstGeom>
          <a:noFill/>
        </p:spPr>
        <p:txBody>
          <a:bodyPr wrap="square" rtlCol="0">
            <a:spAutoFit/>
          </a:bodyPr>
          <a:lstStyle>
            <a:defPPr>
              <a:defRPr lang="zh-CN"/>
            </a:defPPr>
            <a:lvl1pPr algn="ctr">
              <a:defRPr sz="1707">
                <a:solidFill>
                  <a:schemeClr val="bg1"/>
                </a:solidFill>
                <a:latin typeface="微软雅黑" panose="020B0503020204020204" pitchFamily="34" charset="-122"/>
                <a:ea typeface="微软雅黑" panose="020B0503020204020204" pitchFamily="34" charset="-122"/>
              </a:defRPr>
            </a:lvl1pPr>
          </a:lstStyle>
          <a:p>
            <a:r>
              <a:rPr lang="zh-CN" altLang="en-US" dirty="0"/>
              <a:t>员工风采</a:t>
            </a:r>
          </a:p>
        </p:txBody>
      </p:sp>
      <p:sp>
        <p:nvSpPr>
          <p:cNvPr id="18" name="矩形 17">
            <a:extLst>
              <a:ext uri="{FF2B5EF4-FFF2-40B4-BE49-F238E27FC236}">
                <a16:creationId xmlns:a16="http://schemas.microsoft.com/office/drawing/2014/main" id="{DF7D0F47-5699-4B86-8672-E34C3B7A0468}"/>
              </a:ext>
            </a:extLst>
          </p:cNvPr>
          <p:cNvSpPr/>
          <p:nvPr/>
        </p:nvSpPr>
        <p:spPr>
          <a:xfrm flipV="1">
            <a:off x="635623" y="889539"/>
            <a:ext cx="10854043" cy="48663"/>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7"/>
          </a:p>
        </p:txBody>
      </p:sp>
      <p:pic>
        <p:nvPicPr>
          <p:cNvPr id="24" name="图片 23">
            <a:extLst>
              <a:ext uri="{FF2B5EF4-FFF2-40B4-BE49-F238E27FC236}">
                <a16:creationId xmlns:a16="http://schemas.microsoft.com/office/drawing/2014/main" id="{0EBC3822-23CB-46B0-B0C8-B0F243833B0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77382" y="591270"/>
            <a:ext cx="933137" cy="247511"/>
          </a:xfrm>
          <a:prstGeom prst="rect">
            <a:avLst/>
          </a:prstGeom>
        </p:spPr>
      </p:pic>
      <p:grpSp>
        <p:nvGrpSpPr>
          <p:cNvPr id="62" name="组合 61">
            <a:extLst>
              <a:ext uri="{FF2B5EF4-FFF2-40B4-BE49-F238E27FC236}">
                <a16:creationId xmlns:a16="http://schemas.microsoft.com/office/drawing/2014/main" id="{FC94C6EE-7AAC-417F-9367-2B9F944E1FE5}"/>
              </a:ext>
            </a:extLst>
          </p:cNvPr>
          <p:cNvGrpSpPr/>
          <p:nvPr/>
        </p:nvGrpSpPr>
        <p:grpSpPr>
          <a:xfrm>
            <a:off x="830507" y="1474258"/>
            <a:ext cx="2716561" cy="520263"/>
            <a:chOff x="6342638" y="1629897"/>
            <a:chExt cx="4515009" cy="520263"/>
          </a:xfrm>
        </p:grpSpPr>
        <p:sp>
          <p:nvSpPr>
            <p:cNvPr id="53" name="矩形 52">
              <a:extLst>
                <a:ext uri="{FF2B5EF4-FFF2-40B4-BE49-F238E27FC236}">
                  <a16:creationId xmlns:a16="http://schemas.microsoft.com/office/drawing/2014/main" id="{D4B47B47-3B6C-436C-B90D-8D2947F1E1C5}"/>
                </a:ext>
              </a:extLst>
            </p:cNvPr>
            <p:cNvSpPr/>
            <p:nvPr/>
          </p:nvSpPr>
          <p:spPr>
            <a:xfrm>
              <a:off x="6513361" y="1629897"/>
              <a:ext cx="4344286" cy="520263"/>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dirty="0">
                  <a:solidFill>
                    <a:schemeClr val="tx1"/>
                  </a:solidFill>
                  <a:latin typeface="微软雅黑" panose="020B0503020204020204" pitchFamily="34" charset="-122"/>
                  <a:ea typeface="微软雅黑" panose="020B0503020204020204" pitchFamily="34" charset="-122"/>
                </a:rPr>
                <a:t>团建活动</a:t>
              </a:r>
            </a:p>
          </p:txBody>
        </p:sp>
        <p:sp>
          <p:nvSpPr>
            <p:cNvPr id="54" name="流程图: 过程 53">
              <a:extLst>
                <a:ext uri="{FF2B5EF4-FFF2-40B4-BE49-F238E27FC236}">
                  <a16:creationId xmlns:a16="http://schemas.microsoft.com/office/drawing/2014/main" id="{D262AF32-58CC-47C1-9021-7E37DB7ECB09}"/>
                </a:ext>
              </a:extLst>
            </p:cNvPr>
            <p:cNvSpPr/>
            <p:nvPr/>
          </p:nvSpPr>
          <p:spPr>
            <a:xfrm>
              <a:off x="6342638" y="1770157"/>
              <a:ext cx="634269" cy="239741"/>
            </a:xfrm>
            <a:prstGeom prst="flowChartProcess">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8" name="图片 7">
            <a:extLst>
              <a:ext uri="{FF2B5EF4-FFF2-40B4-BE49-F238E27FC236}">
                <a16:creationId xmlns:a16="http://schemas.microsoft.com/office/drawing/2014/main" id="{6E374AC1-9D18-4B3C-8B2F-33A294E8BC27}"/>
              </a:ext>
            </a:extLst>
          </p:cNvPr>
          <p:cNvPicPr>
            <a:picLocks noChangeAspect="1"/>
          </p:cNvPicPr>
          <p:nvPr/>
        </p:nvPicPr>
        <p:blipFill>
          <a:blip r:embed="rId4" cstate="print">
            <a:extLst>
              <a:ext uri="{BEBA8EAE-BF5A-486C-A8C5-ECC9F3942E4B}">
                <a14:imgProps xmlns:a14="http://schemas.microsoft.com/office/drawing/2010/main">
                  <a14:imgLayer r:embed="rId5">
                    <a14:imgEffect>
                      <a14:colorTemperature colorTemp="5300"/>
                    </a14:imgEffect>
                  </a14:imgLayer>
                </a14:imgProps>
              </a:ext>
              <a:ext uri="{28A0092B-C50C-407E-A947-70E740481C1C}">
                <a14:useLocalDpi xmlns:a14="http://schemas.microsoft.com/office/drawing/2010/main" val="0"/>
              </a:ext>
            </a:extLst>
          </a:blip>
          <a:stretch>
            <a:fillRect/>
          </a:stretch>
        </p:blipFill>
        <p:spPr>
          <a:xfrm>
            <a:off x="1305291" y="4071118"/>
            <a:ext cx="2416384" cy="1812288"/>
          </a:xfrm>
          <a:prstGeom prst="rect">
            <a:avLst/>
          </a:prstGeom>
        </p:spPr>
      </p:pic>
      <p:pic>
        <p:nvPicPr>
          <p:cNvPr id="9" name="图片 8">
            <a:extLst>
              <a:ext uri="{FF2B5EF4-FFF2-40B4-BE49-F238E27FC236}">
                <a16:creationId xmlns:a16="http://schemas.microsoft.com/office/drawing/2014/main" id="{F6CDFBD2-8FE4-4043-B3BA-633DFEAB17EF}"/>
              </a:ext>
            </a:extLst>
          </p:cNvPr>
          <p:cNvPicPr>
            <a:picLocks noChangeAspect="1"/>
          </p:cNvPicPr>
          <p:nvPr/>
        </p:nvPicPr>
        <p:blipFill>
          <a:blip r:embed="rId6" cstate="print">
            <a:extLst>
              <a:ext uri="{BEBA8EAE-BF5A-486C-A8C5-ECC9F3942E4B}">
                <a14:imgProps xmlns:a14="http://schemas.microsoft.com/office/drawing/2010/main">
                  <a14:imgLayer r:embed="rId7">
                    <a14:imgEffect>
                      <a14:colorTemperature colorTemp="5300"/>
                    </a14:imgEffect>
                  </a14:imgLayer>
                </a14:imgProps>
              </a:ext>
              <a:ext uri="{28A0092B-C50C-407E-A947-70E740481C1C}">
                <a14:useLocalDpi xmlns:a14="http://schemas.microsoft.com/office/drawing/2010/main" val="0"/>
              </a:ext>
            </a:extLst>
          </a:blip>
          <a:stretch>
            <a:fillRect/>
          </a:stretch>
        </p:blipFill>
        <p:spPr>
          <a:xfrm>
            <a:off x="3790737" y="4007947"/>
            <a:ext cx="2829862" cy="1886575"/>
          </a:xfrm>
          <a:prstGeom prst="rect">
            <a:avLst/>
          </a:prstGeom>
        </p:spPr>
      </p:pic>
      <p:pic>
        <p:nvPicPr>
          <p:cNvPr id="19" name="图片 18">
            <a:extLst>
              <a:ext uri="{FF2B5EF4-FFF2-40B4-BE49-F238E27FC236}">
                <a16:creationId xmlns:a16="http://schemas.microsoft.com/office/drawing/2014/main" id="{B9D2BAE4-DCA8-4985-B272-4CF3E6812D65}"/>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689661" y="4071118"/>
            <a:ext cx="4110861" cy="1823404"/>
          </a:xfrm>
          <a:prstGeom prst="rect">
            <a:avLst/>
          </a:prstGeom>
        </p:spPr>
      </p:pic>
      <p:sp>
        <p:nvSpPr>
          <p:cNvPr id="36" name="矩形 35">
            <a:extLst>
              <a:ext uri="{FF2B5EF4-FFF2-40B4-BE49-F238E27FC236}">
                <a16:creationId xmlns:a16="http://schemas.microsoft.com/office/drawing/2014/main" id="{223CAF54-2A99-47B4-82A8-59E6E45EC124}"/>
              </a:ext>
            </a:extLst>
          </p:cNvPr>
          <p:cNvSpPr/>
          <p:nvPr/>
        </p:nvSpPr>
        <p:spPr>
          <a:xfrm>
            <a:off x="1305292" y="5573694"/>
            <a:ext cx="5315308" cy="325278"/>
          </a:xfrm>
          <a:prstGeom prst="rect">
            <a:avLst/>
          </a:prstGeom>
          <a:solidFill>
            <a:schemeClr val="accent1">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1400" b="1" dirty="0">
                <a:latin typeface="微软雅黑" panose="020B0503020204020204" pitchFamily="34" charset="-122"/>
                <a:ea typeface="微软雅黑" panose="020B0503020204020204" pitchFamily="34" charset="-122"/>
              </a:rPr>
              <a:t>员工旅游</a:t>
            </a:r>
          </a:p>
        </p:txBody>
      </p:sp>
      <p:pic>
        <p:nvPicPr>
          <p:cNvPr id="26" name="图片 25">
            <a:extLst>
              <a:ext uri="{FF2B5EF4-FFF2-40B4-BE49-F238E27FC236}">
                <a16:creationId xmlns:a16="http://schemas.microsoft.com/office/drawing/2014/main" id="{8B3038B1-0AE4-4D28-BE13-038EB2244F64}"/>
              </a:ext>
            </a:extLst>
          </p:cNvPr>
          <p:cNvPicPr>
            <a:picLocks noChangeAspect="1"/>
          </p:cNvPicPr>
          <p:nvPr/>
        </p:nvPicPr>
        <p:blipFill>
          <a:blip r:embed="rId9" cstate="print">
            <a:extLst>
              <a:ext uri="{BEBA8EAE-BF5A-486C-A8C5-ECC9F3942E4B}">
                <a14:imgProps xmlns:a14="http://schemas.microsoft.com/office/drawing/2010/main">
                  <a14:imgLayer r:embed="rId10">
                    <a14:imgEffect>
                      <a14:colorTemperature colorTemp="5300"/>
                    </a14:imgEffect>
                  </a14:imgLayer>
                </a14:imgProps>
              </a:ext>
              <a:ext uri="{28A0092B-C50C-407E-A947-70E740481C1C}">
                <a14:useLocalDpi xmlns:a14="http://schemas.microsoft.com/office/drawing/2010/main" val="0"/>
              </a:ext>
            </a:extLst>
          </a:blip>
          <a:stretch>
            <a:fillRect/>
          </a:stretch>
        </p:blipFill>
        <p:spPr>
          <a:xfrm>
            <a:off x="6062644" y="2073684"/>
            <a:ext cx="2434933" cy="1826199"/>
          </a:xfrm>
          <a:prstGeom prst="rect">
            <a:avLst/>
          </a:prstGeom>
        </p:spPr>
      </p:pic>
      <p:pic>
        <p:nvPicPr>
          <p:cNvPr id="30" name="图片 29">
            <a:extLst>
              <a:ext uri="{FF2B5EF4-FFF2-40B4-BE49-F238E27FC236}">
                <a16:creationId xmlns:a16="http://schemas.microsoft.com/office/drawing/2014/main" id="{EA968944-2493-44C2-B615-7296630EE27E}"/>
              </a:ext>
            </a:extLst>
          </p:cNvPr>
          <p:cNvPicPr>
            <a:picLocks noChangeAspect="1"/>
          </p:cNvPicPr>
          <p:nvPr/>
        </p:nvPicPr>
        <p:blipFill rotWithShape="1">
          <a:blip r:embed="rId11" cstate="print">
            <a:extLst>
              <a:ext uri="{28A0092B-C50C-407E-A947-70E740481C1C}">
                <a14:useLocalDpi xmlns:a14="http://schemas.microsoft.com/office/drawing/2010/main" val="0"/>
              </a:ext>
            </a:extLst>
          </a:blip>
          <a:srcRect l="13580" t="8903" r="3602"/>
          <a:stretch/>
        </p:blipFill>
        <p:spPr>
          <a:xfrm>
            <a:off x="8604419" y="2080923"/>
            <a:ext cx="2196103" cy="1811723"/>
          </a:xfrm>
          <a:prstGeom prst="rect">
            <a:avLst/>
          </a:prstGeom>
        </p:spPr>
      </p:pic>
      <p:sp>
        <p:nvSpPr>
          <p:cNvPr id="39" name="矩形 38">
            <a:extLst>
              <a:ext uri="{FF2B5EF4-FFF2-40B4-BE49-F238E27FC236}">
                <a16:creationId xmlns:a16="http://schemas.microsoft.com/office/drawing/2014/main" id="{014CF8ED-D56C-47DD-870F-899583DAD1D3}"/>
              </a:ext>
            </a:extLst>
          </p:cNvPr>
          <p:cNvSpPr/>
          <p:nvPr/>
        </p:nvSpPr>
        <p:spPr>
          <a:xfrm>
            <a:off x="6134555" y="3533443"/>
            <a:ext cx="4665967" cy="359203"/>
          </a:xfrm>
          <a:prstGeom prst="rect">
            <a:avLst/>
          </a:prstGeom>
          <a:solidFill>
            <a:schemeClr val="accent1">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1400" b="1" dirty="0">
                <a:latin typeface="微软雅黑" panose="020B0503020204020204" pitchFamily="34" charset="-122"/>
                <a:ea typeface="微软雅黑" panose="020B0503020204020204" pitchFamily="34" charset="-122"/>
              </a:rPr>
              <a:t>文体活动</a:t>
            </a:r>
          </a:p>
        </p:txBody>
      </p:sp>
      <p:sp>
        <p:nvSpPr>
          <p:cNvPr id="41" name="矩形 40">
            <a:extLst>
              <a:ext uri="{FF2B5EF4-FFF2-40B4-BE49-F238E27FC236}">
                <a16:creationId xmlns:a16="http://schemas.microsoft.com/office/drawing/2014/main" id="{6C1E9612-35EB-46A2-B602-CF83638595BC}"/>
              </a:ext>
            </a:extLst>
          </p:cNvPr>
          <p:cNvSpPr/>
          <p:nvPr/>
        </p:nvSpPr>
        <p:spPr>
          <a:xfrm>
            <a:off x="6694842" y="5540777"/>
            <a:ext cx="4105680" cy="348985"/>
          </a:xfrm>
          <a:prstGeom prst="rect">
            <a:avLst/>
          </a:prstGeom>
          <a:solidFill>
            <a:schemeClr val="accent1">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1400" b="1" dirty="0">
                <a:latin typeface="微软雅黑" panose="020B0503020204020204" pitchFamily="34" charset="-122"/>
                <a:ea typeface="微软雅黑" panose="020B0503020204020204" pitchFamily="34" charset="-122"/>
              </a:rPr>
              <a:t>党建活动</a:t>
            </a:r>
          </a:p>
        </p:txBody>
      </p:sp>
      <p:sp>
        <p:nvSpPr>
          <p:cNvPr id="25" name="矩形 24">
            <a:extLst>
              <a:ext uri="{FF2B5EF4-FFF2-40B4-BE49-F238E27FC236}">
                <a16:creationId xmlns:a16="http://schemas.microsoft.com/office/drawing/2014/main" id="{9B733820-D61B-4BDD-AADD-F26694A9FAD7}"/>
              </a:ext>
            </a:extLst>
          </p:cNvPr>
          <p:cNvSpPr/>
          <p:nvPr/>
        </p:nvSpPr>
        <p:spPr>
          <a:xfrm>
            <a:off x="1747301" y="2715299"/>
            <a:ext cx="3948747" cy="381964"/>
          </a:xfrm>
          <a:prstGeom prst="rect">
            <a:avLst/>
          </a:prstGeom>
        </p:spPr>
        <p:txBody>
          <a:bodyPr wrap="square">
            <a:spAutoFit/>
          </a:bodyPr>
          <a:lstStyle/>
          <a:p>
            <a:pPr marL="285750" indent="-285750">
              <a:lnSpc>
                <a:spcPct val="150000"/>
              </a:lnSpc>
              <a:buFont typeface="Wingdings" panose="05000000000000000000" pitchFamily="2" charset="2"/>
              <a:buChar char="l"/>
            </a:pPr>
            <a:r>
              <a:rPr lang="zh-CN" altLang="en-US" sz="1422" b="1" dirty="0">
                <a:latin typeface="微软雅黑" panose="020B0503020204020204" pitchFamily="34" charset="-122"/>
                <a:ea typeface="微软雅黑" panose="020B0503020204020204" pitchFamily="34" charset="-122"/>
              </a:rPr>
              <a:t>开展丰富多彩的团建、旅游、文体活动。</a:t>
            </a:r>
            <a:endParaRPr lang="en-US" altLang="zh-CN" sz="1422"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2894885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a:extLst>
              <a:ext uri="{FF2B5EF4-FFF2-40B4-BE49-F238E27FC236}">
                <a16:creationId xmlns:a16="http://schemas.microsoft.com/office/drawing/2014/main" id="{BB7F8B5C-AAB0-43D5-BE2D-3269D1CB8AB6}"/>
              </a:ext>
            </a:extLst>
          </p:cNvPr>
          <p:cNvPicPr>
            <a:picLocks noChangeAspect="1"/>
          </p:cNvPicPr>
          <p:nvPr/>
        </p:nvPicPr>
        <p:blipFill rotWithShape="1">
          <a:blip r:embed="rId3">
            <a:lum bright="70000" contrast="-70000"/>
            <a:extLst>
              <a:ext uri="{28A0092B-C50C-407E-A947-70E740481C1C}">
                <a14:useLocalDpi xmlns:a14="http://schemas.microsoft.com/office/drawing/2010/main" val="0"/>
              </a:ext>
            </a:extLst>
          </a:blip>
          <a:srcRect l="3977" r="3977"/>
          <a:stretch/>
        </p:blipFill>
        <p:spPr>
          <a:xfrm>
            <a:off x="0" y="0"/>
            <a:ext cx="12192000" cy="6858000"/>
          </a:xfrm>
          <a:prstGeom prst="rect">
            <a:avLst/>
          </a:prstGeom>
        </p:spPr>
      </p:pic>
      <p:sp>
        <p:nvSpPr>
          <p:cNvPr id="16" name="矩形: 剪去单角 15">
            <a:extLst>
              <a:ext uri="{FF2B5EF4-FFF2-40B4-BE49-F238E27FC236}">
                <a16:creationId xmlns:a16="http://schemas.microsoft.com/office/drawing/2014/main" id="{BB461013-CADD-4F1E-99E4-5D791DBE0EAA}"/>
              </a:ext>
            </a:extLst>
          </p:cNvPr>
          <p:cNvSpPr/>
          <p:nvPr/>
        </p:nvSpPr>
        <p:spPr>
          <a:xfrm>
            <a:off x="635622" y="561481"/>
            <a:ext cx="1629721" cy="321760"/>
          </a:xfrm>
          <a:prstGeom prst="snip1Rect">
            <a:avLst/>
          </a:prstGeom>
          <a:solidFill>
            <a:srgbClr val="0047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7"/>
          </a:p>
        </p:txBody>
      </p:sp>
      <p:sp>
        <p:nvSpPr>
          <p:cNvPr id="17" name="文本框 16">
            <a:extLst>
              <a:ext uri="{FF2B5EF4-FFF2-40B4-BE49-F238E27FC236}">
                <a16:creationId xmlns:a16="http://schemas.microsoft.com/office/drawing/2014/main" id="{7D485A3F-5EE0-4C9F-98DB-2CEA0225EC5C}"/>
              </a:ext>
            </a:extLst>
          </p:cNvPr>
          <p:cNvSpPr txBox="1"/>
          <p:nvPr/>
        </p:nvSpPr>
        <p:spPr>
          <a:xfrm>
            <a:off x="725167" y="561481"/>
            <a:ext cx="1450630" cy="355034"/>
          </a:xfrm>
          <a:prstGeom prst="rect">
            <a:avLst/>
          </a:prstGeom>
          <a:noFill/>
        </p:spPr>
        <p:txBody>
          <a:bodyPr wrap="square" rtlCol="0">
            <a:spAutoFit/>
          </a:bodyPr>
          <a:lstStyle/>
          <a:p>
            <a:pPr algn="ctr"/>
            <a:r>
              <a:rPr lang="zh-CN" altLang="en-US" sz="1707" dirty="0">
                <a:solidFill>
                  <a:schemeClr val="bg1"/>
                </a:solidFill>
                <a:latin typeface="微软雅黑" panose="020B0503020204020204" pitchFamily="34" charset="-122"/>
                <a:ea typeface="微软雅黑" panose="020B0503020204020204" pitchFamily="34" charset="-122"/>
              </a:rPr>
              <a:t>员工福利</a:t>
            </a:r>
          </a:p>
        </p:txBody>
      </p:sp>
      <p:sp>
        <p:nvSpPr>
          <p:cNvPr id="18" name="矩形 17">
            <a:extLst>
              <a:ext uri="{FF2B5EF4-FFF2-40B4-BE49-F238E27FC236}">
                <a16:creationId xmlns:a16="http://schemas.microsoft.com/office/drawing/2014/main" id="{DF7D0F47-5699-4B86-8672-E34C3B7A0468}"/>
              </a:ext>
            </a:extLst>
          </p:cNvPr>
          <p:cNvSpPr/>
          <p:nvPr/>
        </p:nvSpPr>
        <p:spPr>
          <a:xfrm flipV="1">
            <a:off x="635623" y="889539"/>
            <a:ext cx="10854043" cy="48663"/>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7"/>
          </a:p>
        </p:txBody>
      </p:sp>
      <p:pic>
        <p:nvPicPr>
          <p:cNvPr id="24" name="图片 23">
            <a:extLst>
              <a:ext uri="{FF2B5EF4-FFF2-40B4-BE49-F238E27FC236}">
                <a16:creationId xmlns:a16="http://schemas.microsoft.com/office/drawing/2014/main" id="{0EBC3822-23CB-46B0-B0C8-B0F243833B0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577382" y="591270"/>
            <a:ext cx="933137" cy="247511"/>
          </a:xfrm>
          <a:prstGeom prst="rect">
            <a:avLst/>
          </a:prstGeom>
        </p:spPr>
      </p:pic>
      <p:sp>
        <p:nvSpPr>
          <p:cNvPr id="2" name="文本框 1">
            <a:extLst>
              <a:ext uri="{FF2B5EF4-FFF2-40B4-BE49-F238E27FC236}">
                <a16:creationId xmlns:a16="http://schemas.microsoft.com/office/drawing/2014/main" id="{BDAF3815-2C88-4358-80D7-5FA2C61C6C43}"/>
              </a:ext>
            </a:extLst>
          </p:cNvPr>
          <p:cNvSpPr txBox="1"/>
          <p:nvPr/>
        </p:nvSpPr>
        <p:spPr>
          <a:xfrm>
            <a:off x="1575354" y="2201650"/>
            <a:ext cx="9304638" cy="2778774"/>
          </a:xfrm>
          <a:prstGeom prst="rect">
            <a:avLst/>
          </a:prstGeom>
          <a:noFill/>
        </p:spPr>
        <p:txBody>
          <a:bodyPr wrap="square" rtlCol="0">
            <a:spAutoFit/>
          </a:bodyPr>
          <a:lstStyle/>
          <a:p>
            <a:pPr>
              <a:lnSpc>
                <a:spcPct val="200000"/>
              </a:lnSpc>
            </a:pPr>
            <a:r>
              <a:rPr lang="en-US" altLang="zh-CN" b="1" dirty="0">
                <a:latin typeface="微软雅黑" panose="020B0503020204020204" pitchFamily="34" charset="-122"/>
                <a:ea typeface="微软雅黑" panose="020B0503020204020204" pitchFamily="34" charset="-122"/>
              </a:rPr>
              <a:t>| </a:t>
            </a:r>
            <a:r>
              <a:rPr lang="zh-CN" altLang="en-US" b="1" dirty="0">
                <a:latin typeface="微软雅黑" panose="020B0503020204020204" pitchFamily="34" charset="-122"/>
                <a:ea typeface="微软雅黑" panose="020B0503020204020204" pitchFamily="34" charset="-122"/>
              </a:rPr>
              <a:t>带薪假期 </a:t>
            </a:r>
            <a:r>
              <a:rPr lang="en-US" altLang="zh-CN" b="1" dirty="0">
                <a:latin typeface="微软雅黑" panose="020B0503020204020204" pitchFamily="34" charset="-122"/>
                <a:ea typeface="微软雅黑" panose="020B0503020204020204" pitchFamily="34" charset="-122"/>
              </a:rPr>
              <a:t>|   </a:t>
            </a:r>
            <a:r>
              <a:rPr lang="zh-CN" altLang="en-US" dirty="0">
                <a:latin typeface="微软雅黑" panose="020B0503020204020204" pitchFamily="34" charset="-122"/>
                <a:ea typeface="微软雅黑" panose="020B0503020204020204" pitchFamily="34" charset="-122"/>
              </a:rPr>
              <a:t>享受法定节假日、年假、婚假、产假等带薪假期；</a:t>
            </a:r>
            <a:endParaRPr lang="en-US" altLang="zh-CN" dirty="0">
              <a:latin typeface="微软雅黑" panose="020B0503020204020204" pitchFamily="34" charset="-122"/>
              <a:ea typeface="微软雅黑" panose="020B0503020204020204" pitchFamily="34" charset="-122"/>
            </a:endParaRPr>
          </a:p>
          <a:p>
            <a:pPr>
              <a:lnSpc>
                <a:spcPct val="200000"/>
              </a:lnSpc>
            </a:pPr>
            <a:r>
              <a:rPr lang="en-US" altLang="zh-CN" b="1" dirty="0">
                <a:latin typeface="微软雅黑" panose="020B0503020204020204" pitchFamily="34" charset="-122"/>
                <a:ea typeface="微软雅黑" panose="020B0503020204020204" pitchFamily="34" charset="-122"/>
              </a:rPr>
              <a:t>| </a:t>
            </a:r>
            <a:r>
              <a:rPr lang="zh-CN" altLang="en-US" b="1" dirty="0">
                <a:latin typeface="微软雅黑" panose="020B0503020204020204" pitchFamily="34" charset="-122"/>
                <a:ea typeface="微软雅黑" panose="020B0503020204020204" pitchFamily="34" charset="-122"/>
              </a:rPr>
              <a:t>五险一金 </a:t>
            </a:r>
            <a:r>
              <a:rPr lang="en-US" altLang="zh-CN" b="1" dirty="0">
                <a:latin typeface="微软雅黑" panose="020B0503020204020204" pitchFamily="34" charset="-122"/>
                <a:ea typeface="微软雅黑" panose="020B0503020204020204" pitchFamily="34" charset="-122"/>
              </a:rPr>
              <a:t>|   </a:t>
            </a:r>
            <a:r>
              <a:rPr lang="zh-CN" altLang="en-US" dirty="0">
                <a:latin typeface="微软雅黑" panose="020B0503020204020204" pitchFamily="34" charset="-122"/>
                <a:ea typeface="微软雅黑" panose="020B0503020204020204" pitchFamily="34" charset="-122"/>
              </a:rPr>
              <a:t>提供养老、医疗、工伤、生育、失业保险和住房公积金的完善社会保障；</a:t>
            </a:r>
            <a:endParaRPr lang="en-US" altLang="zh-CN" dirty="0">
              <a:latin typeface="微软雅黑" panose="020B0503020204020204" pitchFamily="34" charset="-122"/>
              <a:ea typeface="微软雅黑" panose="020B0503020204020204" pitchFamily="34" charset="-122"/>
            </a:endParaRPr>
          </a:p>
          <a:p>
            <a:pPr>
              <a:lnSpc>
                <a:spcPct val="200000"/>
              </a:lnSpc>
            </a:pPr>
            <a:r>
              <a:rPr lang="en-US" altLang="zh-CN" b="1" dirty="0">
                <a:latin typeface="微软雅黑" panose="020B0503020204020204" pitchFamily="34" charset="-122"/>
                <a:ea typeface="微软雅黑" panose="020B0503020204020204" pitchFamily="34" charset="-122"/>
              </a:rPr>
              <a:t>| </a:t>
            </a:r>
            <a:r>
              <a:rPr lang="zh-CN" altLang="en-US" b="1" dirty="0">
                <a:latin typeface="微软雅黑" panose="020B0503020204020204" pitchFamily="34" charset="-122"/>
                <a:ea typeface="微软雅黑" panose="020B0503020204020204" pitchFamily="34" charset="-122"/>
              </a:rPr>
              <a:t>各种福利 </a:t>
            </a:r>
            <a:r>
              <a:rPr lang="en-US" altLang="zh-CN" b="1" dirty="0">
                <a:latin typeface="微软雅黑" panose="020B0503020204020204" pitchFamily="34" charset="-122"/>
                <a:ea typeface="微软雅黑" panose="020B0503020204020204" pitchFamily="34" charset="-122"/>
              </a:rPr>
              <a:t>|   </a:t>
            </a:r>
            <a:r>
              <a:rPr lang="zh-CN" altLang="en-US" dirty="0">
                <a:latin typeface="微软雅黑" panose="020B0503020204020204" pitchFamily="34" charset="-122"/>
                <a:ea typeface="微软雅黑" panose="020B0503020204020204" pitchFamily="34" charset="-122"/>
              </a:rPr>
              <a:t>节日礼品、员工体检、商业保险、员工旅游等；</a:t>
            </a:r>
            <a:endParaRPr lang="en-US" altLang="zh-CN" dirty="0">
              <a:latin typeface="微软雅黑" panose="020B0503020204020204" pitchFamily="34" charset="-122"/>
              <a:ea typeface="微软雅黑" panose="020B0503020204020204" pitchFamily="34" charset="-122"/>
            </a:endParaRPr>
          </a:p>
          <a:p>
            <a:pPr>
              <a:lnSpc>
                <a:spcPct val="200000"/>
              </a:lnSpc>
            </a:pPr>
            <a:r>
              <a:rPr lang="en-US" altLang="zh-CN" b="1" dirty="0">
                <a:latin typeface="微软雅黑" panose="020B0503020204020204" pitchFamily="34" charset="-122"/>
                <a:ea typeface="微软雅黑" panose="020B0503020204020204" pitchFamily="34" charset="-122"/>
              </a:rPr>
              <a:t>| </a:t>
            </a:r>
            <a:r>
              <a:rPr lang="zh-CN" altLang="en-US" b="1" dirty="0">
                <a:latin typeface="微软雅黑" panose="020B0503020204020204" pitchFamily="34" charset="-122"/>
                <a:ea typeface="微软雅黑" panose="020B0503020204020204" pitchFamily="34" charset="-122"/>
              </a:rPr>
              <a:t>各类活动 </a:t>
            </a:r>
            <a:r>
              <a:rPr lang="en-US" altLang="zh-CN" b="1" dirty="0">
                <a:latin typeface="微软雅黑" panose="020B0503020204020204" pitchFamily="34" charset="-122"/>
                <a:ea typeface="微软雅黑" panose="020B0503020204020204" pitchFamily="34" charset="-122"/>
              </a:rPr>
              <a:t>|   </a:t>
            </a:r>
            <a:r>
              <a:rPr lang="zh-CN" altLang="en-US" dirty="0">
                <a:latin typeface="微软雅黑" panose="020B0503020204020204" pitchFamily="34" charset="-122"/>
                <a:ea typeface="微软雅黑" panose="020B0503020204020204" pitchFamily="34" charset="-122"/>
              </a:rPr>
              <a:t>不定期组织多样化的文体活动。</a:t>
            </a:r>
            <a:endParaRPr lang="en-US" altLang="zh-CN" dirty="0">
              <a:latin typeface="微软雅黑" panose="020B0503020204020204" pitchFamily="34" charset="-122"/>
              <a:ea typeface="微软雅黑" panose="020B0503020204020204" pitchFamily="34" charset="-122"/>
            </a:endParaRPr>
          </a:p>
          <a:p>
            <a:pPr>
              <a:lnSpc>
                <a:spcPct val="200000"/>
              </a:lnSpc>
            </a:pPr>
            <a:endParaRPr lang="en-US" altLang="zh-CN"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599480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剪去单角 2">
            <a:extLst>
              <a:ext uri="{FF2B5EF4-FFF2-40B4-BE49-F238E27FC236}">
                <a16:creationId xmlns:a16="http://schemas.microsoft.com/office/drawing/2014/main" id="{E37E65EB-45D1-47CF-B802-616B2885D8E9}"/>
              </a:ext>
            </a:extLst>
          </p:cNvPr>
          <p:cNvSpPr/>
          <p:nvPr/>
        </p:nvSpPr>
        <p:spPr>
          <a:xfrm>
            <a:off x="635622" y="561481"/>
            <a:ext cx="1629721" cy="321760"/>
          </a:xfrm>
          <a:prstGeom prst="snip1Rect">
            <a:avLst/>
          </a:prstGeom>
          <a:solidFill>
            <a:srgbClr val="0047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7"/>
          </a:p>
        </p:txBody>
      </p:sp>
      <p:sp>
        <p:nvSpPr>
          <p:cNvPr id="4" name="文本框 3">
            <a:extLst>
              <a:ext uri="{FF2B5EF4-FFF2-40B4-BE49-F238E27FC236}">
                <a16:creationId xmlns:a16="http://schemas.microsoft.com/office/drawing/2014/main" id="{003D2BBA-9FDB-4751-B75D-93BBF7E5FEA2}"/>
              </a:ext>
            </a:extLst>
          </p:cNvPr>
          <p:cNvSpPr txBox="1"/>
          <p:nvPr/>
        </p:nvSpPr>
        <p:spPr>
          <a:xfrm>
            <a:off x="689654" y="561481"/>
            <a:ext cx="1540177" cy="353943"/>
          </a:xfrm>
          <a:prstGeom prst="rect">
            <a:avLst/>
          </a:prstGeom>
          <a:noFill/>
        </p:spPr>
        <p:txBody>
          <a:bodyPr wrap="square" rtlCol="0">
            <a:spAutoFit/>
          </a:bodyPr>
          <a:lstStyle>
            <a:defPPr>
              <a:defRPr lang="zh-CN"/>
            </a:defPPr>
            <a:lvl1pPr algn="ctr">
              <a:defRPr sz="1707">
                <a:solidFill>
                  <a:schemeClr val="bg1"/>
                </a:solidFill>
                <a:latin typeface="微软雅黑" panose="020B0503020204020204" pitchFamily="34" charset="-122"/>
                <a:ea typeface="微软雅黑" panose="020B0503020204020204" pitchFamily="34" charset="-122"/>
              </a:defRPr>
            </a:lvl1pPr>
          </a:lstStyle>
          <a:p>
            <a:r>
              <a:rPr lang="zh-CN" altLang="en-US" dirty="0"/>
              <a:t>人才政策加持</a:t>
            </a:r>
          </a:p>
        </p:txBody>
      </p:sp>
      <p:sp>
        <p:nvSpPr>
          <p:cNvPr id="5" name="矩形 4">
            <a:extLst>
              <a:ext uri="{FF2B5EF4-FFF2-40B4-BE49-F238E27FC236}">
                <a16:creationId xmlns:a16="http://schemas.microsoft.com/office/drawing/2014/main" id="{7C36B474-00C2-41C1-B2C5-F72311069334}"/>
              </a:ext>
            </a:extLst>
          </p:cNvPr>
          <p:cNvSpPr/>
          <p:nvPr/>
        </p:nvSpPr>
        <p:spPr>
          <a:xfrm flipV="1">
            <a:off x="635623" y="889539"/>
            <a:ext cx="10854043" cy="48663"/>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7"/>
          </a:p>
        </p:txBody>
      </p:sp>
      <p:pic>
        <p:nvPicPr>
          <p:cNvPr id="6" name="图片 5">
            <a:extLst>
              <a:ext uri="{FF2B5EF4-FFF2-40B4-BE49-F238E27FC236}">
                <a16:creationId xmlns:a16="http://schemas.microsoft.com/office/drawing/2014/main" id="{A9397849-D717-44AA-AAB5-E7E051D3F60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77382" y="591270"/>
            <a:ext cx="933137" cy="247511"/>
          </a:xfrm>
          <a:prstGeom prst="rect">
            <a:avLst/>
          </a:prstGeom>
        </p:spPr>
      </p:pic>
      <p:sp>
        <p:nvSpPr>
          <p:cNvPr id="7" name="矩形 6">
            <a:extLst>
              <a:ext uri="{FF2B5EF4-FFF2-40B4-BE49-F238E27FC236}">
                <a16:creationId xmlns:a16="http://schemas.microsoft.com/office/drawing/2014/main" id="{CD726D35-216C-4F38-9AEC-58F2B943F9F2}"/>
              </a:ext>
            </a:extLst>
          </p:cNvPr>
          <p:cNvSpPr/>
          <p:nvPr/>
        </p:nvSpPr>
        <p:spPr>
          <a:xfrm>
            <a:off x="1046793" y="1205322"/>
            <a:ext cx="5360706" cy="1038554"/>
          </a:xfrm>
          <a:prstGeom prst="rect">
            <a:avLst/>
          </a:prstGeom>
        </p:spPr>
        <p:txBody>
          <a:bodyPr wrap="square">
            <a:spAutoFit/>
          </a:bodyPr>
          <a:lstStyle/>
          <a:p>
            <a:pPr marL="285750" indent="-285750">
              <a:lnSpc>
                <a:spcPct val="150000"/>
              </a:lnSpc>
              <a:buFont typeface="Wingdings" panose="05000000000000000000" pitchFamily="2" charset="2"/>
              <a:buChar char="l"/>
            </a:pPr>
            <a:r>
              <a:rPr lang="zh-CN" altLang="en-US" sz="1422" b="1" dirty="0">
                <a:latin typeface="微软雅黑" panose="020B0503020204020204" pitchFamily="34" charset="-122"/>
                <a:ea typeface="微软雅黑" panose="020B0503020204020204" pitchFamily="34" charset="-122"/>
              </a:rPr>
              <a:t>积极推动、支持员工发挥自身优势，参与政府人才项目；</a:t>
            </a:r>
            <a:endParaRPr lang="en-US" altLang="zh-CN" sz="1422" b="1" dirty="0">
              <a:latin typeface="微软雅黑" panose="020B0503020204020204" pitchFamily="34" charset="-122"/>
              <a:ea typeface="微软雅黑" panose="020B0503020204020204" pitchFamily="34" charset="-122"/>
            </a:endParaRPr>
          </a:p>
          <a:p>
            <a:pPr marL="285750" indent="-285750">
              <a:lnSpc>
                <a:spcPct val="150000"/>
              </a:lnSpc>
              <a:buFont typeface="Wingdings" panose="05000000000000000000" pitchFamily="2" charset="2"/>
              <a:buChar char="l"/>
            </a:pPr>
            <a:r>
              <a:rPr lang="zh-CN" altLang="en-US" sz="1422" b="1" dirty="0">
                <a:latin typeface="微软雅黑" panose="020B0503020204020204" pitchFamily="34" charset="-122"/>
                <a:ea typeface="微软雅黑" panose="020B0503020204020204" pitchFamily="34" charset="-122"/>
              </a:rPr>
              <a:t>积极帮助、支持员工评定专业职称；</a:t>
            </a:r>
            <a:endParaRPr lang="en-US" altLang="zh-CN" sz="1422" b="1" dirty="0">
              <a:latin typeface="微软雅黑" panose="020B0503020204020204" pitchFamily="34" charset="-122"/>
              <a:ea typeface="微软雅黑" panose="020B0503020204020204" pitchFamily="34" charset="-122"/>
            </a:endParaRPr>
          </a:p>
          <a:p>
            <a:pPr marL="285750" indent="-285750">
              <a:lnSpc>
                <a:spcPct val="150000"/>
              </a:lnSpc>
              <a:buFont typeface="Wingdings" panose="05000000000000000000" pitchFamily="2" charset="2"/>
              <a:buChar char="l"/>
            </a:pPr>
            <a:r>
              <a:rPr lang="zh-CN" altLang="en-US" sz="1422" b="1" dirty="0">
                <a:latin typeface="微软雅黑" panose="020B0503020204020204" pitchFamily="34" charset="-122"/>
                <a:ea typeface="微软雅黑" panose="020B0503020204020204" pitchFamily="34" charset="-122"/>
              </a:rPr>
              <a:t>组织员工争取政府人才奖补支持。</a:t>
            </a:r>
            <a:endParaRPr lang="en-US" altLang="zh-CN" sz="1422" b="1" dirty="0">
              <a:latin typeface="微软雅黑" panose="020B0503020204020204" pitchFamily="34" charset="-122"/>
              <a:ea typeface="微软雅黑" panose="020B0503020204020204" pitchFamily="34" charset="-122"/>
            </a:endParaRPr>
          </a:p>
        </p:txBody>
      </p:sp>
      <p:pic>
        <p:nvPicPr>
          <p:cNvPr id="8" name="图片 7">
            <a:extLst>
              <a:ext uri="{FF2B5EF4-FFF2-40B4-BE49-F238E27FC236}">
                <a16:creationId xmlns:a16="http://schemas.microsoft.com/office/drawing/2014/main" id="{063AEFC7-7507-497F-BECD-A8812C949C59}"/>
              </a:ext>
            </a:extLst>
          </p:cNvPr>
          <p:cNvPicPr>
            <a:picLocks noChangeAspect="1"/>
          </p:cNvPicPr>
          <p:nvPr/>
        </p:nvPicPr>
        <p:blipFill rotWithShape="1">
          <a:blip r:embed="rId3"/>
          <a:srcRect t="10819"/>
          <a:stretch/>
        </p:blipFill>
        <p:spPr>
          <a:xfrm>
            <a:off x="1417449" y="2584571"/>
            <a:ext cx="2690175" cy="3383890"/>
          </a:xfrm>
          <a:prstGeom prst="rect">
            <a:avLst/>
          </a:prstGeom>
        </p:spPr>
      </p:pic>
      <p:pic>
        <p:nvPicPr>
          <p:cNvPr id="9" name="图片 8">
            <a:extLst>
              <a:ext uri="{FF2B5EF4-FFF2-40B4-BE49-F238E27FC236}">
                <a16:creationId xmlns:a16="http://schemas.microsoft.com/office/drawing/2014/main" id="{0475E307-EF91-4DAF-92A2-978179309D77}"/>
              </a:ext>
            </a:extLst>
          </p:cNvPr>
          <p:cNvPicPr>
            <a:picLocks noChangeAspect="1"/>
          </p:cNvPicPr>
          <p:nvPr/>
        </p:nvPicPr>
        <p:blipFill>
          <a:blip r:embed="rId4"/>
          <a:stretch>
            <a:fillRect/>
          </a:stretch>
        </p:blipFill>
        <p:spPr>
          <a:xfrm>
            <a:off x="4711790" y="2678579"/>
            <a:ext cx="2682173" cy="3289882"/>
          </a:xfrm>
          <a:prstGeom prst="rect">
            <a:avLst/>
          </a:prstGeom>
        </p:spPr>
      </p:pic>
      <p:pic>
        <p:nvPicPr>
          <p:cNvPr id="10" name="图片 9">
            <a:extLst>
              <a:ext uri="{FF2B5EF4-FFF2-40B4-BE49-F238E27FC236}">
                <a16:creationId xmlns:a16="http://schemas.microsoft.com/office/drawing/2014/main" id="{22BA6A25-2DE4-4996-92CA-5C9BBBA08517}"/>
              </a:ext>
            </a:extLst>
          </p:cNvPr>
          <p:cNvPicPr>
            <a:picLocks noChangeAspect="1"/>
          </p:cNvPicPr>
          <p:nvPr/>
        </p:nvPicPr>
        <p:blipFill>
          <a:blip r:embed="rId5"/>
          <a:stretch>
            <a:fillRect/>
          </a:stretch>
        </p:blipFill>
        <p:spPr>
          <a:xfrm>
            <a:off x="7998129" y="2678579"/>
            <a:ext cx="2776422" cy="3429000"/>
          </a:xfrm>
          <a:prstGeom prst="rect">
            <a:avLst/>
          </a:prstGeom>
        </p:spPr>
      </p:pic>
      <p:sp>
        <p:nvSpPr>
          <p:cNvPr id="13" name="流程图: 过程 12">
            <a:extLst>
              <a:ext uri="{FF2B5EF4-FFF2-40B4-BE49-F238E27FC236}">
                <a16:creationId xmlns:a16="http://schemas.microsoft.com/office/drawing/2014/main" id="{A89A3903-4E17-4F10-9AAE-F88BB25865F6}"/>
              </a:ext>
            </a:extLst>
          </p:cNvPr>
          <p:cNvSpPr/>
          <p:nvPr/>
        </p:nvSpPr>
        <p:spPr>
          <a:xfrm>
            <a:off x="1495254" y="4059480"/>
            <a:ext cx="2612370" cy="434072"/>
          </a:xfrm>
          <a:prstGeom prst="flowChartProcess">
            <a:avLst/>
          </a:prstGeom>
          <a:solidFill>
            <a:schemeClr val="bg2">
              <a:lumMod val="1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b="1" dirty="0">
                <a:latin typeface="微软雅黑" panose="020B0503020204020204" pitchFamily="34" charset="-122"/>
                <a:ea typeface="微软雅黑" panose="020B0503020204020204" pitchFamily="34" charset="-122"/>
              </a:rPr>
              <a:t>人才扶持政策</a:t>
            </a:r>
          </a:p>
        </p:txBody>
      </p:sp>
      <p:sp>
        <p:nvSpPr>
          <p:cNvPr id="14" name="流程图: 过程 13">
            <a:extLst>
              <a:ext uri="{FF2B5EF4-FFF2-40B4-BE49-F238E27FC236}">
                <a16:creationId xmlns:a16="http://schemas.microsoft.com/office/drawing/2014/main" id="{E8F209DB-5955-43B6-B0D1-9C65AC64B454}"/>
              </a:ext>
            </a:extLst>
          </p:cNvPr>
          <p:cNvSpPr/>
          <p:nvPr/>
        </p:nvSpPr>
        <p:spPr>
          <a:xfrm>
            <a:off x="4870202" y="4055185"/>
            <a:ext cx="2612370" cy="434072"/>
          </a:xfrm>
          <a:prstGeom prst="flowChartProcess">
            <a:avLst/>
          </a:prstGeom>
          <a:solidFill>
            <a:schemeClr val="bg2">
              <a:lumMod val="1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b="1" dirty="0">
                <a:latin typeface="微软雅黑" panose="020B0503020204020204" pitchFamily="34" charset="-122"/>
                <a:ea typeface="微软雅黑" panose="020B0503020204020204" pitchFamily="34" charset="-122"/>
              </a:rPr>
              <a:t>就业扶持政策</a:t>
            </a:r>
          </a:p>
        </p:txBody>
      </p:sp>
      <p:sp>
        <p:nvSpPr>
          <p:cNvPr id="15" name="流程图: 过程 14">
            <a:extLst>
              <a:ext uri="{FF2B5EF4-FFF2-40B4-BE49-F238E27FC236}">
                <a16:creationId xmlns:a16="http://schemas.microsoft.com/office/drawing/2014/main" id="{C7116CC6-7326-47B3-8064-C95B92CB3ABE}"/>
              </a:ext>
            </a:extLst>
          </p:cNvPr>
          <p:cNvSpPr/>
          <p:nvPr/>
        </p:nvSpPr>
        <p:spPr>
          <a:xfrm>
            <a:off x="8162181" y="4055185"/>
            <a:ext cx="2612370" cy="434072"/>
          </a:xfrm>
          <a:prstGeom prst="flowChartProcess">
            <a:avLst/>
          </a:prstGeom>
          <a:solidFill>
            <a:schemeClr val="bg2">
              <a:lumMod val="1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b="1" dirty="0">
                <a:latin typeface="微软雅黑" panose="020B0503020204020204" pitchFamily="34" charset="-122"/>
                <a:ea typeface="微软雅黑" panose="020B0503020204020204" pitchFamily="34" charset="-122"/>
              </a:rPr>
              <a:t>职称评定办法</a:t>
            </a:r>
          </a:p>
        </p:txBody>
      </p:sp>
    </p:spTree>
    <p:extLst>
      <p:ext uri="{BB962C8B-B14F-4D97-AF65-F5344CB8AC3E}">
        <p14:creationId xmlns:p14="http://schemas.microsoft.com/office/powerpoint/2010/main" val="39409163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剪去单角 15">
            <a:extLst>
              <a:ext uri="{FF2B5EF4-FFF2-40B4-BE49-F238E27FC236}">
                <a16:creationId xmlns:a16="http://schemas.microsoft.com/office/drawing/2014/main" id="{BB461013-CADD-4F1E-99E4-5D791DBE0EAA}"/>
              </a:ext>
            </a:extLst>
          </p:cNvPr>
          <p:cNvSpPr/>
          <p:nvPr/>
        </p:nvSpPr>
        <p:spPr>
          <a:xfrm>
            <a:off x="635622" y="561481"/>
            <a:ext cx="1629721" cy="321760"/>
          </a:xfrm>
          <a:prstGeom prst="snip1Rect">
            <a:avLst/>
          </a:prstGeom>
          <a:solidFill>
            <a:srgbClr val="0047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7"/>
          </a:p>
        </p:txBody>
      </p:sp>
      <p:sp>
        <p:nvSpPr>
          <p:cNvPr id="17" name="文本框 16">
            <a:extLst>
              <a:ext uri="{FF2B5EF4-FFF2-40B4-BE49-F238E27FC236}">
                <a16:creationId xmlns:a16="http://schemas.microsoft.com/office/drawing/2014/main" id="{7D485A3F-5EE0-4C9F-98DB-2CEA0225EC5C}"/>
              </a:ext>
            </a:extLst>
          </p:cNvPr>
          <p:cNvSpPr txBox="1"/>
          <p:nvPr/>
        </p:nvSpPr>
        <p:spPr>
          <a:xfrm>
            <a:off x="725167" y="561481"/>
            <a:ext cx="1450630" cy="355034"/>
          </a:xfrm>
          <a:prstGeom prst="rect">
            <a:avLst/>
          </a:prstGeom>
          <a:noFill/>
        </p:spPr>
        <p:txBody>
          <a:bodyPr wrap="square" rtlCol="0">
            <a:spAutoFit/>
          </a:bodyPr>
          <a:lstStyle/>
          <a:p>
            <a:pPr algn="ctr"/>
            <a:r>
              <a:rPr lang="zh-CN" altLang="en-US" sz="1707" dirty="0">
                <a:solidFill>
                  <a:schemeClr val="bg1"/>
                </a:solidFill>
                <a:latin typeface="微软雅黑" panose="020B0503020204020204" pitchFamily="34" charset="-122"/>
                <a:ea typeface="微软雅黑" panose="020B0503020204020204" pitchFamily="34" charset="-122"/>
              </a:rPr>
              <a:t>招聘岗位</a:t>
            </a:r>
          </a:p>
        </p:txBody>
      </p:sp>
      <p:sp>
        <p:nvSpPr>
          <p:cNvPr id="18" name="矩形 17">
            <a:extLst>
              <a:ext uri="{FF2B5EF4-FFF2-40B4-BE49-F238E27FC236}">
                <a16:creationId xmlns:a16="http://schemas.microsoft.com/office/drawing/2014/main" id="{DF7D0F47-5699-4B86-8672-E34C3B7A0468}"/>
              </a:ext>
            </a:extLst>
          </p:cNvPr>
          <p:cNvSpPr/>
          <p:nvPr/>
        </p:nvSpPr>
        <p:spPr>
          <a:xfrm flipV="1">
            <a:off x="635623" y="889539"/>
            <a:ext cx="10854043" cy="48663"/>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7"/>
          </a:p>
        </p:txBody>
      </p:sp>
      <p:pic>
        <p:nvPicPr>
          <p:cNvPr id="24" name="图片 23">
            <a:extLst>
              <a:ext uri="{FF2B5EF4-FFF2-40B4-BE49-F238E27FC236}">
                <a16:creationId xmlns:a16="http://schemas.microsoft.com/office/drawing/2014/main" id="{0EBC3822-23CB-46B0-B0C8-B0F243833B0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77382" y="591270"/>
            <a:ext cx="933137" cy="247511"/>
          </a:xfrm>
          <a:prstGeom prst="rect">
            <a:avLst/>
          </a:prstGeom>
        </p:spPr>
      </p:pic>
      <p:graphicFrame>
        <p:nvGraphicFramePr>
          <p:cNvPr id="2" name="表格 1">
            <a:extLst>
              <a:ext uri="{FF2B5EF4-FFF2-40B4-BE49-F238E27FC236}">
                <a16:creationId xmlns:a16="http://schemas.microsoft.com/office/drawing/2014/main" id="{BBFF75C6-D86A-4C5B-A032-6B40B7DC2D22}"/>
              </a:ext>
            </a:extLst>
          </p:cNvPr>
          <p:cNvGraphicFramePr>
            <a:graphicFrameLocks noGrp="1"/>
          </p:cNvGraphicFramePr>
          <p:nvPr>
            <p:extLst>
              <p:ext uri="{D42A27DB-BD31-4B8C-83A1-F6EECF244321}">
                <p14:modId xmlns:p14="http://schemas.microsoft.com/office/powerpoint/2010/main" val="2977277050"/>
              </p:ext>
            </p:extLst>
          </p:nvPr>
        </p:nvGraphicFramePr>
        <p:xfrm>
          <a:off x="635621" y="1315063"/>
          <a:ext cx="10727796" cy="4341106"/>
        </p:xfrm>
        <a:graphic>
          <a:graphicData uri="http://schemas.openxmlformats.org/drawingml/2006/table">
            <a:tbl>
              <a:tblPr firstRow="1" firstCol="1">
                <a:tableStyleId>{5C22544A-7EE6-4342-B048-85BDC9FD1C3A}</a:tableStyleId>
              </a:tblPr>
              <a:tblGrid>
                <a:gridCol w="629819">
                  <a:extLst>
                    <a:ext uri="{9D8B030D-6E8A-4147-A177-3AD203B41FA5}">
                      <a16:colId xmlns:a16="http://schemas.microsoft.com/office/drawing/2014/main" val="3563132369"/>
                    </a:ext>
                  </a:extLst>
                </a:gridCol>
                <a:gridCol w="1145922">
                  <a:extLst>
                    <a:ext uri="{9D8B030D-6E8A-4147-A177-3AD203B41FA5}">
                      <a16:colId xmlns:a16="http://schemas.microsoft.com/office/drawing/2014/main" val="1903003200"/>
                    </a:ext>
                  </a:extLst>
                </a:gridCol>
                <a:gridCol w="3957749">
                  <a:extLst>
                    <a:ext uri="{9D8B030D-6E8A-4147-A177-3AD203B41FA5}">
                      <a16:colId xmlns:a16="http://schemas.microsoft.com/office/drawing/2014/main" val="339129199"/>
                    </a:ext>
                  </a:extLst>
                </a:gridCol>
                <a:gridCol w="1650810">
                  <a:extLst>
                    <a:ext uri="{9D8B030D-6E8A-4147-A177-3AD203B41FA5}">
                      <a16:colId xmlns:a16="http://schemas.microsoft.com/office/drawing/2014/main" val="1094020766"/>
                    </a:ext>
                  </a:extLst>
                </a:gridCol>
                <a:gridCol w="1650810">
                  <a:extLst>
                    <a:ext uri="{9D8B030D-6E8A-4147-A177-3AD203B41FA5}">
                      <a16:colId xmlns:a16="http://schemas.microsoft.com/office/drawing/2014/main" val="2372892743"/>
                    </a:ext>
                  </a:extLst>
                </a:gridCol>
                <a:gridCol w="1692686">
                  <a:extLst>
                    <a:ext uri="{9D8B030D-6E8A-4147-A177-3AD203B41FA5}">
                      <a16:colId xmlns:a16="http://schemas.microsoft.com/office/drawing/2014/main" val="2223500774"/>
                    </a:ext>
                  </a:extLst>
                </a:gridCol>
              </a:tblGrid>
              <a:tr h="518732">
                <a:tc>
                  <a:txBody>
                    <a:bodyPr/>
                    <a:lstStyle/>
                    <a:p>
                      <a:pPr algn="ctr" fontAlgn="ctr"/>
                      <a:r>
                        <a:rPr lang="zh-CN" altLang="en-US" sz="1400" b="1" u="none" strike="noStrike" dirty="0">
                          <a:effectLst/>
                          <a:latin typeface="微软雅黑" panose="020B0503020204020204" pitchFamily="34" charset="-122"/>
                          <a:ea typeface="微软雅黑" panose="020B0503020204020204" pitchFamily="34" charset="-122"/>
                        </a:rPr>
                        <a:t>序号</a:t>
                      </a:r>
                      <a:endParaRPr lang="zh-CN" altLang="en-US" sz="1400" b="1" i="0" u="none" strike="noStrike" dirty="0">
                        <a:solidFill>
                          <a:srgbClr val="000000"/>
                        </a:solidFill>
                        <a:effectLst/>
                        <a:latin typeface="微软雅黑" panose="020B0503020204020204" pitchFamily="34" charset="-122"/>
                        <a:ea typeface="微软雅黑" panose="020B0503020204020204" pitchFamily="34" charset="-122"/>
                      </a:endParaRPr>
                    </a:p>
                  </a:txBody>
                  <a:tcPr marL="5113" marR="5113" marT="5113" marB="0" anchor="ctr">
                    <a:solidFill>
                      <a:schemeClr val="accent1">
                        <a:lumMod val="75000"/>
                      </a:schemeClr>
                    </a:solidFill>
                  </a:tcPr>
                </a:tc>
                <a:tc>
                  <a:txBody>
                    <a:bodyPr/>
                    <a:lstStyle/>
                    <a:p>
                      <a:pPr algn="ctr" fontAlgn="ctr"/>
                      <a:r>
                        <a:rPr lang="zh-CN" altLang="en-US" sz="1400" b="1" u="none" strike="noStrike" dirty="0">
                          <a:effectLst/>
                          <a:latin typeface="微软雅黑" panose="020B0503020204020204" pitchFamily="34" charset="-122"/>
                          <a:ea typeface="微软雅黑" panose="020B0503020204020204" pitchFamily="34" charset="-122"/>
                        </a:rPr>
                        <a:t>岗位名称</a:t>
                      </a:r>
                      <a:endParaRPr lang="zh-CN" altLang="en-US" sz="1400" b="1" i="0" u="none" strike="noStrike" dirty="0">
                        <a:solidFill>
                          <a:srgbClr val="000000"/>
                        </a:solidFill>
                        <a:effectLst/>
                        <a:latin typeface="微软雅黑" panose="020B0503020204020204" pitchFamily="34" charset="-122"/>
                        <a:ea typeface="微软雅黑" panose="020B0503020204020204" pitchFamily="34" charset="-122"/>
                      </a:endParaRPr>
                    </a:p>
                  </a:txBody>
                  <a:tcPr marL="5113" marR="5113" marT="5113" marB="0" anchor="ctr">
                    <a:solidFill>
                      <a:schemeClr val="accent1">
                        <a:lumMod val="75000"/>
                      </a:schemeClr>
                    </a:solidFill>
                  </a:tcPr>
                </a:tc>
                <a:tc>
                  <a:txBody>
                    <a:bodyPr/>
                    <a:lstStyle/>
                    <a:p>
                      <a:pPr algn="ctr" fontAlgn="ctr"/>
                      <a:r>
                        <a:rPr lang="zh-CN" altLang="en-US" sz="1400" b="1" u="none" strike="noStrike" dirty="0">
                          <a:effectLst/>
                          <a:latin typeface="微软雅黑" panose="020B0503020204020204" pitchFamily="34" charset="-122"/>
                          <a:ea typeface="微软雅黑" panose="020B0503020204020204" pitchFamily="34" charset="-122"/>
                        </a:rPr>
                        <a:t>专业</a:t>
                      </a:r>
                      <a:endParaRPr lang="zh-CN" altLang="en-US" sz="1400" b="1" i="0" u="none" strike="noStrike" dirty="0">
                        <a:solidFill>
                          <a:srgbClr val="000000"/>
                        </a:solidFill>
                        <a:effectLst/>
                        <a:latin typeface="微软雅黑" panose="020B0503020204020204" pitchFamily="34" charset="-122"/>
                        <a:ea typeface="微软雅黑" panose="020B0503020204020204" pitchFamily="34" charset="-122"/>
                      </a:endParaRPr>
                    </a:p>
                  </a:txBody>
                  <a:tcPr marL="5113" marR="5113" marT="5113" marB="0" anchor="ctr">
                    <a:solidFill>
                      <a:schemeClr val="accent1">
                        <a:lumMod val="75000"/>
                      </a:schemeClr>
                    </a:solidFill>
                  </a:tcPr>
                </a:tc>
                <a:tc>
                  <a:txBody>
                    <a:bodyPr/>
                    <a:lstStyle/>
                    <a:p>
                      <a:pPr algn="ctr" fontAlgn="ctr"/>
                      <a:r>
                        <a:rPr lang="zh-CN" altLang="en-US" sz="1400" b="1" u="none" strike="noStrike" dirty="0">
                          <a:effectLst/>
                          <a:latin typeface="微软雅黑" panose="020B0503020204020204" pitchFamily="34" charset="-122"/>
                          <a:ea typeface="微软雅黑" panose="020B0503020204020204" pitchFamily="34" charset="-122"/>
                        </a:rPr>
                        <a:t>学历</a:t>
                      </a:r>
                      <a:endParaRPr lang="zh-CN" altLang="en-US" sz="1400" b="1" i="0" u="none" strike="noStrike" dirty="0">
                        <a:solidFill>
                          <a:srgbClr val="000000"/>
                        </a:solidFill>
                        <a:effectLst/>
                        <a:latin typeface="微软雅黑" panose="020B0503020204020204" pitchFamily="34" charset="-122"/>
                        <a:ea typeface="微软雅黑" panose="020B0503020204020204" pitchFamily="34" charset="-122"/>
                      </a:endParaRPr>
                    </a:p>
                  </a:txBody>
                  <a:tcPr marL="5113" marR="5113" marT="5113" marB="0" anchor="ctr">
                    <a:solidFill>
                      <a:schemeClr val="accent1">
                        <a:lumMod val="75000"/>
                      </a:schemeClr>
                    </a:solidFill>
                  </a:tcPr>
                </a:tc>
                <a:tc>
                  <a:txBody>
                    <a:bodyPr/>
                    <a:lstStyle/>
                    <a:p>
                      <a:pPr algn="ctr" fontAlgn="ctr"/>
                      <a:r>
                        <a:rPr lang="zh-CN" altLang="en-US" sz="1400" b="1" i="0" u="none" strike="noStrike" dirty="0">
                          <a:solidFill>
                            <a:schemeClr val="bg1"/>
                          </a:solidFill>
                          <a:effectLst/>
                          <a:latin typeface="微软雅黑" panose="020B0503020204020204" pitchFamily="34" charset="-122"/>
                          <a:ea typeface="微软雅黑" panose="020B0503020204020204" pitchFamily="34" charset="-122"/>
                        </a:rPr>
                        <a:t>薪资范围</a:t>
                      </a:r>
                    </a:p>
                  </a:txBody>
                  <a:tcPr marL="5113" marR="5113" marT="5113" marB="0" anchor="ctr">
                    <a:solidFill>
                      <a:schemeClr val="accent1">
                        <a:lumMod val="75000"/>
                      </a:schemeClr>
                    </a:solidFill>
                  </a:tcPr>
                </a:tc>
                <a:tc>
                  <a:txBody>
                    <a:bodyPr/>
                    <a:lstStyle/>
                    <a:p>
                      <a:pPr algn="ctr" fontAlgn="ctr"/>
                      <a:r>
                        <a:rPr lang="zh-CN" altLang="en-US" sz="1400" b="1" u="none" strike="noStrike" dirty="0">
                          <a:effectLst/>
                          <a:latin typeface="微软雅黑" panose="020B0503020204020204" pitchFamily="34" charset="-122"/>
                          <a:ea typeface="微软雅黑" panose="020B0503020204020204" pitchFamily="34" charset="-122"/>
                        </a:rPr>
                        <a:t>工作地点</a:t>
                      </a:r>
                      <a:endParaRPr lang="zh-CN" altLang="en-US" sz="1400" b="1" i="0" u="none" strike="noStrike" dirty="0">
                        <a:solidFill>
                          <a:srgbClr val="000000"/>
                        </a:solidFill>
                        <a:effectLst/>
                        <a:latin typeface="微软雅黑" panose="020B0503020204020204" pitchFamily="34" charset="-122"/>
                        <a:ea typeface="微软雅黑" panose="020B0503020204020204" pitchFamily="34" charset="-122"/>
                      </a:endParaRPr>
                    </a:p>
                  </a:txBody>
                  <a:tcPr marL="5113" marR="5113" marT="5113" marB="0" anchor="ctr">
                    <a:solidFill>
                      <a:schemeClr val="accent1">
                        <a:lumMod val="75000"/>
                      </a:schemeClr>
                    </a:solidFill>
                  </a:tcPr>
                </a:tc>
                <a:extLst>
                  <a:ext uri="{0D108BD9-81ED-4DB2-BD59-A6C34878D82A}">
                    <a16:rowId xmlns:a16="http://schemas.microsoft.com/office/drawing/2014/main" val="2991392450"/>
                  </a:ext>
                </a:extLst>
              </a:tr>
              <a:tr h="757865">
                <a:tc>
                  <a:txBody>
                    <a:bodyPr/>
                    <a:lstStyle/>
                    <a:p>
                      <a:pPr algn="ctr" fontAlgn="ctr"/>
                      <a:r>
                        <a:rPr lang="en-US" altLang="zh-CN" sz="1400" b="1" u="none" strike="noStrike" dirty="0">
                          <a:solidFill>
                            <a:schemeClr val="bg1"/>
                          </a:solidFill>
                          <a:effectLst/>
                          <a:latin typeface="微软雅黑" panose="020B0503020204020204" pitchFamily="34" charset="-122"/>
                          <a:ea typeface="微软雅黑" panose="020B0503020204020204" pitchFamily="34" charset="-122"/>
                        </a:rPr>
                        <a:t>1</a:t>
                      </a:r>
                      <a:endParaRPr lang="en-US" altLang="zh-CN" sz="1400" b="1" i="0" u="none" strike="noStrike" dirty="0">
                        <a:solidFill>
                          <a:schemeClr val="bg1"/>
                        </a:solidFill>
                        <a:effectLst/>
                        <a:latin typeface="微软雅黑" panose="020B0503020204020204" pitchFamily="34" charset="-122"/>
                        <a:ea typeface="微软雅黑" panose="020B0503020204020204" pitchFamily="34" charset="-122"/>
                      </a:endParaRPr>
                    </a:p>
                  </a:txBody>
                  <a:tcPr marL="5113" marR="5113" marT="5113" marB="0" anchor="ctr">
                    <a:solidFill>
                      <a:schemeClr val="accent1">
                        <a:lumMod val="75000"/>
                      </a:schemeClr>
                    </a:solidFill>
                  </a:tcPr>
                </a:tc>
                <a:tc>
                  <a:txBody>
                    <a:bodyPr/>
                    <a:lstStyle/>
                    <a:p>
                      <a:pPr algn="ctr" fontAlgn="ctr"/>
                      <a:r>
                        <a:rPr lang="zh-CN" altLang="en-US" sz="1400" b="1" u="none" strike="noStrike" dirty="0">
                          <a:effectLst/>
                          <a:latin typeface="微软雅黑" panose="020B0503020204020204" pitchFamily="34" charset="-122"/>
                          <a:ea typeface="微软雅黑" panose="020B0503020204020204" pitchFamily="34" charset="-122"/>
                        </a:rPr>
                        <a:t>硬件工程师</a:t>
                      </a:r>
                      <a:endParaRPr lang="zh-CN" altLang="en-US" sz="1400" b="1" i="0" u="none" strike="noStrike" dirty="0">
                        <a:solidFill>
                          <a:schemeClr val="accent1">
                            <a:lumMod val="50000"/>
                          </a:schemeClr>
                        </a:solidFill>
                        <a:effectLst/>
                        <a:latin typeface="微软雅黑" panose="020B0503020204020204" pitchFamily="34" charset="-122"/>
                        <a:ea typeface="微软雅黑" panose="020B0503020204020204" pitchFamily="34" charset="-122"/>
                      </a:endParaRPr>
                    </a:p>
                  </a:txBody>
                  <a:tcPr marL="5113" marR="5113" marT="5113" marB="0" anchor="ctr"/>
                </a:tc>
                <a:tc>
                  <a:txBody>
                    <a:bodyPr/>
                    <a:lstStyle/>
                    <a:p>
                      <a:pPr algn="ctr" fontAlgn="ctr"/>
                      <a:r>
                        <a:rPr lang="zh-CN" altLang="en-US" sz="1400" b="1" u="none" strike="noStrike" kern="1000" baseline="0" dirty="0">
                          <a:effectLst/>
                          <a:latin typeface="微软雅黑" panose="020B0503020204020204" pitchFamily="34" charset="-122"/>
                          <a:ea typeface="微软雅黑" panose="020B0503020204020204" pitchFamily="34" charset="-122"/>
                        </a:rPr>
                        <a:t>电子信息技术</a:t>
                      </a:r>
                      <a:r>
                        <a:rPr lang="en-US" altLang="zh-CN" sz="1400" b="1" u="none" strike="noStrike" kern="1000" baseline="0" dirty="0">
                          <a:effectLst/>
                          <a:latin typeface="微软雅黑" panose="020B0503020204020204" pitchFamily="34" charset="-122"/>
                          <a:ea typeface="微软雅黑" panose="020B0503020204020204" pitchFamily="34" charset="-122"/>
                        </a:rPr>
                        <a:t>/</a:t>
                      </a:r>
                      <a:r>
                        <a:rPr lang="zh-CN" altLang="en-US" sz="1400" b="1" u="none" strike="noStrike" kern="1000" baseline="0" dirty="0">
                          <a:effectLst/>
                          <a:latin typeface="微软雅黑" panose="020B0503020204020204" pitchFamily="34" charset="-122"/>
                          <a:ea typeface="微软雅黑" panose="020B0503020204020204" pitchFamily="34" charset="-122"/>
                        </a:rPr>
                        <a:t>通信</a:t>
                      </a:r>
                      <a:r>
                        <a:rPr lang="en-US" altLang="zh-CN" sz="1400" b="1" u="none" strike="noStrike" kern="1000" baseline="0" dirty="0">
                          <a:effectLst/>
                          <a:latin typeface="微软雅黑" panose="020B0503020204020204" pitchFamily="34" charset="-122"/>
                          <a:ea typeface="微软雅黑" panose="020B0503020204020204" pitchFamily="34" charset="-122"/>
                        </a:rPr>
                        <a:t>/</a:t>
                      </a:r>
                      <a:r>
                        <a:rPr lang="zh-CN" altLang="en-US" sz="1400" b="1" u="none" strike="noStrike" kern="1000" baseline="0" dirty="0">
                          <a:effectLst/>
                          <a:latin typeface="微软雅黑" panose="020B0503020204020204" pitchFamily="34" charset="-122"/>
                          <a:ea typeface="微软雅黑" panose="020B0503020204020204" pitchFamily="34" charset="-122"/>
                        </a:rPr>
                        <a:t>计算机</a:t>
                      </a:r>
                      <a:r>
                        <a:rPr lang="en-US" altLang="zh-CN" sz="1400" b="1" u="none" strike="noStrike" kern="1000" baseline="0" dirty="0">
                          <a:effectLst/>
                          <a:latin typeface="微软雅黑" panose="020B0503020204020204" pitchFamily="34" charset="-122"/>
                          <a:ea typeface="微软雅黑" panose="020B0503020204020204" pitchFamily="34" charset="-122"/>
                        </a:rPr>
                        <a:t>/</a:t>
                      </a:r>
                      <a:r>
                        <a:rPr lang="zh-CN" altLang="en-US" sz="1400" b="1" u="none" strike="noStrike" kern="1000" baseline="0" dirty="0">
                          <a:effectLst/>
                          <a:latin typeface="微软雅黑" panose="020B0503020204020204" pitchFamily="34" charset="-122"/>
                          <a:ea typeface="微软雅黑" panose="020B0503020204020204" pitchFamily="34" charset="-122"/>
                        </a:rPr>
                        <a:t>自动化等相关专业</a:t>
                      </a:r>
                      <a:endParaRPr lang="zh-CN" altLang="en-US" sz="1400" b="1" i="0" u="none" strike="noStrike" kern="1000" baseline="0" dirty="0">
                        <a:solidFill>
                          <a:srgbClr val="000000"/>
                        </a:solidFill>
                        <a:effectLst/>
                        <a:latin typeface="微软雅黑" panose="020B0503020204020204" pitchFamily="34" charset="-122"/>
                        <a:ea typeface="微软雅黑" panose="020B0503020204020204" pitchFamily="34" charset="-122"/>
                      </a:endParaRPr>
                    </a:p>
                  </a:txBody>
                  <a:tcPr marL="5113" marR="5113" marT="5113" marB="0" anchor="ctr"/>
                </a:tc>
                <a:tc>
                  <a:txBody>
                    <a:bodyPr/>
                    <a:lstStyle/>
                    <a:p>
                      <a:pPr algn="ctr" fontAlgn="ctr"/>
                      <a:r>
                        <a:rPr lang="zh-CN" altLang="en-US" sz="1400" b="1" u="none" strike="noStrike" kern="1000" baseline="0" dirty="0">
                          <a:effectLst/>
                          <a:latin typeface="微软雅黑" panose="020B0503020204020204" pitchFamily="34" charset="-122"/>
                          <a:ea typeface="微软雅黑" panose="020B0503020204020204" pitchFamily="34" charset="-122"/>
                        </a:rPr>
                        <a:t>硕士</a:t>
                      </a:r>
                      <a:r>
                        <a:rPr lang="en-US" altLang="zh-CN" sz="1400" b="1" u="none" strike="noStrike" kern="1000" baseline="0" dirty="0">
                          <a:effectLst/>
                          <a:latin typeface="微软雅黑" panose="020B0503020204020204" pitchFamily="34" charset="-122"/>
                          <a:ea typeface="微软雅黑" panose="020B0503020204020204" pitchFamily="34" charset="-122"/>
                        </a:rPr>
                        <a:t>/</a:t>
                      </a:r>
                      <a:r>
                        <a:rPr lang="zh-CN" altLang="en-US" sz="1400" b="1" u="none" strike="noStrike" kern="1000" baseline="0" dirty="0">
                          <a:effectLst/>
                          <a:latin typeface="微软雅黑" panose="020B0503020204020204" pitchFamily="34" charset="-122"/>
                          <a:ea typeface="微软雅黑" panose="020B0503020204020204" pitchFamily="34" charset="-122"/>
                        </a:rPr>
                        <a:t>本科</a:t>
                      </a:r>
                      <a:endParaRPr lang="zh-CN" altLang="en-US" sz="1400" b="1" i="0" u="none" strike="noStrike" kern="1000" baseline="0" dirty="0">
                        <a:solidFill>
                          <a:srgbClr val="000000"/>
                        </a:solidFill>
                        <a:effectLst/>
                        <a:latin typeface="微软雅黑" panose="020B0503020204020204" pitchFamily="34" charset="-122"/>
                        <a:ea typeface="微软雅黑" panose="020B0503020204020204" pitchFamily="34" charset="-122"/>
                      </a:endParaRPr>
                    </a:p>
                  </a:txBody>
                  <a:tcPr marL="5113" marR="5113" marT="5113" marB="0" anchor="ctr"/>
                </a:tc>
                <a:tc>
                  <a:txBody>
                    <a:bodyPr/>
                    <a:lstStyle/>
                    <a:p>
                      <a:pPr algn="ctr" fontAlgn="ctr"/>
                      <a:r>
                        <a:rPr lang="en-US" altLang="zh-CN" sz="1400" b="1" i="0" u="none" strike="noStrike" kern="1000" baseline="0" dirty="0">
                          <a:solidFill>
                            <a:srgbClr val="C00000"/>
                          </a:solidFill>
                          <a:effectLst/>
                          <a:latin typeface="微软雅黑" panose="020B0503020204020204" pitchFamily="34" charset="-122"/>
                          <a:ea typeface="微软雅黑" panose="020B0503020204020204" pitchFamily="34" charset="-122"/>
                        </a:rPr>
                        <a:t>10K-20K</a:t>
                      </a:r>
                      <a:endParaRPr lang="zh-CN" altLang="en-US" sz="1400" b="1" i="0" u="none" strike="noStrike" kern="1000" baseline="0" dirty="0">
                        <a:solidFill>
                          <a:srgbClr val="C00000"/>
                        </a:solidFill>
                        <a:effectLst/>
                        <a:latin typeface="微软雅黑" panose="020B0503020204020204" pitchFamily="34" charset="-122"/>
                        <a:ea typeface="微软雅黑" panose="020B0503020204020204" pitchFamily="34" charset="-122"/>
                      </a:endParaRPr>
                    </a:p>
                  </a:txBody>
                  <a:tcPr marL="5113" marR="5113" marT="5113" marB="0" anchor="ctr"/>
                </a:tc>
                <a:tc>
                  <a:txBody>
                    <a:bodyPr/>
                    <a:lstStyle/>
                    <a:p>
                      <a:pPr algn="ctr" fontAlgn="ctr"/>
                      <a:r>
                        <a:rPr lang="zh-CN" altLang="en-US" sz="1400" b="1" u="none" strike="noStrike" dirty="0">
                          <a:effectLst/>
                          <a:latin typeface="微软雅黑" panose="020B0503020204020204" pitchFamily="34" charset="-122"/>
                          <a:ea typeface="微软雅黑" panose="020B0503020204020204" pitchFamily="34" charset="-122"/>
                        </a:rPr>
                        <a:t>佛山</a:t>
                      </a:r>
                      <a:endParaRPr lang="zh-CN" altLang="en-US" sz="1400" b="1" i="0" u="none" strike="noStrike" dirty="0">
                        <a:solidFill>
                          <a:srgbClr val="000000"/>
                        </a:solidFill>
                        <a:effectLst/>
                        <a:latin typeface="微软雅黑" panose="020B0503020204020204" pitchFamily="34" charset="-122"/>
                        <a:ea typeface="微软雅黑" panose="020B0503020204020204" pitchFamily="34" charset="-122"/>
                      </a:endParaRPr>
                    </a:p>
                  </a:txBody>
                  <a:tcPr marL="5113" marR="5113" marT="5113" marB="0" anchor="ctr"/>
                </a:tc>
                <a:extLst>
                  <a:ext uri="{0D108BD9-81ED-4DB2-BD59-A6C34878D82A}">
                    <a16:rowId xmlns:a16="http://schemas.microsoft.com/office/drawing/2014/main" val="153649978"/>
                  </a:ext>
                </a:extLst>
              </a:tr>
              <a:tr h="786579">
                <a:tc>
                  <a:txBody>
                    <a:bodyPr/>
                    <a:lstStyle/>
                    <a:p>
                      <a:pPr algn="ctr" fontAlgn="ctr"/>
                      <a:r>
                        <a:rPr lang="en-US" altLang="zh-CN" sz="1400" b="1" u="none" strike="noStrike" dirty="0">
                          <a:solidFill>
                            <a:schemeClr val="bg1"/>
                          </a:solidFill>
                          <a:effectLst/>
                          <a:latin typeface="微软雅黑" panose="020B0503020204020204" pitchFamily="34" charset="-122"/>
                          <a:ea typeface="微软雅黑" panose="020B0503020204020204" pitchFamily="34" charset="-122"/>
                        </a:rPr>
                        <a:t>2</a:t>
                      </a:r>
                      <a:endParaRPr lang="en-US" altLang="zh-CN" sz="1400" b="1" i="0" u="none" strike="noStrike" dirty="0">
                        <a:solidFill>
                          <a:schemeClr val="bg1"/>
                        </a:solidFill>
                        <a:effectLst/>
                        <a:latin typeface="微软雅黑" panose="020B0503020204020204" pitchFamily="34" charset="-122"/>
                        <a:ea typeface="微软雅黑" panose="020B0503020204020204" pitchFamily="34" charset="-122"/>
                      </a:endParaRPr>
                    </a:p>
                  </a:txBody>
                  <a:tcPr marL="5113" marR="5113" marT="5113" marB="0" anchor="ctr">
                    <a:solidFill>
                      <a:schemeClr val="accent1">
                        <a:lumMod val="75000"/>
                      </a:schemeClr>
                    </a:solidFill>
                  </a:tcPr>
                </a:tc>
                <a:tc>
                  <a:txBody>
                    <a:bodyPr/>
                    <a:lstStyle/>
                    <a:p>
                      <a:pPr marL="0" algn="ctr" defTabSz="914400" rtl="0" eaLnBrk="1" fontAlgn="ctr" latinLnBrk="0" hangingPunct="1"/>
                      <a:r>
                        <a:rPr lang="zh-CN" altLang="en-US" sz="1400" b="1" u="none" strike="noStrike" kern="1200" dirty="0">
                          <a:effectLst/>
                          <a:latin typeface="微软雅黑" panose="020B0503020204020204" pitchFamily="34" charset="-122"/>
                          <a:ea typeface="微软雅黑" panose="020B0503020204020204" pitchFamily="34" charset="-122"/>
                        </a:rPr>
                        <a:t>资深软件</a:t>
                      </a:r>
                      <a:endParaRPr lang="en-US" altLang="zh-CN" sz="1400" b="1" u="none" strike="noStrike" kern="1200" dirty="0">
                        <a:effectLst/>
                        <a:latin typeface="微软雅黑" panose="020B0503020204020204" pitchFamily="34" charset="-122"/>
                        <a:ea typeface="微软雅黑" panose="020B0503020204020204" pitchFamily="34" charset="-122"/>
                      </a:endParaRPr>
                    </a:p>
                    <a:p>
                      <a:pPr marL="0" algn="ctr" defTabSz="914400" rtl="0" eaLnBrk="1" fontAlgn="ctr" latinLnBrk="0" hangingPunct="1"/>
                      <a:r>
                        <a:rPr lang="zh-CN" altLang="en-US" sz="1400" b="1" u="none" strike="noStrike" kern="1200" dirty="0">
                          <a:effectLst/>
                          <a:latin typeface="微软雅黑" panose="020B0503020204020204" pitchFamily="34" charset="-122"/>
                          <a:ea typeface="微软雅黑" panose="020B0503020204020204" pitchFamily="34" charset="-122"/>
                        </a:rPr>
                        <a:t>工程师</a:t>
                      </a:r>
                      <a:endParaRPr lang="en-US" altLang="zh-CN" sz="1400" b="1" u="none" strike="noStrike" kern="1200" dirty="0">
                        <a:effectLst/>
                        <a:latin typeface="微软雅黑" panose="020B0503020204020204" pitchFamily="34" charset="-122"/>
                        <a:ea typeface="微软雅黑" panose="020B0503020204020204" pitchFamily="34" charset="-122"/>
                      </a:endParaRPr>
                    </a:p>
                  </a:txBody>
                  <a:tcPr marL="5113" marR="5113" marT="5113" marB="0" anchor="ctr"/>
                </a:tc>
                <a:tc>
                  <a:txBody>
                    <a:bodyPr/>
                    <a:lstStyle/>
                    <a:p>
                      <a:pPr algn="ctr" fontAlgn="ctr"/>
                      <a:r>
                        <a:rPr lang="zh-CN" altLang="en-US" sz="1400" b="1" u="none" strike="noStrike" kern="1000" baseline="0" dirty="0">
                          <a:effectLst/>
                          <a:latin typeface="微软雅黑" panose="020B0503020204020204" pitchFamily="34" charset="-122"/>
                          <a:ea typeface="微软雅黑" panose="020B0503020204020204" pitchFamily="34" charset="-122"/>
                        </a:rPr>
                        <a:t>电子信息技术</a:t>
                      </a:r>
                      <a:r>
                        <a:rPr lang="en-US" altLang="zh-CN" sz="1400" b="1" u="none" strike="noStrike" kern="1000" baseline="0" dirty="0">
                          <a:effectLst/>
                          <a:latin typeface="微软雅黑" panose="020B0503020204020204" pitchFamily="34" charset="-122"/>
                          <a:ea typeface="微软雅黑" panose="020B0503020204020204" pitchFamily="34" charset="-122"/>
                        </a:rPr>
                        <a:t>/</a:t>
                      </a:r>
                      <a:r>
                        <a:rPr lang="zh-CN" altLang="en-US" sz="1400" b="1" u="none" strike="noStrike" kern="1000" baseline="0" dirty="0">
                          <a:effectLst/>
                          <a:latin typeface="微软雅黑" panose="020B0503020204020204" pitchFamily="34" charset="-122"/>
                          <a:ea typeface="微软雅黑" panose="020B0503020204020204" pitchFamily="34" charset="-122"/>
                        </a:rPr>
                        <a:t>通信</a:t>
                      </a:r>
                      <a:r>
                        <a:rPr lang="en-US" altLang="zh-CN" sz="1400" b="1" u="none" strike="noStrike" kern="1000" baseline="0" dirty="0">
                          <a:effectLst/>
                          <a:latin typeface="微软雅黑" panose="020B0503020204020204" pitchFamily="34" charset="-122"/>
                          <a:ea typeface="微软雅黑" panose="020B0503020204020204" pitchFamily="34" charset="-122"/>
                        </a:rPr>
                        <a:t>/</a:t>
                      </a:r>
                      <a:r>
                        <a:rPr lang="zh-CN" altLang="en-US" sz="1400" b="1" u="none" strike="noStrike" kern="1000" baseline="0" dirty="0">
                          <a:effectLst/>
                          <a:latin typeface="微软雅黑" panose="020B0503020204020204" pitchFamily="34" charset="-122"/>
                          <a:ea typeface="微软雅黑" panose="020B0503020204020204" pitchFamily="34" charset="-122"/>
                        </a:rPr>
                        <a:t>计算机</a:t>
                      </a:r>
                      <a:r>
                        <a:rPr lang="en-US" altLang="zh-CN" sz="1400" b="1" u="none" strike="noStrike" kern="1000" baseline="0" dirty="0">
                          <a:effectLst/>
                          <a:latin typeface="微软雅黑" panose="020B0503020204020204" pitchFamily="34" charset="-122"/>
                          <a:ea typeface="微软雅黑" panose="020B0503020204020204" pitchFamily="34" charset="-122"/>
                        </a:rPr>
                        <a:t>/</a:t>
                      </a:r>
                      <a:r>
                        <a:rPr lang="zh-CN" altLang="en-US" sz="1400" b="1" u="none" strike="noStrike" kern="1000" baseline="0" dirty="0">
                          <a:effectLst/>
                          <a:latin typeface="微软雅黑" panose="020B0503020204020204" pitchFamily="34" charset="-122"/>
                          <a:ea typeface="微软雅黑" panose="020B0503020204020204" pitchFamily="34" charset="-122"/>
                        </a:rPr>
                        <a:t>自动化等相关专业</a:t>
                      </a:r>
                      <a:endParaRPr lang="zh-CN" altLang="en-US" sz="1400" b="1" i="0" u="none" strike="noStrike" kern="1000" baseline="0" dirty="0">
                        <a:solidFill>
                          <a:srgbClr val="000000"/>
                        </a:solidFill>
                        <a:effectLst/>
                        <a:latin typeface="微软雅黑" panose="020B0503020204020204" pitchFamily="34" charset="-122"/>
                        <a:ea typeface="微软雅黑" panose="020B0503020204020204" pitchFamily="34" charset="-122"/>
                      </a:endParaRPr>
                    </a:p>
                  </a:txBody>
                  <a:tcPr marL="5113" marR="5113" marT="5113" marB="0" anchor="ctr"/>
                </a:tc>
                <a:tc>
                  <a:txBody>
                    <a:bodyPr/>
                    <a:lstStyle/>
                    <a:p>
                      <a:pPr algn="ctr" fontAlgn="ctr"/>
                      <a:r>
                        <a:rPr lang="zh-CN" altLang="en-US" sz="1400" b="1" u="none" strike="noStrike" kern="1000" baseline="0" dirty="0">
                          <a:effectLst/>
                          <a:latin typeface="微软雅黑" panose="020B0503020204020204" pitchFamily="34" charset="-122"/>
                          <a:ea typeface="微软雅黑" panose="020B0503020204020204" pitchFamily="34" charset="-122"/>
                        </a:rPr>
                        <a:t>硕士</a:t>
                      </a:r>
                      <a:endParaRPr lang="zh-CN" altLang="en-US" sz="1400" b="1" i="0" u="none" strike="noStrike" kern="1000" baseline="0" dirty="0">
                        <a:solidFill>
                          <a:srgbClr val="000000"/>
                        </a:solidFill>
                        <a:effectLst/>
                        <a:latin typeface="微软雅黑" panose="020B0503020204020204" pitchFamily="34" charset="-122"/>
                        <a:ea typeface="微软雅黑" panose="020B0503020204020204" pitchFamily="34" charset="-122"/>
                      </a:endParaRPr>
                    </a:p>
                  </a:txBody>
                  <a:tcPr marL="5113" marR="5113" marT="5113" marB="0" anchor="ctr"/>
                </a:tc>
                <a:tc>
                  <a:txBody>
                    <a:bodyPr/>
                    <a:lstStyle/>
                    <a:p>
                      <a:pPr marL="0" algn="ctr" defTabSz="914400" rtl="0" eaLnBrk="1" fontAlgn="ctr" latinLnBrk="0" hangingPunct="1"/>
                      <a:r>
                        <a:rPr lang="en-US" sz="1400" b="1" i="0" u="none" strike="noStrike" kern="1000" baseline="0" dirty="0">
                          <a:solidFill>
                            <a:srgbClr val="C00000"/>
                          </a:solidFill>
                          <a:effectLst/>
                          <a:latin typeface="微软雅黑" panose="020B0503020204020204" pitchFamily="34" charset="-122"/>
                          <a:ea typeface="微软雅黑" panose="020B0503020204020204" pitchFamily="34" charset="-122"/>
                          <a:cs typeface="+mn-cs"/>
                        </a:rPr>
                        <a:t>12K-30K</a:t>
                      </a:r>
                    </a:p>
                  </a:txBody>
                  <a:tcPr marL="9525" marR="9525" marT="9525" marB="0" anchor="ctr"/>
                </a:tc>
                <a:tc>
                  <a:txBody>
                    <a:bodyPr/>
                    <a:lstStyle/>
                    <a:p>
                      <a:pPr algn="ctr" fontAlgn="ctr"/>
                      <a:r>
                        <a:rPr lang="zh-CN" altLang="en-US" sz="1400" b="1" u="none" strike="noStrike" dirty="0">
                          <a:effectLst/>
                          <a:latin typeface="微软雅黑" panose="020B0503020204020204" pitchFamily="34" charset="-122"/>
                          <a:ea typeface="微软雅黑" panose="020B0503020204020204" pitchFamily="34" charset="-122"/>
                        </a:rPr>
                        <a:t>佛山</a:t>
                      </a:r>
                      <a:endParaRPr lang="zh-CN" altLang="en-US" sz="1400" b="1" i="0" u="none" strike="noStrike" dirty="0">
                        <a:solidFill>
                          <a:srgbClr val="000000"/>
                        </a:solidFill>
                        <a:effectLst/>
                        <a:latin typeface="微软雅黑" panose="020B0503020204020204" pitchFamily="34" charset="-122"/>
                        <a:ea typeface="微软雅黑" panose="020B0503020204020204" pitchFamily="34" charset="-122"/>
                      </a:endParaRPr>
                    </a:p>
                  </a:txBody>
                  <a:tcPr marL="5113" marR="5113" marT="5113" marB="0" anchor="ctr"/>
                </a:tc>
                <a:extLst>
                  <a:ext uri="{0D108BD9-81ED-4DB2-BD59-A6C34878D82A}">
                    <a16:rowId xmlns:a16="http://schemas.microsoft.com/office/drawing/2014/main" val="596153482"/>
                  </a:ext>
                </a:extLst>
              </a:tr>
              <a:tr h="686638">
                <a:tc>
                  <a:txBody>
                    <a:bodyPr/>
                    <a:lstStyle/>
                    <a:p>
                      <a:pPr algn="ctr" fontAlgn="ctr"/>
                      <a:r>
                        <a:rPr lang="en-US" altLang="zh-CN" sz="1400" b="1" i="0" u="none" strike="noStrike" dirty="0">
                          <a:solidFill>
                            <a:schemeClr val="bg1"/>
                          </a:solidFill>
                          <a:effectLst/>
                          <a:latin typeface="微软雅黑" panose="020B0503020204020204" pitchFamily="34" charset="-122"/>
                          <a:ea typeface="微软雅黑" panose="020B0503020204020204" pitchFamily="34" charset="-122"/>
                        </a:rPr>
                        <a:t>3</a:t>
                      </a:r>
                    </a:p>
                  </a:txBody>
                  <a:tcPr marL="5113" marR="5113" marT="5113" marB="0" anchor="ctr">
                    <a:solidFill>
                      <a:schemeClr val="accent1">
                        <a:lumMod val="75000"/>
                      </a:schemeClr>
                    </a:solidFill>
                  </a:tcPr>
                </a:tc>
                <a:tc>
                  <a:txBody>
                    <a:bodyPr/>
                    <a:lstStyle/>
                    <a:p>
                      <a:pPr marL="0" algn="ctr" defTabSz="914400" rtl="0" eaLnBrk="1" fontAlgn="ctr" latinLnBrk="0" hangingPunct="1"/>
                      <a:r>
                        <a:rPr lang="zh-CN" altLang="en-US" sz="1400" b="1" u="none" strike="noStrike" kern="1200" dirty="0">
                          <a:solidFill>
                            <a:schemeClr val="dk1"/>
                          </a:solidFill>
                          <a:effectLst/>
                          <a:latin typeface="微软雅黑" panose="020B0503020204020204" pitchFamily="34" charset="-122"/>
                          <a:ea typeface="微软雅黑" panose="020B0503020204020204" pitchFamily="34" charset="-122"/>
                          <a:cs typeface="+mn-cs"/>
                        </a:rPr>
                        <a:t>信号处理</a:t>
                      </a:r>
                      <a:endParaRPr lang="en-US" altLang="zh-CN" sz="1400" b="1" u="none" strike="noStrike" kern="1200" dirty="0">
                        <a:solidFill>
                          <a:schemeClr val="dk1"/>
                        </a:solidFill>
                        <a:effectLst/>
                        <a:latin typeface="微软雅黑" panose="020B0503020204020204" pitchFamily="34" charset="-122"/>
                        <a:ea typeface="微软雅黑" panose="020B0503020204020204" pitchFamily="34" charset="-122"/>
                        <a:cs typeface="+mn-cs"/>
                      </a:endParaRPr>
                    </a:p>
                    <a:p>
                      <a:pPr marL="0" algn="ctr" defTabSz="914400" rtl="0" eaLnBrk="1" fontAlgn="ctr" latinLnBrk="0" hangingPunct="1"/>
                      <a:r>
                        <a:rPr lang="zh-CN" altLang="zh-CN" sz="1400" b="1" u="none" strike="noStrike" kern="1200" dirty="0">
                          <a:solidFill>
                            <a:schemeClr val="dk1"/>
                          </a:solidFill>
                          <a:effectLst/>
                          <a:latin typeface="微软雅黑" panose="020B0503020204020204" pitchFamily="34" charset="-122"/>
                          <a:ea typeface="微软雅黑" panose="020B0503020204020204" pitchFamily="34" charset="-122"/>
                          <a:cs typeface="+mn-cs"/>
                        </a:rPr>
                        <a:t>工程师</a:t>
                      </a:r>
                      <a:endParaRPr lang="zh-CN" altLang="en-US" sz="1400" b="1" u="none" strike="noStrike" kern="1200" dirty="0">
                        <a:solidFill>
                          <a:schemeClr val="dk1"/>
                        </a:solidFill>
                        <a:effectLst/>
                        <a:latin typeface="微软雅黑" panose="020B0503020204020204" pitchFamily="34" charset="-122"/>
                        <a:ea typeface="微软雅黑" panose="020B0503020204020204" pitchFamily="34" charset="-122"/>
                        <a:cs typeface="+mn-cs"/>
                      </a:endParaRPr>
                    </a:p>
                  </a:txBody>
                  <a:tcPr marL="5113" marR="5113" marT="5113"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zh-CN" altLang="en-US" sz="1400" b="1" i="0" u="none" strike="noStrike" kern="1000" baseline="0" dirty="0">
                          <a:solidFill>
                            <a:srgbClr val="000000"/>
                          </a:solidFill>
                          <a:effectLst/>
                          <a:latin typeface="微软雅黑" panose="020B0503020204020204" pitchFamily="34" charset="-122"/>
                          <a:ea typeface="微软雅黑" panose="020B0503020204020204" pitchFamily="34" charset="-122"/>
                        </a:rPr>
                        <a:t>数字信号处理</a:t>
                      </a:r>
                      <a:r>
                        <a:rPr lang="en-US" altLang="zh-CN" sz="1400" b="1" i="0" u="none" strike="noStrike" kern="1000" baseline="0" dirty="0">
                          <a:solidFill>
                            <a:srgbClr val="000000"/>
                          </a:solidFill>
                          <a:effectLst/>
                          <a:latin typeface="微软雅黑" panose="020B0503020204020204" pitchFamily="34" charset="-122"/>
                          <a:ea typeface="微软雅黑" panose="020B0503020204020204" pitchFamily="34" charset="-122"/>
                        </a:rPr>
                        <a:t>/</a:t>
                      </a:r>
                      <a:r>
                        <a:rPr lang="zh-CN" altLang="en-US" sz="1400" b="1" i="0" u="none" strike="noStrike" kern="1000" baseline="0" dirty="0">
                          <a:solidFill>
                            <a:srgbClr val="000000"/>
                          </a:solidFill>
                          <a:effectLst/>
                          <a:latin typeface="微软雅黑" panose="020B0503020204020204" pitchFamily="34" charset="-122"/>
                          <a:ea typeface="微软雅黑" panose="020B0503020204020204" pitchFamily="34" charset="-122"/>
                        </a:rPr>
                        <a:t>无线电技术</a:t>
                      </a:r>
                      <a:r>
                        <a:rPr lang="en-US" altLang="zh-CN" sz="1400" b="1" i="0" u="none" strike="noStrike" kern="1000" baseline="0" dirty="0">
                          <a:solidFill>
                            <a:srgbClr val="000000"/>
                          </a:solidFill>
                          <a:effectLst/>
                          <a:latin typeface="微软雅黑" panose="020B0503020204020204" pitchFamily="34" charset="-122"/>
                          <a:ea typeface="微软雅黑" panose="020B0503020204020204" pitchFamily="34" charset="-122"/>
                        </a:rPr>
                        <a:t>/</a:t>
                      </a:r>
                      <a:r>
                        <a:rPr lang="zh-CN" altLang="en-US" sz="1400" b="1" i="0" u="none" strike="noStrike" kern="1000" baseline="0" dirty="0">
                          <a:solidFill>
                            <a:srgbClr val="000000"/>
                          </a:solidFill>
                          <a:effectLst/>
                          <a:latin typeface="微软雅黑" panose="020B0503020204020204" pitchFamily="34" charset="-122"/>
                          <a:ea typeface="微软雅黑" panose="020B0503020204020204" pitchFamily="34" charset="-122"/>
                        </a:rPr>
                        <a:t>通信工程</a:t>
                      </a:r>
                      <a:r>
                        <a:rPr lang="en-US" altLang="zh-CN" sz="1400" b="1" i="0" u="none" strike="noStrike" kern="1000" baseline="0" dirty="0">
                          <a:solidFill>
                            <a:srgbClr val="000000"/>
                          </a:solidFill>
                          <a:effectLst/>
                          <a:latin typeface="微软雅黑" panose="020B0503020204020204" pitchFamily="34" charset="-122"/>
                          <a:ea typeface="微软雅黑" panose="020B0503020204020204" pitchFamily="34" charset="-122"/>
                        </a:rPr>
                        <a:t>/</a:t>
                      </a:r>
                      <a:r>
                        <a:rPr lang="zh-CN" altLang="en-US" sz="1400" b="1" i="0" u="none" strike="noStrike" kern="1000" baseline="0" dirty="0">
                          <a:solidFill>
                            <a:srgbClr val="000000"/>
                          </a:solidFill>
                          <a:effectLst/>
                          <a:latin typeface="微软雅黑" panose="020B0503020204020204" pitchFamily="34" charset="-122"/>
                          <a:ea typeface="微软雅黑" panose="020B0503020204020204" pitchFamily="34" charset="-122"/>
                        </a:rPr>
                        <a:t>电子工程及相关专业</a:t>
                      </a:r>
                    </a:p>
                  </a:txBody>
                  <a:tcPr marL="5113" marR="5113" marT="5113" marB="0" anchor="ctr"/>
                </a:tc>
                <a:tc>
                  <a:txBody>
                    <a:bodyPr/>
                    <a:lstStyle/>
                    <a:p>
                      <a:pPr marL="0" algn="ctr" defTabSz="914400" rtl="0" eaLnBrk="1" fontAlgn="ctr" latinLnBrk="0" hangingPunct="1"/>
                      <a:r>
                        <a:rPr lang="zh-CN" altLang="zh-CN" sz="1400" b="1" u="none" strike="noStrike" kern="1000" baseline="0" dirty="0">
                          <a:solidFill>
                            <a:schemeClr val="dk1"/>
                          </a:solidFill>
                          <a:effectLst/>
                          <a:latin typeface="微软雅黑" panose="020B0503020204020204" pitchFamily="34" charset="-122"/>
                          <a:ea typeface="微软雅黑" panose="020B0503020204020204" pitchFamily="34" charset="-122"/>
                          <a:cs typeface="+mn-cs"/>
                        </a:rPr>
                        <a:t>硕士</a:t>
                      </a:r>
                      <a:endParaRPr lang="zh-CN" altLang="en-US" sz="1400" b="1" u="none" strike="noStrike" kern="1000" baseline="0" dirty="0">
                        <a:solidFill>
                          <a:schemeClr val="dk1"/>
                        </a:solidFill>
                        <a:effectLst/>
                        <a:latin typeface="微软雅黑" panose="020B0503020204020204" pitchFamily="34" charset="-122"/>
                        <a:ea typeface="微软雅黑" panose="020B0503020204020204" pitchFamily="34" charset="-122"/>
                        <a:cs typeface="+mn-cs"/>
                      </a:endParaRPr>
                    </a:p>
                  </a:txBody>
                  <a:tcPr marL="5113" marR="5113" marT="5113" marB="0" anchor="ctr"/>
                </a:tc>
                <a:tc>
                  <a:txBody>
                    <a:bodyPr/>
                    <a:lstStyle/>
                    <a:p>
                      <a:pPr marL="0" algn="ctr" defTabSz="914400" rtl="0" eaLnBrk="1" fontAlgn="ctr" latinLnBrk="0" hangingPunct="1"/>
                      <a:r>
                        <a:rPr lang="en-US" sz="1400" b="1" i="0" u="none" strike="noStrike" kern="1000" baseline="0" dirty="0">
                          <a:solidFill>
                            <a:srgbClr val="C00000"/>
                          </a:solidFill>
                          <a:effectLst/>
                          <a:latin typeface="微软雅黑" panose="020B0503020204020204" pitchFamily="34" charset="-122"/>
                          <a:ea typeface="微软雅黑" panose="020B0503020204020204" pitchFamily="34" charset="-122"/>
                          <a:cs typeface="+mn-cs"/>
                        </a:rPr>
                        <a:t>12K-30K</a:t>
                      </a:r>
                    </a:p>
                  </a:txBody>
                  <a:tcPr marL="9525" marR="9525" marT="9525" marB="0" anchor="ctr"/>
                </a:tc>
                <a:tc>
                  <a:txBody>
                    <a:bodyPr/>
                    <a:lstStyle/>
                    <a:p>
                      <a:pPr algn="ctr" fontAlgn="ctr"/>
                      <a:r>
                        <a:rPr lang="zh-CN" altLang="en-US" sz="1400" b="1" i="0" u="none" strike="noStrike" dirty="0">
                          <a:solidFill>
                            <a:srgbClr val="000000"/>
                          </a:solidFill>
                          <a:effectLst/>
                          <a:latin typeface="微软雅黑" panose="020B0503020204020204" pitchFamily="34" charset="-122"/>
                          <a:ea typeface="微软雅黑" panose="020B0503020204020204" pitchFamily="34" charset="-122"/>
                        </a:rPr>
                        <a:t>佛山</a:t>
                      </a:r>
                    </a:p>
                  </a:txBody>
                  <a:tcPr marL="5113" marR="5113" marT="5113" marB="0" anchor="ctr"/>
                </a:tc>
                <a:extLst>
                  <a:ext uri="{0D108BD9-81ED-4DB2-BD59-A6C34878D82A}">
                    <a16:rowId xmlns:a16="http://schemas.microsoft.com/office/drawing/2014/main" val="3280331142"/>
                  </a:ext>
                </a:extLst>
              </a:tr>
              <a:tr h="795646">
                <a:tc>
                  <a:txBody>
                    <a:bodyPr/>
                    <a:lstStyle/>
                    <a:p>
                      <a:pPr algn="ctr" fontAlgn="ctr"/>
                      <a:r>
                        <a:rPr lang="en-US" altLang="zh-CN" sz="1400" b="1" i="0" u="none" strike="noStrike" dirty="0">
                          <a:solidFill>
                            <a:schemeClr val="bg1"/>
                          </a:solidFill>
                          <a:effectLst/>
                          <a:latin typeface="微软雅黑" panose="020B0503020204020204" pitchFamily="34" charset="-122"/>
                          <a:ea typeface="微软雅黑" panose="020B0503020204020204" pitchFamily="34" charset="-122"/>
                        </a:rPr>
                        <a:t>4</a:t>
                      </a:r>
                    </a:p>
                  </a:txBody>
                  <a:tcPr marL="5113" marR="5113" marT="5113" marB="0" anchor="ctr">
                    <a:solidFill>
                      <a:schemeClr val="accent1">
                        <a:lumMod val="75000"/>
                      </a:schemeClr>
                    </a:solidFill>
                  </a:tcPr>
                </a:tc>
                <a:tc>
                  <a:txBody>
                    <a:bodyPr/>
                    <a:lstStyle/>
                    <a:p>
                      <a:pPr marL="0" algn="ctr" defTabSz="914400" rtl="0" eaLnBrk="1" fontAlgn="ctr" latinLnBrk="0" hangingPunct="1"/>
                      <a:r>
                        <a:rPr lang="zh-CN" altLang="zh-CN" sz="1400" b="1" u="none" strike="noStrike" kern="1200" dirty="0">
                          <a:solidFill>
                            <a:schemeClr val="dk1"/>
                          </a:solidFill>
                          <a:effectLst/>
                          <a:latin typeface="微软雅黑" panose="020B0503020204020204" pitchFamily="34" charset="-122"/>
                          <a:ea typeface="微软雅黑" panose="020B0503020204020204" pitchFamily="34" charset="-122"/>
                          <a:cs typeface="+mn-cs"/>
                        </a:rPr>
                        <a:t>市场专员</a:t>
                      </a:r>
                      <a:endParaRPr lang="zh-CN" altLang="en-US" sz="1400" b="1" u="none" strike="noStrike" kern="1200" dirty="0">
                        <a:solidFill>
                          <a:schemeClr val="dk1"/>
                        </a:solidFill>
                        <a:effectLst/>
                        <a:latin typeface="微软雅黑" panose="020B0503020204020204" pitchFamily="34" charset="-122"/>
                        <a:ea typeface="微软雅黑" panose="020B0503020204020204" pitchFamily="34" charset="-122"/>
                        <a:cs typeface="+mn-cs"/>
                      </a:endParaRPr>
                    </a:p>
                  </a:txBody>
                  <a:tcPr marL="5113" marR="5113" marT="5113"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zh-CN" altLang="zh-CN" sz="1400" b="1" u="none" strike="noStrike" kern="1000" baseline="0" dirty="0">
                          <a:solidFill>
                            <a:schemeClr val="dk1"/>
                          </a:solidFill>
                          <a:effectLst/>
                          <a:latin typeface="微软雅黑" panose="020B0503020204020204" pitchFamily="34" charset="-122"/>
                          <a:ea typeface="微软雅黑" panose="020B0503020204020204" pitchFamily="34" charset="-122"/>
                          <a:cs typeface="+mn-cs"/>
                        </a:rPr>
                        <a:t>理工类专业</a:t>
                      </a:r>
                    </a:p>
                  </a:txBody>
                  <a:tcPr marL="5113" marR="5113" marT="5113" marB="0" anchor="ctr"/>
                </a:tc>
                <a:tc>
                  <a:txBody>
                    <a:bodyPr/>
                    <a:lstStyle/>
                    <a:p>
                      <a:pPr algn="ctr" fontAlgn="ctr"/>
                      <a:r>
                        <a:rPr lang="zh-CN" altLang="en-US" sz="1400" b="1" i="0" u="none" strike="noStrike" kern="1000" baseline="0" dirty="0">
                          <a:solidFill>
                            <a:srgbClr val="000000"/>
                          </a:solidFill>
                          <a:effectLst/>
                          <a:latin typeface="微软雅黑" panose="020B0503020204020204" pitchFamily="34" charset="-122"/>
                          <a:ea typeface="微软雅黑" panose="020B0503020204020204" pitchFamily="34" charset="-122"/>
                        </a:rPr>
                        <a:t>本科</a:t>
                      </a:r>
                    </a:p>
                  </a:txBody>
                  <a:tcPr marL="5113" marR="5113" marT="5113" marB="0" anchor="ctr"/>
                </a:tc>
                <a:tc>
                  <a:txBody>
                    <a:bodyPr/>
                    <a:lstStyle/>
                    <a:p>
                      <a:pPr marL="0" algn="ctr" defTabSz="914400" rtl="0" eaLnBrk="1" fontAlgn="ctr" latinLnBrk="0" hangingPunct="1"/>
                      <a:r>
                        <a:rPr lang="en-US" altLang="zh-CN" sz="1400" b="1" i="0" u="none" strike="noStrike" kern="1000" baseline="0" dirty="0">
                          <a:solidFill>
                            <a:srgbClr val="C00000"/>
                          </a:solidFill>
                          <a:effectLst/>
                          <a:latin typeface="微软雅黑" panose="020B0503020204020204" pitchFamily="34" charset="-122"/>
                          <a:ea typeface="微软雅黑" panose="020B0503020204020204" pitchFamily="34" charset="-122"/>
                          <a:cs typeface="+mn-cs"/>
                        </a:rPr>
                        <a:t>6K-10K</a:t>
                      </a:r>
                      <a:endParaRPr lang="zh-CN" altLang="en-US" sz="1400" b="1" i="0" u="none" strike="noStrike" kern="1000" baseline="0" dirty="0">
                        <a:solidFill>
                          <a:srgbClr val="C00000"/>
                        </a:solidFill>
                        <a:effectLst/>
                        <a:latin typeface="微软雅黑" panose="020B0503020204020204" pitchFamily="34" charset="-122"/>
                        <a:ea typeface="微软雅黑" panose="020B0503020204020204" pitchFamily="34" charset="-122"/>
                        <a:cs typeface="+mn-cs"/>
                      </a:endParaRPr>
                    </a:p>
                  </a:txBody>
                  <a:tcPr marL="5113" marR="5113" marT="5113" marB="0" anchor="ctr"/>
                </a:tc>
                <a:tc>
                  <a:txBody>
                    <a:bodyPr/>
                    <a:lstStyle/>
                    <a:p>
                      <a:pPr algn="ctr" fontAlgn="ctr"/>
                      <a:r>
                        <a:rPr lang="zh-CN" altLang="en-US" sz="1400" b="1" i="0" u="none" strike="noStrike" dirty="0">
                          <a:solidFill>
                            <a:srgbClr val="000000"/>
                          </a:solidFill>
                          <a:effectLst/>
                          <a:latin typeface="微软雅黑" panose="020B0503020204020204" pitchFamily="34" charset="-122"/>
                          <a:ea typeface="微软雅黑" panose="020B0503020204020204" pitchFamily="34" charset="-122"/>
                        </a:rPr>
                        <a:t>佛山</a:t>
                      </a:r>
                    </a:p>
                  </a:txBody>
                  <a:tcPr marL="5113" marR="5113" marT="5113" marB="0" anchor="ctr"/>
                </a:tc>
                <a:extLst>
                  <a:ext uri="{0D108BD9-81ED-4DB2-BD59-A6C34878D82A}">
                    <a16:rowId xmlns:a16="http://schemas.microsoft.com/office/drawing/2014/main" val="2968377776"/>
                  </a:ext>
                </a:extLst>
              </a:tr>
              <a:tr h="795646">
                <a:tc>
                  <a:txBody>
                    <a:bodyPr/>
                    <a:lstStyle/>
                    <a:p>
                      <a:pPr algn="ctr" fontAlgn="ctr"/>
                      <a:r>
                        <a:rPr lang="en-US" altLang="zh-CN" sz="1400" b="1" i="0" u="none" strike="noStrike" dirty="0">
                          <a:solidFill>
                            <a:schemeClr val="bg1"/>
                          </a:solidFill>
                          <a:effectLst/>
                          <a:latin typeface="微软雅黑" panose="020B0503020204020204" pitchFamily="34" charset="-122"/>
                          <a:ea typeface="微软雅黑" panose="020B0503020204020204" pitchFamily="34" charset="-122"/>
                        </a:rPr>
                        <a:t>5</a:t>
                      </a:r>
                    </a:p>
                  </a:txBody>
                  <a:tcPr marL="5113" marR="5113" marT="5113" marB="0" anchor="ctr">
                    <a:solidFill>
                      <a:schemeClr val="accent1">
                        <a:lumMod val="75000"/>
                      </a:schemeClr>
                    </a:solidFill>
                  </a:tcPr>
                </a:tc>
                <a:tc>
                  <a:txBody>
                    <a:bodyPr/>
                    <a:lstStyle/>
                    <a:p>
                      <a:pPr marL="0" algn="ctr" defTabSz="914400" rtl="0" eaLnBrk="1" fontAlgn="ctr" latinLnBrk="0" hangingPunct="1"/>
                      <a:r>
                        <a:rPr lang="zh-CN" altLang="en-US" sz="1400" b="1" u="none" strike="noStrike" kern="1200" dirty="0">
                          <a:solidFill>
                            <a:schemeClr val="dk1"/>
                          </a:solidFill>
                          <a:effectLst/>
                          <a:latin typeface="微软雅黑" panose="020B0503020204020204" pitchFamily="34" charset="-122"/>
                          <a:ea typeface="微软雅黑" panose="020B0503020204020204" pitchFamily="34" charset="-122"/>
                          <a:cs typeface="+mn-cs"/>
                        </a:rPr>
                        <a:t>企划专员</a:t>
                      </a:r>
                    </a:p>
                  </a:txBody>
                  <a:tcPr marL="5113" marR="5113" marT="5113"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zh-CN" altLang="en-US" sz="1400" b="1" u="none" strike="noStrike" kern="1000" baseline="0" dirty="0">
                          <a:solidFill>
                            <a:schemeClr val="dk1"/>
                          </a:solidFill>
                          <a:effectLst/>
                          <a:latin typeface="微软雅黑" panose="020B0503020204020204" pitchFamily="34" charset="-122"/>
                          <a:ea typeface="微软雅黑" panose="020B0503020204020204" pitchFamily="34" charset="-122"/>
                          <a:cs typeface="+mn-cs"/>
                        </a:rPr>
                        <a:t>文史</a:t>
                      </a:r>
                      <a:r>
                        <a:rPr lang="en-US" altLang="zh-CN" sz="1400" b="1" u="none" strike="noStrike" kern="1000" baseline="0" dirty="0">
                          <a:solidFill>
                            <a:schemeClr val="dk1"/>
                          </a:solidFill>
                          <a:effectLst/>
                          <a:latin typeface="微软雅黑" panose="020B0503020204020204" pitchFamily="34" charset="-122"/>
                          <a:ea typeface="微软雅黑" panose="020B0503020204020204" pitchFamily="34" charset="-122"/>
                          <a:cs typeface="+mn-cs"/>
                        </a:rPr>
                        <a:t>/</a:t>
                      </a:r>
                      <a:r>
                        <a:rPr lang="zh-CN" altLang="en-US" sz="1400" b="1" u="none" strike="noStrike" kern="1000" baseline="0" dirty="0">
                          <a:solidFill>
                            <a:schemeClr val="dk1"/>
                          </a:solidFill>
                          <a:effectLst/>
                          <a:latin typeface="微软雅黑" panose="020B0503020204020204" pitchFamily="34" charset="-122"/>
                          <a:ea typeface="微软雅黑" panose="020B0503020204020204" pitchFamily="34" charset="-122"/>
                          <a:cs typeface="+mn-cs"/>
                        </a:rPr>
                        <a:t>经济</a:t>
                      </a:r>
                      <a:r>
                        <a:rPr lang="en-US" altLang="zh-CN" sz="1400" b="1" u="none" strike="noStrike" kern="1000" baseline="0" dirty="0">
                          <a:solidFill>
                            <a:schemeClr val="dk1"/>
                          </a:solidFill>
                          <a:effectLst/>
                          <a:latin typeface="微软雅黑" panose="020B0503020204020204" pitchFamily="34" charset="-122"/>
                          <a:ea typeface="微软雅黑" panose="020B0503020204020204" pitchFamily="34" charset="-122"/>
                          <a:cs typeface="+mn-cs"/>
                        </a:rPr>
                        <a:t>/</a:t>
                      </a:r>
                      <a:r>
                        <a:rPr lang="zh-CN" altLang="en-US" sz="1400" b="1" u="none" strike="noStrike" kern="1000" baseline="0" dirty="0">
                          <a:solidFill>
                            <a:schemeClr val="dk1"/>
                          </a:solidFill>
                          <a:effectLst/>
                          <a:latin typeface="微软雅黑" panose="020B0503020204020204" pitchFamily="34" charset="-122"/>
                          <a:ea typeface="微软雅黑" panose="020B0503020204020204" pitchFamily="34" charset="-122"/>
                          <a:cs typeface="+mn-cs"/>
                        </a:rPr>
                        <a:t>金融</a:t>
                      </a:r>
                      <a:r>
                        <a:rPr lang="en-US" altLang="zh-CN" sz="1400" b="1" u="none" strike="noStrike" kern="1000" baseline="0" dirty="0">
                          <a:solidFill>
                            <a:schemeClr val="dk1"/>
                          </a:solidFill>
                          <a:effectLst/>
                          <a:latin typeface="微软雅黑" panose="020B0503020204020204" pitchFamily="34" charset="-122"/>
                          <a:ea typeface="微软雅黑" panose="020B0503020204020204" pitchFamily="34" charset="-122"/>
                          <a:cs typeface="+mn-cs"/>
                        </a:rPr>
                        <a:t>/</a:t>
                      </a:r>
                      <a:r>
                        <a:rPr lang="zh-CN" altLang="en-US" sz="1400" b="1" u="none" strike="noStrike" kern="1000" baseline="0" dirty="0">
                          <a:solidFill>
                            <a:schemeClr val="dk1"/>
                          </a:solidFill>
                          <a:effectLst/>
                          <a:latin typeface="微软雅黑" panose="020B0503020204020204" pitchFamily="34" charset="-122"/>
                          <a:ea typeface="微软雅黑" panose="020B0503020204020204" pitchFamily="34" charset="-122"/>
                          <a:cs typeface="+mn-cs"/>
                        </a:rPr>
                        <a:t>管理类专业，</a:t>
                      </a:r>
                      <a:endParaRPr lang="en-US" altLang="zh-CN" sz="1400" b="1" u="none" strike="noStrike" kern="1000" baseline="0" dirty="0">
                        <a:solidFill>
                          <a:schemeClr val="dk1"/>
                        </a:solidFill>
                        <a:effectLst/>
                        <a:latin typeface="微软雅黑" panose="020B0503020204020204" pitchFamily="34" charset="-122"/>
                        <a:ea typeface="微软雅黑" panose="020B0503020204020204" pitchFamily="34" charset="-122"/>
                        <a:cs typeface="+mn-cs"/>
                      </a:endParaRPr>
                    </a:p>
                    <a:p>
                      <a:pPr marL="0" marR="0" lvl="0" indent="0" algn="ctr" defTabSz="914400" rtl="0" eaLnBrk="1" fontAlgn="ctr" latinLnBrk="0" hangingPunct="1">
                        <a:lnSpc>
                          <a:spcPct val="100000"/>
                        </a:lnSpc>
                        <a:spcBef>
                          <a:spcPts val="0"/>
                        </a:spcBef>
                        <a:spcAft>
                          <a:spcPts val="0"/>
                        </a:spcAft>
                        <a:buClrTx/>
                        <a:buSzTx/>
                        <a:buFontTx/>
                        <a:buNone/>
                        <a:tabLst/>
                        <a:defRPr/>
                      </a:pPr>
                      <a:r>
                        <a:rPr lang="zh-CN" altLang="en-US" sz="1400" b="1" u="none" strike="noStrike" kern="1000" baseline="0" dirty="0">
                          <a:solidFill>
                            <a:schemeClr val="dk1"/>
                          </a:solidFill>
                          <a:effectLst/>
                          <a:latin typeface="微软雅黑" panose="020B0503020204020204" pitchFamily="34" charset="-122"/>
                          <a:ea typeface="微软雅黑" panose="020B0503020204020204" pitchFamily="34" charset="-122"/>
                          <a:cs typeface="+mn-cs"/>
                        </a:rPr>
                        <a:t>或理工类专业同时具有良好文史素养、综合能力</a:t>
                      </a:r>
                      <a:endParaRPr lang="zh-CN" altLang="zh-CN" sz="1400" b="1" u="none" strike="noStrike" kern="1000" baseline="0" dirty="0">
                        <a:solidFill>
                          <a:schemeClr val="dk1"/>
                        </a:solidFill>
                        <a:effectLst/>
                        <a:latin typeface="微软雅黑" panose="020B0503020204020204" pitchFamily="34" charset="-122"/>
                        <a:ea typeface="微软雅黑" panose="020B0503020204020204" pitchFamily="34" charset="-122"/>
                        <a:cs typeface="+mn-cs"/>
                      </a:endParaRPr>
                    </a:p>
                  </a:txBody>
                  <a:tcPr marL="5113" marR="5113" marT="5113"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zh-CN" altLang="en-US" sz="1400" b="1" u="none" strike="noStrike" kern="1000" baseline="0" dirty="0">
                          <a:effectLst/>
                          <a:latin typeface="微软雅黑" panose="020B0503020204020204" pitchFamily="34" charset="-122"/>
                          <a:ea typeface="微软雅黑" panose="020B0503020204020204" pitchFamily="34" charset="-122"/>
                        </a:rPr>
                        <a:t>硕士</a:t>
                      </a:r>
                      <a:r>
                        <a:rPr lang="en-US" altLang="zh-CN" sz="1400" b="1" u="none" strike="noStrike" kern="1000" baseline="0" dirty="0">
                          <a:effectLst/>
                          <a:latin typeface="微软雅黑" panose="020B0503020204020204" pitchFamily="34" charset="-122"/>
                          <a:ea typeface="微软雅黑" panose="020B0503020204020204" pitchFamily="34" charset="-122"/>
                        </a:rPr>
                        <a:t>/</a:t>
                      </a:r>
                      <a:r>
                        <a:rPr lang="zh-CN" altLang="en-US" sz="1400" b="1" u="none" strike="noStrike" kern="1000" baseline="0" dirty="0">
                          <a:effectLst/>
                          <a:latin typeface="微软雅黑" panose="020B0503020204020204" pitchFamily="34" charset="-122"/>
                          <a:ea typeface="微软雅黑" panose="020B0503020204020204" pitchFamily="34" charset="-122"/>
                        </a:rPr>
                        <a:t>本科</a:t>
                      </a:r>
                      <a:endParaRPr lang="zh-CN" altLang="en-US" sz="1400" b="1" i="0" u="none" strike="noStrike" kern="1000" baseline="0" dirty="0">
                        <a:solidFill>
                          <a:srgbClr val="000000"/>
                        </a:solidFill>
                        <a:effectLst/>
                        <a:latin typeface="微软雅黑" panose="020B0503020204020204" pitchFamily="34" charset="-122"/>
                        <a:ea typeface="微软雅黑" panose="020B0503020204020204" pitchFamily="34" charset="-122"/>
                      </a:endParaRPr>
                    </a:p>
                  </a:txBody>
                  <a:tcPr marL="5113" marR="5113" marT="5113"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altLang="zh-CN" sz="1400" b="1" i="0" u="none" strike="noStrike" kern="1000" baseline="0" dirty="0">
                          <a:solidFill>
                            <a:srgbClr val="C00000"/>
                          </a:solidFill>
                          <a:effectLst/>
                          <a:latin typeface="微软雅黑" panose="020B0503020204020204" pitchFamily="34" charset="-122"/>
                          <a:ea typeface="微软雅黑" panose="020B0503020204020204" pitchFamily="34" charset="-122"/>
                          <a:cs typeface="+mn-cs"/>
                        </a:rPr>
                        <a:t>6K-10K</a:t>
                      </a:r>
                      <a:endParaRPr lang="zh-CN" altLang="en-US" sz="1400" b="1" i="0" u="none" strike="noStrike" kern="1000" baseline="0" dirty="0">
                        <a:solidFill>
                          <a:srgbClr val="C00000"/>
                        </a:solidFill>
                        <a:effectLst/>
                        <a:latin typeface="微软雅黑" panose="020B0503020204020204" pitchFamily="34" charset="-122"/>
                        <a:ea typeface="微软雅黑" panose="020B0503020204020204" pitchFamily="34" charset="-122"/>
                        <a:cs typeface="+mn-cs"/>
                      </a:endParaRPr>
                    </a:p>
                  </a:txBody>
                  <a:tcPr marL="5113" marR="5113" marT="5113" marB="0" anchor="ctr"/>
                </a:tc>
                <a:tc>
                  <a:txBody>
                    <a:bodyPr/>
                    <a:lstStyle/>
                    <a:p>
                      <a:pPr algn="ctr" fontAlgn="ctr"/>
                      <a:r>
                        <a:rPr lang="zh-CN" altLang="en-US" sz="1400" b="1" i="0" u="none" strike="noStrike" dirty="0">
                          <a:solidFill>
                            <a:srgbClr val="000000"/>
                          </a:solidFill>
                          <a:effectLst/>
                          <a:latin typeface="微软雅黑" panose="020B0503020204020204" pitchFamily="34" charset="-122"/>
                          <a:ea typeface="微软雅黑" panose="020B0503020204020204" pitchFamily="34" charset="-122"/>
                        </a:rPr>
                        <a:t>佛山</a:t>
                      </a:r>
                    </a:p>
                  </a:txBody>
                  <a:tcPr marL="5113" marR="5113" marT="5113" marB="0" anchor="ctr"/>
                </a:tc>
                <a:extLst>
                  <a:ext uri="{0D108BD9-81ED-4DB2-BD59-A6C34878D82A}">
                    <a16:rowId xmlns:a16="http://schemas.microsoft.com/office/drawing/2014/main" val="4186748610"/>
                  </a:ext>
                </a:extLst>
              </a:tr>
            </a:tbl>
          </a:graphicData>
        </a:graphic>
      </p:graphicFrame>
    </p:spTree>
    <p:extLst>
      <p:ext uri="{BB962C8B-B14F-4D97-AF65-F5344CB8AC3E}">
        <p14:creationId xmlns:p14="http://schemas.microsoft.com/office/powerpoint/2010/main" val="37590826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ED6DADB1-1F96-434E-A834-72EAC52DAF81}"/>
              </a:ext>
            </a:extLst>
          </p:cNvPr>
          <p:cNvSpPr/>
          <p:nvPr/>
        </p:nvSpPr>
        <p:spPr>
          <a:xfrm>
            <a:off x="917929" y="3752165"/>
            <a:ext cx="10356142" cy="1769459"/>
          </a:xfrm>
          <a:prstGeom prst="rect">
            <a:avLst/>
          </a:prstGeom>
        </p:spPr>
        <p:txBody>
          <a:bodyPr wrap="square">
            <a:spAutoFit/>
          </a:bodyPr>
          <a:lstStyle/>
          <a:p>
            <a:pPr algn="just">
              <a:lnSpc>
                <a:spcPct val="150000"/>
              </a:lnSpc>
            </a:pPr>
            <a:r>
              <a:rPr lang="en-US" altLang="zh-CN" sz="1500" kern="100" dirty="0">
                <a:latin typeface="黑体" panose="02010609060101010101" pitchFamily="49" charset="-122"/>
                <a:ea typeface="黑体" panose="02010609060101010101" pitchFamily="49" charset="-122"/>
                <a:cs typeface="Times New Roman" panose="02020603050405020304" pitchFamily="18" charset="0"/>
              </a:rPr>
              <a:t>1.</a:t>
            </a:r>
            <a:r>
              <a:rPr lang="zh-CN" altLang="zh-CN" sz="1500" kern="100" dirty="0">
                <a:latin typeface="黑体" panose="02010609060101010101" pitchFamily="49" charset="-122"/>
                <a:ea typeface="黑体" panose="02010609060101010101" pitchFamily="49" charset="-122"/>
                <a:cs typeface="Times New Roman" panose="02020603050405020304" pitchFamily="18" charset="0"/>
              </a:rPr>
              <a:t>本科及以上学历，电子信息技术</a:t>
            </a:r>
            <a:r>
              <a:rPr lang="en-US" altLang="zh-CN" sz="1500" kern="100" dirty="0">
                <a:latin typeface="黑体" panose="02010609060101010101" pitchFamily="49" charset="-122"/>
                <a:ea typeface="黑体" panose="02010609060101010101" pitchFamily="49" charset="-122"/>
                <a:cs typeface="Times New Roman" panose="02020603050405020304" pitchFamily="18" charset="0"/>
              </a:rPr>
              <a:t>/</a:t>
            </a:r>
            <a:r>
              <a:rPr lang="zh-CN" altLang="zh-CN" sz="1500" kern="100" dirty="0">
                <a:latin typeface="黑体" panose="02010609060101010101" pitchFamily="49" charset="-122"/>
                <a:ea typeface="黑体" panose="02010609060101010101" pitchFamily="49" charset="-122"/>
                <a:cs typeface="Times New Roman" panose="02020603050405020304" pitchFamily="18" charset="0"/>
              </a:rPr>
              <a:t>通信</a:t>
            </a:r>
            <a:r>
              <a:rPr lang="en-US" altLang="zh-CN" sz="1500" kern="100" dirty="0">
                <a:latin typeface="黑体" panose="02010609060101010101" pitchFamily="49" charset="-122"/>
                <a:ea typeface="黑体" panose="02010609060101010101" pitchFamily="49" charset="-122"/>
                <a:cs typeface="Times New Roman" panose="02020603050405020304" pitchFamily="18" charset="0"/>
              </a:rPr>
              <a:t>/</a:t>
            </a:r>
            <a:r>
              <a:rPr lang="zh-CN" altLang="zh-CN" sz="1500" kern="100" dirty="0">
                <a:latin typeface="黑体" panose="02010609060101010101" pitchFamily="49" charset="-122"/>
                <a:ea typeface="黑体" panose="02010609060101010101" pitchFamily="49" charset="-122"/>
                <a:cs typeface="Times New Roman" panose="02020603050405020304" pitchFamily="18" charset="0"/>
              </a:rPr>
              <a:t>计算机</a:t>
            </a:r>
            <a:r>
              <a:rPr lang="en-US" altLang="zh-CN" sz="1500" kern="100" dirty="0">
                <a:latin typeface="黑体" panose="02010609060101010101" pitchFamily="49" charset="-122"/>
                <a:ea typeface="黑体" panose="02010609060101010101" pitchFamily="49" charset="-122"/>
                <a:cs typeface="Times New Roman" panose="02020603050405020304" pitchFamily="18" charset="0"/>
              </a:rPr>
              <a:t>/</a:t>
            </a:r>
            <a:r>
              <a:rPr lang="zh-CN" altLang="zh-CN" sz="1500" kern="100" dirty="0">
                <a:latin typeface="黑体" panose="02010609060101010101" pitchFamily="49" charset="-122"/>
                <a:ea typeface="黑体" panose="02010609060101010101" pitchFamily="49" charset="-122"/>
                <a:cs typeface="Times New Roman" panose="02020603050405020304" pitchFamily="18" charset="0"/>
              </a:rPr>
              <a:t>自动化</a:t>
            </a:r>
            <a:r>
              <a:rPr lang="zh-CN" altLang="en-US" sz="1500" kern="100" dirty="0">
                <a:latin typeface="黑体" panose="02010609060101010101" pitchFamily="49" charset="-122"/>
                <a:ea typeface="黑体" panose="02010609060101010101" pitchFamily="49" charset="-122"/>
                <a:cs typeface="Times New Roman" panose="02020603050405020304" pitchFamily="18" charset="0"/>
              </a:rPr>
              <a:t>等</a:t>
            </a:r>
            <a:r>
              <a:rPr lang="zh-CN" altLang="zh-CN" sz="1500" kern="100" dirty="0">
                <a:latin typeface="黑体" panose="02010609060101010101" pitchFamily="49" charset="-122"/>
                <a:ea typeface="黑体" panose="02010609060101010101" pitchFamily="49" charset="-122"/>
                <a:cs typeface="Times New Roman" panose="02020603050405020304" pitchFamily="18" charset="0"/>
              </a:rPr>
              <a:t>相关专业，</a:t>
            </a:r>
            <a:r>
              <a:rPr lang="en-US" altLang="zh-CN" sz="1500" kern="100" dirty="0">
                <a:latin typeface="黑体" panose="02010609060101010101" pitchFamily="49" charset="-122"/>
                <a:ea typeface="黑体" panose="02010609060101010101" pitchFamily="49" charset="-122"/>
                <a:cs typeface="Times New Roman" panose="02020603050405020304" pitchFamily="18" charset="0"/>
              </a:rPr>
              <a:t>1-3</a:t>
            </a:r>
            <a:r>
              <a:rPr lang="zh-CN" altLang="zh-CN" sz="1500" kern="100" dirty="0">
                <a:latin typeface="黑体" panose="02010609060101010101" pitchFamily="49" charset="-122"/>
                <a:ea typeface="黑体" panose="02010609060101010101" pitchFamily="49" charset="-122"/>
                <a:cs typeface="Times New Roman" panose="02020603050405020304" pitchFamily="18" charset="0"/>
              </a:rPr>
              <a:t>年实际开发经验；</a:t>
            </a:r>
          </a:p>
          <a:p>
            <a:pPr algn="just">
              <a:lnSpc>
                <a:spcPct val="150000"/>
              </a:lnSpc>
            </a:pPr>
            <a:r>
              <a:rPr lang="en-US" altLang="zh-CN" sz="1500" kern="100" dirty="0">
                <a:latin typeface="黑体" panose="02010609060101010101" pitchFamily="49" charset="-122"/>
                <a:ea typeface="黑体" panose="02010609060101010101" pitchFamily="49" charset="-122"/>
                <a:cs typeface="Times New Roman" panose="02020603050405020304" pitchFamily="18" charset="0"/>
              </a:rPr>
              <a:t>2.</a:t>
            </a:r>
            <a:r>
              <a:rPr lang="zh-CN" altLang="zh-CN" sz="1500" kern="100" dirty="0">
                <a:latin typeface="黑体" panose="02010609060101010101" pitchFamily="49" charset="-122"/>
                <a:ea typeface="黑体" panose="02010609060101010101" pitchFamily="49" charset="-122"/>
                <a:cs typeface="Times New Roman" panose="02020603050405020304" pitchFamily="18" charset="0"/>
              </a:rPr>
              <a:t>有硬件设计、调试基础，熟悉各类通用接口电路的设计使用经验；</a:t>
            </a:r>
          </a:p>
          <a:p>
            <a:pPr algn="just">
              <a:lnSpc>
                <a:spcPct val="150000"/>
              </a:lnSpc>
            </a:pPr>
            <a:r>
              <a:rPr lang="en-US" altLang="zh-CN" sz="1500" kern="100" dirty="0">
                <a:latin typeface="黑体" panose="02010609060101010101" pitchFamily="49" charset="-122"/>
                <a:ea typeface="黑体" panose="02010609060101010101" pitchFamily="49" charset="-122"/>
                <a:cs typeface="Times New Roman" panose="02020603050405020304" pitchFamily="18" charset="0"/>
              </a:rPr>
              <a:t>3.</a:t>
            </a:r>
            <a:r>
              <a:rPr lang="zh-CN" altLang="zh-CN" sz="1500" kern="100" dirty="0">
                <a:latin typeface="黑体" panose="02010609060101010101" pitchFamily="49" charset="-122"/>
                <a:ea typeface="黑体" panose="02010609060101010101" pitchFamily="49" charset="-122"/>
                <a:cs typeface="Times New Roman" panose="02020603050405020304" pitchFamily="18" charset="0"/>
              </a:rPr>
              <a:t>有单片机、</a:t>
            </a:r>
            <a:r>
              <a:rPr lang="en-US" altLang="zh-CN" sz="1500" kern="100" dirty="0">
                <a:latin typeface="黑体" panose="02010609060101010101" pitchFamily="49" charset="-122"/>
                <a:ea typeface="黑体" panose="02010609060101010101" pitchFamily="49" charset="-122"/>
                <a:cs typeface="Times New Roman" panose="02020603050405020304" pitchFamily="18" charset="0"/>
              </a:rPr>
              <a:t>FPGA</a:t>
            </a:r>
            <a:r>
              <a:rPr lang="zh-CN" altLang="zh-CN" sz="1500" kern="100" dirty="0">
                <a:latin typeface="黑体" panose="02010609060101010101" pitchFamily="49" charset="-122"/>
                <a:ea typeface="黑体" panose="02010609060101010101" pitchFamily="49" charset="-122"/>
                <a:cs typeface="Times New Roman" panose="02020603050405020304" pitchFamily="18" charset="0"/>
              </a:rPr>
              <a:t>、</a:t>
            </a:r>
            <a:r>
              <a:rPr lang="en-US" altLang="zh-CN" sz="1500" kern="100" dirty="0">
                <a:latin typeface="黑体" panose="02010609060101010101" pitchFamily="49" charset="-122"/>
                <a:ea typeface="黑体" panose="02010609060101010101" pitchFamily="49" charset="-122"/>
                <a:cs typeface="Times New Roman" panose="02020603050405020304" pitchFamily="18" charset="0"/>
              </a:rPr>
              <a:t>DSP</a:t>
            </a:r>
            <a:r>
              <a:rPr lang="zh-CN" altLang="zh-CN" sz="1500" kern="100" dirty="0">
                <a:latin typeface="黑体" panose="02010609060101010101" pitchFamily="49" charset="-122"/>
                <a:ea typeface="黑体" panose="02010609060101010101" pitchFamily="49" charset="-122"/>
                <a:cs typeface="Times New Roman" panose="02020603050405020304" pitchFamily="18" charset="0"/>
              </a:rPr>
              <a:t>、</a:t>
            </a:r>
            <a:r>
              <a:rPr lang="en-US" altLang="zh-CN" sz="1500" kern="100" dirty="0">
                <a:latin typeface="黑体" panose="02010609060101010101" pitchFamily="49" charset="-122"/>
                <a:ea typeface="黑体" panose="02010609060101010101" pitchFamily="49" charset="-122"/>
                <a:cs typeface="Times New Roman" panose="02020603050405020304" pitchFamily="18" charset="0"/>
              </a:rPr>
              <a:t>ARM</a:t>
            </a:r>
            <a:r>
              <a:rPr lang="zh-CN" altLang="zh-CN" sz="1500" kern="100" dirty="0">
                <a:latin typeface="黑体" panose="02010609060101010101" pitchFamily="49" charset="-122"/>
                <a:ea typeface="黑体" panose="02010609060101010101" pitchFamily="49" charset="-122"/>
                <a:cs typeface="Times New Roman" panose="02020603050405020304" pitchFamily="18" charset="0"/>
              </a:rPr>
              <a:t>系统硬件设计经验，熟练使用</a:t>
            </a:r>
            <a:r>
              <a:rPr lang="en-US" altLang="zh-CN" sz="1500" kern="100" dirty="0">
                <a:latin typeface="黑体" panose="02010609060101010101" pitchFamily="49" charset="-122"/>
                <a:ea typeface="黑体" panose="02010609060101010101" pitchFamily="49" charset="-122"/>
                <a:cs typeface="Times New Roman" panose="02020603050405020304" pitchFamily="18" charset="0"/>
              </a:rPr>
              <a:t>EDA</a:t>
            </a:r>
            <a:r>
              <a:rPr lang="zh-CN" altLang="zh-CN" sz="1500" kern="100" dirty="0">
                <a:latin typeface="黑体" panose="02010609060101010101" pitchFamily="49" charset="-122"/>
                <a:ea typeface="黑体" panose="02010609060101010101" pitchFamily="49" charset="-122"/>
                <a:cs typeface="Times New Roman" panose="02020603050405020304" pitchFamily="18" charset="0"/>
              </a:rPr>
              <a:t>设计软件进行</a:t>
            </a:r>
            <a:r>
              <a:rPr lang="en-US" altLang="zh-CN" sz="1500" kern="100" dirty="0" err="1">
                <a:latin typeface="黑体" panose="02010609060101010101" pitchFamily="49" charset="-122"/>
                <a:ea typeface="黑体" panose="02010609060101010101" pitchFamily="49" charset="-122"/>
                <a:cs typeface="Times New Roman" panose="02020603050405020304" pitchFamily="18" charset="0"/>
              </a:rPr>
              <a:t>pcb</a:t>
            </a:r>
            <a:r>
              <a:rPr lang="zh-CN" altLang="zh-CN" sz="1500" kern="100" dirty="0">
                <a:latin typeface="黑体" panose="02010609060101010101" pitchFamily="49" charset="-122"/>
                <a:ea typeface="黑体" panose="02010609060101010101" pitchFamily="49" charset="-122"/>
                <a:cs typeface="Times New Roman" panose="02020603050405020304" pitchFamily="18" charset="0"/>
              </a:rPr>
              <a:t>设计，如</a:t>
            </a:r>
            <a:r>
              <a:rPr lang="en-US" altLang="zh-CN" sz="1500" kern="100" dirty="0" err="1">
                <a:latin typeface="黑体" panose="02010609060101010101" pitchFamily="49" charset="-122"/>
                <a:ea typeface="黑体" panose="02010609060101010101" pitchFamily="49" charset="-122"/>
                <a:cs typeface="Times New Roman" panose="02020603050405020304" pitchFamily="18" charset="0"/>
              </a:rPr>
              <a:t>Proteldxp</a:t>
            </a:r>
            <a:r>
              <a:rPr lang="zh-CN" altLang="zh-CN" sz="1500" kern="100" dirty="0">
                <a:latin typeface="黑体" panose="02010609060101010101" pitchFamily="49" charset="-122"/>
                <a:ea typeface="黑体" panose="02010609060101010101" pitchFamily="49" charset="-122"/>
                <a:cs typeface="Times New Roman" panose="02020603050405020304" pitchFamily="18" charset="0"/>
              </a:rPr>
              <a:t>，</a:t>
            </a:r>
            <a:r>
              <a:rPr lang="en-US" altLang="zh-CN" sz="1500" kern="100" dirty="0">
                <a:latin typeface="黑体" panose="02010609060101010101" pitchFamily="49" charset="-122"/>
                <a:ea typeface="黑体" panose="02010609060101010101" pitchFamily="49" charset="-122"/>
                <a:cs typeface="Times New Roman" panose="02020603050405020304" pitchFamily="18" charset="0"/>
              </a:rPr>
              <a:t>PADS</a:t>
            </a:r>
            <a:r>
              <a:rPr lang="zh-CN" altLang="zh-CN" sz="1500" kern="100" dirty="0">
                <a:latin typeface="黑体" panose="02010609060101010101" pitchFamily="49" charset="-122"/>
                <a:ea typeface="黑体" panose="02010609060101010101" pitchFamily="49" charset="-122"/>
                <a:cs typeface="Times New Roman" panose="02020603050405020304" pitchFamily="18" charset="0"/>
              </a:rPr>
              <a:t>，</a:t>
            </a:r>
            <a:r>
              <a:rPr lang="en-US" altLang="zh-CN" sz="1500" kern="100" dirty="0">
                <a:latin typeface="黑体" panose="02010609060101010101" pitchFamily="49" charset="-122"/>
                <a:ea typeface="黑体" panose="02010609060101010101" pitchFamily="49" charset="-122"/>
                <a:cs typeface="Times New Roman" panose="02020603050405020304" pitchFamily="18" charset="0"/>
              </a:rPr>
              <a:t>Cadence</a:t>
            </a:r>
            <a:r>
              <a:rPr lang="zh-CN" altLang="zh-CN" sz="1500" kern="100" dirty="0">
                <a:latin typeface="黑体" panose="02010609060101010101" pitchFamily="49" charset="-122"/>
                <a:ea typeface="黑体" panose="02010609060101010101" pitchFamily="49" charset="-122"/>
                <a:cs typeface="Times New Roman" panose="02020603050405020304" pitchFamily="18" charset="0"/>
              </a:rPr>
              <a:t>等；</a:t>
            </a:r>
          </a:p>
          <a:p>
            <a:pPr algn="just">
              <a:lnSpc>
                <a:spcPct val="150000"/>
              </a:lnSpc>
            </a:pPr>
            <a:r>
              <a:rPr lang="en-US" altLang="zh-CN" sz="1500" kern="100" dirty="0">
                <a:latin typeface="黑体" panose="02010609060101010101" pitchFamily="49" charset="-122"/>
                <a:ea typeface="黑体" panose="02010609060101010101" pitchFamily="49" charset="-122"/>
                <a:cs typeface="Times New Roman" panose="02020603050405020304" pitchFamily="18" charset="0"/>
              </a:rPr>
              <a:t>4.</a:t>
            </a:r>
            <a:r>
              <a:rPr lang="zh-CN" altLang="zh-CN" sz="1500" kern="100" dirty="0">
                <a:latin typeface="黑体" panose="02010609060101010101" pitchFamily="49" charset="-122"/>
                <a:ea typeface="黑体" panose="02010609060101010101" pitchFamily="49" charset="-122"/>
                <a:cs typeface="Times New Roman" panose="02020603050405020304" pitchFamily="18" charset="0"/>
              </a:rPr>
              <a:t>熟练使用示波器、频谱仪等仪表进行数字硬件电路的调试；</a:t>
            </a:r>
          </a:p>
          <a:p>
            <a:pPr algn="just">
              <a:lnSpc>
                <a:spcPct val="150000"/>
              </a:lnSpc>
            </a:pPr>
            <a:r>
              <a:rPr lang="en-US" altLang="zh-CN" sz="1500" kern="100" dirty="0">
                <a:latin typeface="黑体" panose="02010609060101010101" pitchFamily="49" charset="-122"/>
                <a:ea typeface="黑体" panose="02010609060101010101" pitchFamily="49" charset="-122"/>
                <a:cs typeface="Times New Roman" panose="02020603050405020304" pitchFamily="18" charset="0"/>
              </a:rPr>
              <a:t>5.</a:t>
            </a:r>
            <a:r>
              <a:rPr lang="zh-CN" altLang="en-US" sz="1500" kern="100" dirty="0">
                <a:latin typeface="黑体" panose="02010609060101010101" pitchFamily="49" charset="-122"/>
                <a:ea typeface="黑体" panose="02010609060101010101" pitchFamily="49" charset="-122"/>
                <a:cs typeface="Times New Roman" panose="02020603050405020304" pitchFamily="18" charset="0"/>
              </a:rPr>
              <a:t>具有较强的</a:t>
            </a:r>
            <a:r>
              <a:rPr lang="zh-CN" altLang="zh-CN" sz="1500" kern="100" dirty="0">
                <a:latin typeface="黑体" panose="02010609060101010101" pitchFamily="49" charset="-122"/>
                <a:ea typeface="黑体" panose="02010609060101010101" pitchFamily="49" charset="-122"/>
                <a:cs typeface="Times New Roman" panose="02020603050405020304" pitchFamily="18" charset="0"/>
              </a:rPr>
              <a:t>学习能力</a:t>
            </a:r>
            <a:r>
              <a:rPr lang="zh-CN" altLang="en-US" sz="1500" kern="100" dirty="0">
                <a:latin typeface="黑体" panose="02010609060101010101" pitchFamily="49" charset="-122"/>
                <a:ea typeface="黑体" panose="02010609060101010101" pitchFamily="49" charset="-122"/>
                <a:cs typeface="Times New Roman" panose="02020603050405020304" pitchFamily="18" charset="0"/>
              </a:rPr>
              <a:t>和</a:t>
            </a:r>
            <a:r>
              <a:rPr lang="zh-CN" altLang="zh-CN" sz="1500" kern="100" dirty="0">
                <a:latin typeface="黑体" panose="02010609060101010101" pitchFamily="49" charset="-122"/>
                <a:ea typeface="黑体" panose="02010609060101010101" pitchFamily="49" charset="-122"/>
                <a:cs typeface="Times New Roman" panose="02020603050405020304" pitchFamily="18" charset="0"/>
              </a:rPr>
              <a:t>沟通</a:t>
            </a:r>
            <a:r>
              <a:rPr lang="zh-CN" altLang="en-US" sz="1500" kern="100" dirty="0">
                <a:latin typeface="黑体" panose="02010609060101010101" pitchFamily="49" charset="-122"/>
                <a:ea typeface="黑体" panose="02010609060101010101" pitchFamily="49" charset="-122"/>
                <a:cs typeface="Times New Roman" panose="02020603050405020304" pitchFamily="18" charset="0"/>
              </a:rPr>
              <a:t>协作能力</a:t>
            </a:r>
            <a:r>
              <a:rPr lang="zh-CN" altLang="zh-CN" sz="1500" kern="100" dirty="0">
                <a:latin typeface="黑体" panose="02010609060101010101" pitchFamily="49" charset="-122"/>
                <a:ea typeface="黑体" panose="02010609060101010101" pitchFamily="49" charset="-122"/>
                <a:cs typeface="Times New Roman" panose="02020603050405020304" pitchFamily="18" charset="0"/>
              </a:rPr>
              <a:t>，</a:t>
            </a:r>
            <a:r>
              <a:rPr lang="zh-CN" altLang="en-US" sz="1500" kern="100" dirty="0">
                <a:latin typeface="黑体" panose="02010609060101010101" pitchFamily="49" charset="-122"/>
                <a:ea typeface="黑体" panose="02010609060101010101" pitchFamily="49" charset="-122"/>
                <a:cs typeface="Times New Roman" panose="02020603050405020304" pitchFamily="18" charset="0"/>
              </a:rPr>
              <a:t>有良好的团队意识</a:t>
            </a:r>
            <a:r>
              <a:rPr lang="zh-CN" altLang="zh-CN" sz="1500" kern="100" dirty="0">
                <a:latin typeface="黑体" panose="02010609060101010101" pitchFamily="49" charset="-122"/>
                <a:ea typeface="黑体" panose="02010609060101010101" pitchFamily="49" charset="-122"/>
                <a:cs typeface="Times New Roman" panose="02020603050405020304" pitchFamily="18" charset="0"/>
              </a:rPr>
              <a:t>。</a:t>
            </a:r>
          </a:p>
        </p:txBody>
      </p:sp>
      <p:sp>
        <p:nvSpPr>
          <p:cNvPr id="5" name="矩形: 剪去单角 4">
            <a:extLst>
              <a:ext uri="{FF2B5EF4-FFF2-40B4-BE49-F238E27FC236}">
                <a16:creationId xmlns:a16="http://schemas.microsoft.com/office/drawing/2014/main" id="{EE6506CF-36A8-4645-BEF1-1EC62377A70E}"/>
              </a:ext>
            </a:extLst>
          </p:cNvPr>
          <p:cNvSpPr/>
          <p:nvPr/>
        </p:nvSpPr>
        <p:spPr>
          <a:xfrm>
            <a:off x="635622" y="561481"/>
            <a:ext cx="1629721" cy="321760"/>
          </a:xfrm>
          <a:prstGeom prst="snip1Rect">
            <a:avLst/>
          </a:prstGeom>
          <a:solidFill>
            <a:srgbClr val="0047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7"/>
          </a:p>
        </p:txBody>
      </p:sp>
      <p:sp>
        <p:nvSpPr>
          <p:cNvPr id="6" name="文本框 5">
            <a:extLst>
              <a:ext uri="{FF2B5EF4-FFF2-40B4-BE49-F238E27FC236}">
                <a16:creationId xmlns:a16="http://schemas.microsoft.com/office/drawing/2014/main" id="{99385419-B361-4048-8ECF-5598C3B183EA}"/>
              </a:ext>
            </a:extLst>
          </p:cNvPr>
          <p:cNvSpPr txBox="1"/>
          <p:nvPr/>
        </p:nvSpPr>
        <p:spPr>
          <a:xfrm>
            <a:off x="725167" y="561481"/>
            <a:ext cx="1450630" cy="355034"/>
          </a:xfrm>
          <a:prstGeom prst="rect">
            <a:avLst/>
          </a:prstGeom>
          <a:noFill/>
        </p:spPr>
        <p:txBody>
          <a:bodyPr wrap="square" rtlCol="0">
            <a:spAutoFit/>
          </a:bodyPr>
          <a:lstStyle/>
          <a:p>
            <a:pPr algn="ctr"/>
            <a:r>
              <a:rPr lang="zh-CN" altLang="en-US" sz="1707" dirty="0">
                <a:solidFill>
                  <a:schemeClr val="bg1"/>
                </a:solidFill>
                <a:latin typeface="微软雅黑" panose="020B0503020204020204" pitchFamily="34" charset="-122"/>
                <a:ea typeface="微软雅黑" panose="020B0503020204020204" pitchFamily="34" charset="-122"/>
              </a:rPr>
              <a:t>岗位信息</a:t>
            </a:r>
          </a:p>
        </p:txBody>
      </p:sp>
      <p:sp>
        <p:nvSpPr>
          <p:cNvPr id="7" name="矩形 6">
            <a:extLst>
              <a:ext uri="{FF2B5EF4-FFF2-40B4-BE49-F238E27FC236}">
                <a16:creationId xmlns:a16="http://schemas.microsoft.com/office/drawing/2014/main" id="{5E1A4B25-376B-4DCC-8A77-9DF8B5FC12B2}"/>
              </a:ext>
            </a:extLst>
          </p:cNvPr>
          <p:cNvSpPr/>
          <p:nvPr/>
        </p:nvSpPr>
        <p:spPr>
          <a:xfrm flipV="1">
            <a:off x="635623" y="889539"/>
            <a:ext cx="10854043" cy="48663"/>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7"/>
          </a:p>
        </p:txBody>
      </p:sp>
      <p:pic>
        <p:nvPicPr>
          <p:cNvPr id="8" name="图片 7">
            <a:extLst>
              <a:ext uri="{FF2B5EF4-FFF2-40B4-BE49-F238E27FC236}">
                <a16:creationId xmlns:a16="http://schemas.microsoft.com/office/drawing/2014/main" id="{445C99ED-6577-43EB-9389-35AAD169BC2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77382" y="591270"/>
            <a:ext cx="933137" cy="247511"/>
          </a:xfrm>
          <a:prstGeom prst="rect">
            <a:avLst/>
          </a:prstGeom>
        </p:spPr>
      </p:pic>
      <p:sp>
        <p:nvSpPr>
          <p:cNvPr id="9" name="矩形 8">
            <a:extLst>
              <a:ext uri="{FF2B5EF4-FFF2-40B4-BE49-F238E27FC236}">
                <a16:creationId xmlns:a16="http://schemas.microsoft.com/office/drawing/2014/main" id="{375E700E-4A35-4C47-8602-0DCE006B88E4}"/>
              </a:ext>
            </a:extLst>
          </p:cNvPr>
          <p:cNvSpPr/>
          <p:nvPr/>
        </p:nvSpPr>
        <p:spPr>
          <a:xfrm>
            <a:off x="922507" y="1141299"/>
            <a:ext cx="1338828" cy="369332"/>
          </a:xfrm>
          <a:prstGeom prst="rect">
            <a:avLst/>
          </a:prstGeom>
        </p:spPr>
        <p:txBody>
          <a:bodyPr wrap="none">
            <a:spAutoFit/>
          </a:bodyPr>
          <a:lstStyle/>
          <a:p>
            <a:pPr>
              <a:spcAft>
                <a:spcPts val="0"/>
              </a:spcAft>
            </a:pPr>
            <a:r>
              <a:rPr lang="zh-CN" altLang="zh-CN" b="1" kern="100" dirty="0">
                <a:latin typeface="微软雅黑" panose="020B0503020204020204" pitchFamily="34" charset="-122"/>
                <a:ea typeface="微软雅黑" panose="020B0503020204020204" pitchFamily="34" charset="-122"/>
                <a:cs typeface="Times New Roman" panose="02020603050405020304" pitchFamily="18" charset="0"/>
              </a:rPr>
              <a:t>硬件工程师</a:t>
            </a:r>
            <a:endParaRPr lang="zh-CN" altLang="zh-CN" kern="100" dirty="0">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10" name="矩形 9">
            <a:extLst>
              <a:ext uri="{FF2B5EF4-FFF2-40B4-BE49-F238E27FC236}">
                <a16:creationId xmlns:a16="http://schemas.microsoft.com/office/drawing/2014/main" id="{AED119BB-78AE-4BFA-9FFE-B581B7C4A359}"/>
              </a:ext>
            </a:extLst>
          </p:cNvPr>
          <p:cNvSpPr/>
          <p:nvPr/>
        </p:nvSpPr>
        <p:spPr>
          <a:xfrm>
            <a:off x="918499" y="1758195"/>
            <a:ext cx="1146468" cy="323165"/>
          </a:xfrm>
          <a:prstGeom prst="rect">
            <a:avLst/>
          </a:prstGeom>
        </p:spPr>
        <p:txBody>
          <a:bodyPr wrap="none">
            <a:spAutoFit/>
          </a:bodyPr>
          <a:lstStyle/>
          <a:p>
            <a:pPr algn="just">
              <a:spcAft>
                <a:spcPts val="0"/>
              </a:spcAft>
            </a:pPr>
            <a:r>
              <a:rPr lang="zh-CN" altLang="zh-CN" sz="1500" b="1" kern="100" dirty="0">
                <a:latin typeface="微软雅黑" panose="020B0503020204020204" pitchFamily="34" charset="-122"/>
                <a:ea typeface="微软雅黑" panose="020B0503020204020204" pitchFamily="34" charset="-122"/>
                <a:cs typeface="Times New Roman" panose="02020603050405020304" pitchFamily="18" charset="0"/>
              </a:rPr>
              <a:t>岗位职责：</a:t>
            </a:r>
            <a:endParaRPr lang="zh-CN" altLang="zh-CN" sz="1500" kern="100" dirty="0">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11" name="矩形 10">
            <a:extLst>
              <a:ext uri="{FF2B5EF4-FFF2-40B4-BE49-F238E27FC236}">
                <a16:creationId xmlns:a16="http://schemas.microsoft.com/office/drawing/2014/main" id="{16615740-1541-4D16-B510-21443225D420}"/>
              </a:ext>
            </a:extLst>
          </p:cNvPr>
          <p:cNvSpPr/>
          <p:nvPr/>
        </p:nvSpPr>
        <p:spPr>
          <a:xfrm>
            <a:off x="925899" y="2081360"/>
            <a:ext cx="6096000" cy="1090298"/>
          </a:xfrm>
          <a:prstGeom prst="rect">
            <a:avLst/>
          </a:prstGeom>
        </p:spPr>
        <p:txBody>
          <a:bodyPr>
            <a:spAutoFit/>
          </a:bodyPr>
          <a:lstStyle/>
          <a:p>
            <a:pPr algn="just">
              <a:lnSpc>
                <a:spcPct val="150000"/>
              </a:lnSpc>
              <a:spcAft>
                <a:spcPts val="0"/>
              </a:spcAft>
            </a:pPr>
            <a:r>
              <a:rPr lang="en-US" altLang="zh-CN" sz="1500" kern="100" dirty="0">
                <a:latin typeface="黑体" panose="02010609060101010101" pitchFamily="49" charset="-122"/>
                <a:ea typeface="黑体" panose="02010609060101010101" pitchFamily="49" charset="-122"/>
                <a:cs typeface="Times New Roman" panose="02020603050405020304" pitchFamily="18" charset="0"/>
              </a:rPr>
              <a:t>1.</a:t>
            </a:r>
            <a:r>
              <a:rPr lang="zh-CN" altLang="zh-CN" sz="1500" kern="100" dirty="0">
                <a:latin typeface="黑体" panose="02010609060101010101" pitchFamily="49" charset="-122"/>
                <a:ea typeface="黑体" panose="02010609060101010101" pitchFamily="49" charset="-122"/>
                <a:cs typeface="Times New Roman" panose="02020603050405020304" pitchFamily="18" charset="0"/>
              </a:rPr>
              <a:t>负责通信导航类产品的硬件设计与实现；</a:t>
            </a:r>
            <a:r>
              <a:rPr lang="en-US" altLang="zh-CN" sz="1500" kern="100" dirty="0">
                <a:latin typeface="黑体" panose="02010609060101010101" pitchFamily="49" charset="-122"/>
                <a:ea typeface="黑体" panose="02010609060101010101" pitchFamily="49" charset="-122"/>
                <a:cs typeface="Times New Roman" panose="02020603050405020304" pitchFamily="18" charset="0"/>
              </a:rPr>
              <a:t>  </a:t>
            </a:r>
            <a:endParaRPr lang="zh-CN" altLang="zh-CN" sz="1500" kern="100" dirty="0">
              <a:latin typeface="黑体" panose="02010609060101010101" pitchFamily="49" charset="-122"/>
              <a:ea typeface="黑体" panose="02010609060101010101" pitchFamily="49" charset="-122"/>
              <a:cs typeface="Times New Roman" panose="02020603050405020304" pitchFamily="18" charset="0"/>
            </a:endParaRPr>
          </a:p>
          <a:p>
            <a:pPr algn="just">
              <a:lnSpc>
                <a:spcPct val="150000"/>
              </a:lnSpc>
              <a:spcAft>
                <a:spcPts val="0"/>
              </a:spcAft>
            </a:pPr>
            <a:r>
              <a:rPr lang="en-US" altLang="zh-CN" sz="1500" kern="100" dirty="0">
                <a:latin typeface="黑体" panose="02010609060101010101" pitchFamily="49" charset="-122"/>
                <a:ea typeface="黑体" panose="02010609060101010101" pitchFamily="49" charset="-122"/>
                <a:cs typeface="Times New Roman" panose="02020603050405020304" pitchFamily="18" charset="0"/>
              </a:rPr>
              <a:t>2.</a:t>
            </a:r>
            <a:r>
              <a:rPr lang="zh-CN" altLang="zh-CN" sz="1500" kern="100" dirty="0">
                <a:latin typeface="黑体" panose="02010609060101010101" pitchFamily="49" charset="-122"/>
                <a:ea typeface="黑体" panose="02010609060101010101" pitchFamily="49" charset="-122"/>
                <a:cs typeface="Times New Roman" panose="02020603050405020304" pitchFamily="18" charset="0"/>
              </a:rPr>
              <a:t>协助整机测试与改进；</a:t>
            </a:r>
          </a:p>
          <a:p>
            <a:pPr algn="just">
              <a:lnSpc>
                <a:spcPct val="150000"/>
              </a:lnSpc>
              <a:spcAft>
                <a:spcPts val="0"/>
              </a:spcAft>
            </a:pPr>
            <a:r>
              <a:rPr lang="en-US" altLang="zh-CN" sz="1500" kern="100" dirty="0">
                <a:latin typeface="黑体" panose="02010609060101010101" pitchFamily="49" charset="-122"/>
                <a:ea typeface="黑体" panose="02010609060101010101" pitchFamily="49" charset="-122"/>
                <a:cs typeface="Times New Roman" panose="02020603050405020304" pitchFamily="18" charset="0"/>
              </a:rPr>
              <a:t>3.</a:t>
            </a:r>
            <a:r>
              <a:rPr lang="zh-CN" altLang="zh-CN" sz="1500" kern="100" dirty="0">
                <a:latin typeface="黑体" panose="02010609060101010101" pitchFamily="49" charset="-122"/>
                <a:ea typeface="黑体" panose="02010609060101010101" pitchFamily="49" charset="-122"/>
                <a:cs typeface="Times New Roman" panose="02020603050405020304" pitchFamily="18" charset="0"/>
              </a:rPr>
              <a:t>协助生产、维保过程技术支持。</a:t>
            </a:r>
          </a:p>
        </p:txBody>
      </p:sp>
      <p:sp>
        <p:nvSpPr>
          <p:cNvPr id="12" name="矩形 11">
            <a:extLst>
              <a:ext uri="{FF2B5EF4-FFF2-40B4-BE49-F238E27FC236}">
                <a16:creationId xmlns:a16="http://schemas.microsoft.com/office/drawing/2014/main" id="{975C66FB-8B53-4100-ABE6-347B49DD47DA}"/>
              </a:ext>
            </a:extLst>
          </p:cNvPr>
          <p:cNvSpPr/>
          <p:nvPr/>
        </p:nvSpPr>
        <p:spPr>
          <a:xfrm>
            <a:off x="925899" y="3429000"/>
            <a:ext cx="1146468" cy="323165"/>
          </a:xfrm>
          <a:prstGeom prst="rect">
            <a:avLst/>
          </a:prstGeom>
        </p:spPr>
        <p:txBody>
          <a:bodyPr wrap="none">
            <a:spAutoFit/>
          </a:bodyPr>
          <a:lstStyle/>
          <a:p>
            <a:pPr algn="just">
              <a:spcAft>
                <a:spcPts val="0"/>
              </a:spcAft>
            </a:pPr>
            <a:r>
              <a:rPr lang="zh-CN" altLang="zh-CN" sz="1500" b="1" kern="100" dirty="0">
                <a:latin typeface="微软雅黑" panose="020B0503020204020204" pitchFamily="34" charset="-122"/>
                <a:ea typeface="微软雅黑" panose="020B0503020204020204" pitchFamily="34" charset="-122"/>
                <a:cs typeface="Times New Roman" panose="02020603050405020304" pitchFamily="18" charset="0"/>
              </a:rPr>
              <a:t>招聘要求：</a:t>
            </a:r>
            <a:endParaRPr lang="zh-CN" altLang="zh-CN" sz="1500" kern="100" dirty="0">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13" name="矩形 12">
            <a:extLst>
              <a:ext uri="{FF2B5EF4-FFF2-40B4-BE49-F238E27FC236}">
                <a16:creationId xmlns:a16="http://schemas.microsoft.com/office/drawing/2014/main" id="{1C425E61-FD25-4DE2-BBC1-4E5D1D5205E7}"/>
              </a:ext>
            </a:extLst>
          </p:cNvPr>
          <p:cNvSpPr/>
          <p:nvPr/>
        </p:nvSpPr>
        <p:spPr>
          <a:xfrm>
            <a:off x="2072367" y="1174793"/>
            <a:ext cx="1778051" cy="323165"/>
          </a:xfrm>
          <a:prstGeom prst="rect">
            <a:avLst/>
          </a:prstGeom>
        </p:spPr>
        <p:txBody>
          <a:bodyPr wrap="none">
            <a:spAutoFit/>
          </a:bodyPr>
          <a:lstStyle/>
          <a:p>
            <a:pPr>
              <a:spcAft>
                <a:spcPts val="0"/>
              </a:spcAft>
            </a:pPr>
            <a:r>
              <a:rPr lang="zh-CN" altLang="en-US" sz="1500" b="1" kern="100"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（薪资</a:t>
            </a:r>
            <a:r>
              <a:rPr lang="en-US" altLang="zh-CN" sz="1500" b="1" kern="100"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10K-20K</a:t>
            </a:r>
            <a:r>
              <a:rPr lang="zh-CN" altLang="en-US" sz="1500" b="1" kern="100"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a:t>
            </a:r>
            <a:endParaRPr lang="zh-CN" altLang="zh-CN" sz="1500" kern="100"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endParaRPr>
          </a:p>
        </p:txBody>
      </p:sp>
    </p:spTree>
    <p:extLst>
      <p:ext uri="{BB962C8B-B14F-4D97-AF65-F5344CB8AC3E}">
        <p14:creationId xmlns:p14="http://schemas.microsoft.com/office/powerpoint/2010/main" val="885021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ED6DADB1-1F96-434E-A834-72EAC52DAF81}"/>
              </a:ext>
            </a:extLst>
          </p:cNvPr>
          <p:cNvSpPr/>
          <p:nvPr/>
        </p:nvSpPr>
        <p:spPr>
          <a:xfrm>
            <a:off x="943517" y="3930061"/>
            <a:ext cx="9957786" cy="2192203"/>
          </a:xfrm>
          <a:prstGeom prst="rect">
            <a:avLst/>
          </a:prstGeom>
        </p:spPr>
        <p:txBody>
          <a:bodyPr>
            <a:spAutoFit/>
          </a:bodyPr>
          <a:lstStyle/>
          <a:p>
            <a:pPr algn="just">
              <a:lnSpc>
                <a:spcPct val="150000"/>
              </a:lnSpc>
            </a:pPr>
            <a:r>
              <a:rPr lang="en-US" altLang="zh-CN" sz="1500" kern="100" dirty="0">
                <a:latin typeface="黑体" panose="02010609060101010101" pitchFamily="49" charset="-122"/>
                <a:ea typeface="黑体" panose="02010609060101010101" pitchFamily="49" charset="-122"/>
                <a:cs typeface="Times New Roman" panose="02020603050405020304" pitchFamily="18" charset="0"/>
              </a:rPr>
              <a:t>1.</a:t>
            </a:r>
            <a:r>
              <a:rPr lang="zh-CN" altLang="en-US" sz="1500" kern="100" dirty="0">
                <a:latin typeface="黑体" panose="02010609060101010101" pitchFamily="49" charset="-122"/>
                <a:ea typeface="黑体" panose="02010609060101010101" pitchFamily="49" charset="-122"/>
                <a:cs typeface="Times New Roman" panose="02020603050405020304" pitchFamily="18" charset="0"/>
              </a:rPr>
              <a:t>本科及以上学历，电子信息技术</a:t>
            </a:r>
            <a:r>
              <a:rPr lang="en-US" altLang="zh-CN" sz="1500" kern="100" dirty="0">
                <a:latin typeface="黑体" panose="02010609060101010101" pitchFamily="49" charset="-122"/>
                <a:ea typeface="黑体" panose="02010609060101010101" pitchFamily="49" charset="-122"/>
                <a:cs typeface="Times New Roman" panose="02020603050405020304" pitchFamily="18" charset="0"/>
              </a:rPr>
              <a:t>/</a:t>
            </a:r>
            <a:r>
              <a:rPr lang="zh-CN" altLang="en-US" sz="1500" kern="100" dirty="0">
                <a:latin typeface="黑体" panose="02010609060101010101" pitchFamily="49" charset="-122"/>
                <a:ea typeface="黑体" panose="02010609060101010101" pitchFamily="49" charset="-122"/>
                <a:cs typeface="Times New Roman" panose="02020603050405020304" pitchFamily="18" charset="0"/>
              </a:rPr>
              <a:t>通信</a:t>
            </a:r>
            <a:r>
              <a:rPr lang="en-US" altLang="zh-CN" sz="1500" kern="100" dirty="0">
                <a:latin typeface="黑体" panose="02010609060101010101" pitchFamily="49" charset="-122"/>
                <a:ea typeface="黑体" panose="02010609060101010101" pitchFamily="49" charset="-122"/>
                <a:cs typeface="Times New Roman" panose="02020603050405020304" pitchFamily="18" charset="0"/>
              </a:rPr>
              <a:t>/</a:t>
            </a:r>
            <a:r>
              <a:rPr lang="zh-CN" altLang="en-US" sz="1500" kern="100" dirty="0">
                <a:latin typeface="黑体" panose="02010609060101010101" pitchFamily="49" charset="-122"/>
                <a:ea typeface="黑体" panose="02010609060101010101" pitchFamily="49" charset="-122"/>
                <a:cs typeface="Times New Roman" panose="02020603050405020304" pitchFamily="18" charset="0"/>
              </a:rPr>
              <a:t>计算机</a:t>
            </a:r>
            <a:r>
              <a:rPr lang="en-US" altLang="zh-CN" sz="1500" kern="100" dirty="0">
                <a:latin typeface="黑体" panose="02010609060101010101" pitchFamily="49" charset="-122"/>
                <a:ea typeface="黑体" panose="02010609060101010101" pitchFamily="49" charset="-122"/>
                <a:cs typeface="Times New Roman" panose="02020603050405020304" pitchFamily="18" charset="0"/>
              </a:rPr>
              <a:t>/</a:t>
            </a:r>
            <a:r>
              <a:rPr lang="zh-CN" altLang="en-US" sz="1500" kern="100" dirty="0">
                <a:latin typeface="黑体" panose="02010609060101010101" pitchFamily="49" charset="-122"/>
                <a:ea typeface="黑体" panose="02010609060101010101" pitchFamily="49" charset="-122"/>
                <a:cs typeface="Times New Roman" panose="02020603050405020304" pitchFamily="18" charset="0"/>
              </a:rPr>
              <a:t>自动化等相关专业，</a:t>
            </a:r>
            <a:r>
              <a:rPr lang="en-US" altLang="zh-CN" sz="1500" kern="100" dirty="0">
                <a:latin typeface="黑体" panose="02010609060101010101" pitchFamily="49" charset="-122"/>
                <a:ea typeface="黑体" panose="02010609060101010101" pitchFamily="49" charset="-122"/>
                <a:cs typeface="Times New Roman" panose="02020603050405020304" pitchFamily="18" charset="0"/>
              </a:rPr>
              <a:t>3</a:t>
            </a:r>
            <a:r>
              <a:rPr lang="zh-CN" altLang="en-US" sz="1500" kern="100" dirty="0">
                <a:latin typeface="黑体" panose="02010609060101010101" pitchFamily="49" charset="-122"/>
                <a:ea typeface="黑体" panose="02010609060101010101" pitchFamily="49" charset="-122"/>
                <a:cs typeface="Times New Roman" panose="02020603050405020304" pitchFamily="18" charset="0"/>
              </a:rPr>
              <a:t>年以上相关工作经验；</a:t>
            </a:r>
          </a:p>
          <a:p>
            <a:pPr algn="just">
              <a:lnSpc>
                <a:spcPct val="150000"/>
              </a:lnSpc>
            </a:pPr>
            <a:r>
              <a:rPr lang="en-US" altLang="zh-CN" sz="1500" kern="100" dirty="0">
                <a:latin typeface="黑体" panose="02010609060101010101" pitchFamily="49" charset="-122"/>
                <a:ea typeface="黑体" panose="02010609060101010101" pitchFamily="49" charset="-122"/>
                <a:cs typeface="Times New Roman" panose="02020603050405020304" pitchFamily="18" charset="0"/>
              </a:rPr>
              <a:t>2.</a:t>
            </a:r>
            <a:r>
              <a:rPr lang="zh-CN" altLang="en-US" sz="1500" kern="100" dirty="0">
                <a:latin typeface="黑体" panose="02010609060101010101" pitchFamily="49" charset="-122"/>
                <a:ea typeface="黑体" panose="02010609060101010101" pitchFamily="49" charset="-122"/>
                <a:cs typeface="Times New Roman" panose="02020603050405020304" pitchFamily="18" charset="0"/>
              </a:rPr>
              <a:t>熟练运用</a:t>
            </a:r>
            <a:r>
              <a:rPr lang="en-US" altLang="zh-CN" sz="1500" kern="100" dirty="0">
                <a:latin typeface="黑体" panose="02010609060101010101" pitchFamily="49" charset="-122"/>
                <a:ea typeface="黑体" panose="02010609060101010101" pitchFamily="49" charset="-122"/>
                <a:cs typeface="Times New Roman" panose="02020603050405020304" pitchFamily="18" charset="0"/>
              </a:rPr>
              <a:t>C</a:t>
            </a:r>
            <a:r>
              <a:rPr lang="zh-CN" altLang="en-US" sz="1500" kern="100" dirty="0">
                <a:latin typeface="黑体" panose="02010609060101010101" pitchFamily="49" charset="-122"/>
                <a:ea typeface="黑体" panose="02010609060101010101" pitchFamily="49" charset="-122"/>
                <a:cs typeface="Times New Roman" panose="02020603050405020304" pitchFamily="18" charset="0"/>
              </a:rPr>
              <a:t>语言进行嵌入式软件设计，具有开发单片机应用经验，如接口控制、数据处理、显示界面；</a:t>
            </a:r>
          </a:p>
          <a:p>
            <a:pPr algn="just">
              <a:lnSpc>
                <a:spcPct val="150000"/>
              </a:lnSpc>
            </a:pPr>
            <a:r>
              <a:rPr lang="en-US" altLang="zh-CN" sz="1500" kern="100" dirty="0">
                <a:latin typeface="黑体" panose="02010609060101010101" pitchFamily="49" charset="-122"/>
                <a:ea typeface="黑体" panose="02010609060101010101" pitchFamily="49" charset="-122"/>
                <a:cs typeface="Times New Roman" panose="02020603050405020304" pitchFamily="18" charset="0"/>
              </a:rPr>
              <a:t>3.</a:t>
            </a:r>
            <a:r>
              <a:rPr lang="zh-CN" altLang="en-US" sz="1500" kern="100" dirty="0">
                <a:latin typeface="黑体" panose="02010609060101010101" pitchFamily="49" charset="-122"/>
                <a:ea typeface="黑体" panose="02010609060101010101" pitchFamily="49" charset="-122"/>
                <a:cs typeface="Times New Roman" panose="02020603050405020304" pitchFamily="18" charset="0"/>
              </a:rPr>
              <a:t>熟悉某款</a:t>
            </a:r>
            <a:r>
              <a:rPr lang="en-US" altLang="zh-CN" sz="1500" kern="100" dirty="0">
                <a:latin typeface="黑体" panose="02010609060101010101" pitchFamily="49" charset="-122"/>
                <a:ea typeface="黑体" panose="02010609060101010101" pitchFamily="49" charset="-122"/>
                <a:cs typeface="Times New Roman" panose="02020603050405020304" pitchFamily="18" charset="0"/>
              </a:rPr>
              <a:t>ARM</a:t>
            </a:r>
            <a:r>
              <a:rPr lang="zh-CN" altLang="en-US" sz="1500" kern="100" dirty="0">
                <a:latin typeface="黑体" panose="02010609060101010101" pitchFamily="49" charset="-122"/>
                <a:ea typeface="黑体" panose="02010609060101010101" pitchFamily="49" charset="-122"/>
                <a:cs typeface="Times New Roman" panose="02020603050405020304" pitchFamily="18" charset="0"/>
              </a:rPr>
              <a:t>或</a:t>
            </a:r>
            <a:r>
              <a:rPr lang="en-US" altLang="zh-CN" sz="1500" kern="100" dirty="0">
                <a:latin typeface="黑体" panose="02010609060101010101" pitchFamily="49" charset="-122"/>
                <a:ea typeface="黑体" panose="02010609060101010101" pitchFamily="49" charset="-122"/>
                <a:cs typeface="Times New Roman" panose="02020603050405020304" pitchFamily="18" charset="0"/>
              </a:rPr>
              <a:t>DSP</a:t>
            </a:r>
            <a:r>
              <a:rPr lang="zh-CN" altLang="en-US" sz="1500" kern="100" dirty="0">
                <a:latin typeface="黑体" panose="02010609060101010101" pitchFamily="49" charset="-122"/>
                <a:ea typeface="黑体" panose="02010609060101010101" pitchFamily="49" charset="-122"/>
                <a:cs typeface="Times New Roman" panose="02020603050405020304" pitchFamily="18" charset="0"/>
              </a:rPr>
              <a:t>的使用，熟悉</a:t>
            </a:r>
            <a:r>
              <a:rPr lang="en-US" altLang="zh-CN" sz="1500" kern="100" dirty="0">
                <a:latin typeface="黑体" panose="02010609060101010101" pitchFamily="49" charset="-122"/>
                <a:ea typeface="黑体" panose="02010609060101010101" pitchFamily="49" charset="-122"/>
                <a:cs typeface="Times New Roman" panose="02020603050405020304" pitchFamily="18" charset="0"/>
              </a:rPr>
              <a:t>1</a:t>
            </a:r>
            <a:r>
              <a:rPr lang="zh-CN" altLang="en-US" sz="1500" kern="100" dirty="0">
                <a:latin typeface="黑体" panose="02010609060101010101" pitchFamily="49" charset="-122"/>
                <a:ea typeface="黑体" panose="02010609060101010101" pitchFamily="49" charset="-122"/>
                <a:cs typeface="Times New Roman" panose="02020603050405020304" pitchFamily="18" charset="0"/>
              </a:rPr>
              <a:t>种嵌入式实时操作系统的使用，有过实际开发</a:t>
            </a:r>
            <a:r>
              <a:rPr lang="en-US" altLang="zh-CN" sz="1500" kern="100" dirty="0">
                <a:latin typeface="黑体" panose="02010609060101010101" pitchFamily="49" charset="-122"/>
                <a:ea typeface="黑体" panose="02010609060101010101" pitchFamily="49" charset="-122"/>
                <a:cs typeface="Times New Roman" panose="02020603050405020304" pitchFamily="18" charset="0"/>
              </a:rPr>
              <a:t>BSP</a:t>
            </a:r>
            <a:r>
              <a:rPr lang="zh-CN" altLang="en-US" sz="1500" kern="100" dirty="0">
                <a:latin typeface="黑体" panose="02010609060101010101" pitchFamily="49" charset="-122"/>
                <a:ea typeface="黑体" panose="02010609060101010101" pitchFamily="49" charset="-122"/>
                <a:cs typeface="Times New Roman" panose="02020603050405020304" pitchFamily="18" charset="0"/>
              </a:rPr>
              <a:t>驱动或应用软件经验；</a:t>
            </a:r>
          </a:p>
          <a:p>
            <a:pPr algn="just">
              <a:lnSpc>
                <a:spcPct val="150000"/>
              </a:lnSpc>
            </a:pPr>
            <a:r>
              <a:rPr lang="en-US" altLang="zh-CN" sz="1500" kern="100" dirty="0">
                <a:latin typeface="黑体" panose="02010609060101010101" pitchFamily="49" charset="-122"/>
                <a:ea typeface="黑体" panose="02010609060101010101" pitchFamily="49" charset="-122"/>
                <a:cs typeface="Times New Roman" panose="02020603050405020304" pitchFamily="18" charset="0"/>
              </a:rPr>
              <a:t>4.</a:t>
            </a:r>
            <a:r>
              <a:rPr lang="zh-CN" altLang="en-US" sz="1500" kern="100" dirty="0">
                <a:latin typeface="黑体" panose="02010609060101010101" pitchFamily="49" charset="-122"/>
                <a:ea typeface="黑体" panose="02010609060101010101" pitchFamily="49" charset="-122"/>
                <a:cs typeface="Times New Roman" panose="02020603050405020304" pitchFamily="18" charset="0"/>
              </a:rPr>
              <a:t>有一定的软件统筹管理能力，能对用户软件产品需求进行分解并分配任务，有较强的沟通协调能力；</a:t>
            </a:r>
          </a:p>
          <a:p>
            <a:pPr algn="just">
              <a:lnSpc>
                <a:spcPct val="150000"/>
              </a:lnSpc>
            </a:pPr>
            <a:r>
              <a:rPr lang="en-US" altLang="zh-CN" sz="1500" kern="100" dirty="0">
                <a:latin typeface="黑体" panose="02010609060101010101" pitchFamily="49" charset="-122"/>
                <a:ea typeface="黑体" panose="02010609060101010101" pitchFamily="49" charset="-122"/>
                <a:cs typeface="Times New Roman" panose="02020603050405020304" pitchFamily="18" charset="0"/>
              </a:rPr>
              <a:t>5.QT</a:t>
            </a:r>
            <a:r>
              <a:rPr lang="zh-CN" altLang="en-US" sz="1500" kern="100" dirty="0">
                <a:latin typeface="黑体" panose="02010609060101010101" pitchFamily="49" charset="-122"/>
                <a:ea typeface="黑体" panose="02010609060101010101" pitchFamily="49" charset="-122"/>
                <a:cs typeface="Times New Roman" panose="02020603050405020304" pitchFamily="18" charset="0"/>
              </a:rPr>
              <a:t>开发经验优先，有实时嵌入式操作系统开发经验优先；</a:t>
            </a:r>
          </a:p>
          <a:p>
            <a:pPr algn="just">
              <a:lnSpc>
                <a:spcPct val="150000"/>
              </a:lnSpc>
            </a:pPr>
            <a:r>
              <a:rPr lang="en-US" altLang="zh-CN" sz="1500" kern="100" dirty="0">
                <a:latin typeface="黑体" panose="02010609060101010101" pitchFamily="49" charset="-122"/>
                <a:ea typeface="黑体" panose="02010609060101010101" pitchFamily="49" charset="-122"/>
                <a:cs typeface="Times New Roman" panose="02020603050405020304" pitchFamily="18" charset="0"/>
              </a:rPr>
              <a:t>6.</a:t>
            </a:r>
            <a:r>
              <a:rPr lang="zh-CN" altLang="en-US" sz="1500" kern="100" dirty="0">
                <a:latin typeface="黑体" panose="02010609060101010101" pitchFamily="49" charset="-122"/>
                <a:ea typeface="黑体" panose="02010609060101010101" pitchFamily="49" charset="-122"/>
                <a:cs typeface="Times New Roman" panose="02020603050405020304" pitchFamily="18" charset="0"/>
              </a:rPr>
              <a:t>学习能力强，团队协作性好，有软件工程化及项目管理经验优先。</a:t>
            </a:r>
          </a:p>
        </p:txBody>
      </p:sp>
      <p:sp>
        <p:nvSpPr>
          <p:cNvPr id="5" name="矩形: 剪去单角 4">
            <a:extLst>
              <a:ext uri="{FF2B5EF4-FFF2-40B4-BE49-F238E27FC236}">
                <a16:creationId xmlns:a16="http://schemas.microsoft.com/office/drawing/2014/main" id="{EE6506CF-36A8-4645-BEF1-1EC62377A70E}"/>
              </a:ext>
            </a:extLst>
          </p:cNvPr>
          <p:cNvSpPr/>
          <p:nvPr/>
        </p:nvSpPr>
        <p:spPr>
          <a:xfrm>
            <a:off x="635622" y="561481"/>
            <a:ext cx="1629721" cy="321760"/>
          </a:xfrm>
          <a:prstGeom prst="snip1Rect">
            <a:avLst/>
          </a:prstGeom>
          <a:solidFill>
            <a:srgbClr val="0047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7"/>
          </a:p>
        </p:txBody>
      </p:sp>
      <p:sp>
        <p:nvSpPr>
          <p:cNvPr id="6" name="文本框 5">
            <a:extLst>
              <a:ext uri="{FF2B5EF4-FFF2-40B4-BE49-F238E27FC236}">
                <a16:creationId xmlns:a16="http://schemas.microsoft.com/office/drawing/2014/main" id="{99385419-B361-4048-8ECF-5598C3B183EA}"/>
              </a:ext>
            </a:extLst>
          </p:cNvPr>
          <p:cNvSpPr txBox="1"/>
          <p:nvPr/>
        </p:nvSpPr>
        <p:spPr>
          <a:xfrm>
            <a:off x="725167" y="561481"/>
            <a:ext cx="1450630" cy="355034"/>
          </a:xfrm>
          <a:prstGeom prst="rect">
            <a:avLst/>
          </a:prstGeom>
          <a:noFill/>
        </p:spPr>
        <p:txBody>
          <a:bodyPr wrap="square" rtlCol="0">
            <a:spAutoFit/>
          </a:bodyPr>
          <a:lstStyle/>
          <a:p>
            <a:pPr algn="ctr"/>
            <a:r>
              <a:rPr lang="zh-CN" altLang="en-US" sz="1707" dirty="0">
                <a:solidFill>
                  <a:schemeClr val="bg1"/>
                </a:solidFill>
                <a:latin typeface="微软雅黑" panose="020B0503020204020204" pitchFamily="34" charset="-122"/>
                <a:ea typeface="微软雅黑" panose="020B0503020204020204" pitchFamily="34" charset="-122"/>
              </a:rPr>
              <a:t>岗位信息</a:t>
            </a:r>
          </a:p>
        </p:txBody>
      </p:sp>
      <p:sp>
        <p:nvSpPr>
          <p:cNvPr id="7" name="矩形 6">
            <a:extLst>
              <a:ext uri="{FF2B5EF4-FFF2-40B4-BE49-F238E27FC236}">
                <a16:creationId xmlns:a16="http://schemas.microsoft.com/office/drawing/2014/main" id="{5E1A4B25-376B-4DCC-8A77-9DF8B5FC12B2}"/>
              </a:ext>
            </a:extLst>
          </p:cNvPr>
          <p:cNvSpPr/>
          <p:nvPr/>
        </p:nvSpPr>
        <p:spPr>
          <a:xfrm flipV="1">
            <a:off x="635623" y="889539"/>
            <a:ext cx="10854043" cy="48663"/>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7"/>
          </a:p>
        </p:txBody>
      </p:sp>
      <p:pic>
        <p:nvPicPr>
          <p:cNvPr id="8" name="图片 7">
            <a:extLst>
              <a:ext uri="{FF2B5EF4-FFF2-40B4-BE49-F238E27FC236}">
                <a16:creationId xmlns:a16="http://schemas.microsoft.com/office/drawing/2014/main" id="{445C99ED-6577-43EB-9389-35AAD169BC2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77382" y="591270"/>
            <a:ext cx="933137" cy="247511"/>
          </a:xfrm>
          <a:prstGeom prst="rect">
            <a:avLst/>
          </a:prstGeom>
        </p:spPr>
      </p:pic>
      <p:sp>
        <p:nvSpPr>
          <p:cNvPr id="10" name="矩形 9">
            <a:extLst>
              <a:ext uri="{FF2B5EF4-FFF2-40B4-BE49-F238E27FC236}">
                <a16:creationId xmlns:a16="http://schemas.microsoft.com/office/drawing/2014/main" id="{AED119BB-78AE-4BFA-9FFE-B581B7C4A359}"/>
              </a:ext>
            </a:extLst>
          </p:cNvPr>
          <p:cNvSpPr/>
          <p:nvPr/>
        </p:nvSpPr>
        <p:spPr>
          <a:xfrm>
            <a:off x="943517" y="1744063"/>
            <a:ext cx="1146468" cy="323165"/>
          </a:xfrm>
          <a:prstGeom prst="rect">
            <a:avLst/>
          </a:prstGeom>
        </p:spPr>
        <p:txBody>
          <a:bodyPr wrap="none">
            <a:spAutoFit/>
          </a:bodyPr>
          <a:lstStyle/>
          <a:p>
            <a:pPr algn="just"/>
            <a:r>
              <a:rPr lang="zh-CN" altLang="zh-CN" sz="1500" b="1" kern="100" dirty="0">
                <a:latin typeface="微软雅黑" panose="020B0503020204020204" pitchFamily="34" charset="-122"/>
                <a:ea typeface="微软雅黑" panose="020B0503020204020204" pitchFamily="34" charset="-122"/>
                <a:cs typeface="Times New Roman" panose="02020603050405020304" pitchFamily="18" charset="0"/>
              </a:rPr>
              <a:t>岗位职责：</a:t>
            </a:r>
          </a:p>
        </p:txBody>
      </p:sp>
      <p:sp>
        <p:nvSpPr>
          <p:cNvPr id="11" name="矩形 10">
            <a:extLst>
              <a:ext uri="{FF2B5EF4-FFF2-40B4-BE49-F238E27FC236}">
                <a16:creationId xmlns:a16="http://schemas.microsoft.com/office/drawing/2014/main" id="{16615740-1541-4D16-B510-21443225D420}"/>
              </a:ext>
            </a:extLst>
          </p:cNvPr>
          <p:cNvSpPr/>
          <p:nvPr/>
        </p:nvSpPr>
        <p:spPr>
          <a:xfrm>
            <a:off x="943517" y="2043455"/>
            <a:ext cx="8155619" cy="1423210"/>
          </a:xfrm>
          <a:prstGeom prst="rect">
            <a:avLst/>
          </a:prstGeom>
        </p:spPr>
        <p:txBody>
          <a:bodyPr>
            <a:spAutoFit/>
          </a:bodyPr>
          <a:lstStyle/>
          <a:p>
            <a:pPr algn="just">
              <a:lnSpc>
                <a:spcPct val="150000"/>
              </a:lnSpc>
            </a:pPr>
            <a:r>
              <a:rPr lang="en-US" altLang="zh-CN" sz="1500" kern="100" dirty="0">
                <a:latin typeface="黑体" panose="02010609060101010101" pitchFamily="49" charset="-122"/>
                <a:ea typeface="黑体" panose="02010609060101010101" pitchFamily="49" charset="-122"/>
                <a:cs typeface="Times New Roman" panose="02020603050405020304" pitchFamily="18" charset="0"/>
              </a:rPr>
              <a:t>1.</a:t>
            </a:r>
            <a:r>
              <a:rPr lang="zh-CN" altLang="en-US" sz="1500" kern="100" dirty="0">
                <a:latin typeface="黑体" panose="02010609060101010101" pitchFamily="49" charset="-122"/>
                <a:ea typeface="黑体" panose="02010609060101010101" pitchFamily="49" charset="-122"/>
                <a:cs typeface="Times New Roman" panose="02020603050405020304" pitchFamily="18" charset="0"/>
              </a:rPr>
              <a:t>负责通信导航类控制软件、嵌入式软件的设计、编码与实现；</a:t>
            </a:r>
          </a:p>
          <a:p>
            <a:pPr algn="just">
              <a:lnSpc>
                <a:spcPct val="150000"/>
              </a:lnSpc>
            </a:pPr>
            <a:r>
              <a:rPr lang="en-US" altLang="zh-CN" sz="1500" kern="100" dirty="0">
                <a:latin typeface="黑体" panose="02010609060101010101" pitchFamily="49" charset="-122"/>
                <a:ea typeface="黑体" panose="02010609060101010101" pitchFamily="49" charset="-122"/>
                <a:cs typeface="Times New Roman" panose="02020603050405020304" pitchFamily="18" charset="0"/>
              </a:rPr>
              <a:t>2.</a:t>
            </a:r>
            <a:r>
              <a:rPr lang="zh-CN" altLang="en-US" sz="1500" kern="100" dirty="0">
                <a:latin typeface="黑体" panose="02010609060101010101" pitchFamily="49" charset="-122"/>
                <a:ea typeface="黑体" panose="02010609060101010101" pitchFamily="49" charset="-122"/>
                <a:cs typeface="Times New Roman" panose="02020603050405020304" pitchFamily="18" charset="0"/>
              </a:rPr>
              <a:t>负责通信导航类产品的软件设计；</a:t>
            </a:r>
          </a:p>
          <a:p>
            <a:pPr algn="just">
              <a:lnSpc>
                <a:spcPct val="150000"/>
              </a:lnSpc>
            </a:pPr>
            <a:r>
              <a:rPr lang="en-US" altLang="zh-CN" sz="1500" kern="100" dirty="0">
                <a:latin typeface="黑体" panose="02010609060101010101" pitchFamily="49" charset="-122"/>
                <a:ea typeface="黑体" panose="02010609060101010101" pitchFamily="49" charset="-122"/>
                <a:cs typeface="Times New Roman" panose="02020603050405020304" pitchFamily="18" charset="0"/>
              </a:rPr>
              <a:t>3.</a:t>
            </a:r>
            <a:r>
              <a:rPr lang="zh-CN" altLang="en-US" sz="1500" kern="100" dirty="0">
                <a:latin typeface="黑体" panose="02010609060101010101" pitchFamily="49" charset="-122"/>
                <a:ea typeface="黑体" panose="02010609060101010101" pitchFamily="49" charset="-122"/>
                <a:cs typeface="Times New Roman" panose="02020603050405020304" pitchFamily="18" charset="0"/>
              </a:rPr>
              <a:t>执行产品软件工程化相关要求；</a:t>
            </a:r>
          </a:p>
          <a:p>
            <a:pPr algn="just">
              <a:lnSpc>
                <a:spcPct val="150000"/>
              </a:lnSpc>
            </a:pPr>
            <a:r>
              <a:rPr lang="en-US" altLang="zh-CN" sz="1500" kern="100" dirty="0">
                <a:latin typeface="黑体" panose="02010609060101010101" pitchFamily="49" charset="-122"/>
                <a:ea typeface="黑体" panose="02010609060101010101" pitchFamily="49" charset="-122"/>
                <a:cs typeface="Times New Roman" panose="02020603050405020304" pitchFamily="18" charset="0"/>
              </a:rPr>
              <a:t>4.</a:t>
            </a:r>
            <a:r>
              <a:rPr lang="zh-CN" altLang="en-US" sz="1500" kern="100" dirty="0">
                <a:latin typeface="黑体" panose="02010609060101010101" pitchFamily="49" charset="-122"/>
                <a:ea typeface="黑体" panose="02010609060101010101" pitchFamily="49" charset="-122"/>
                <a:cs typeface="Times New Roman" panose="02020603050405020304" pitchFamily="18" charset="0"/>
              </a:rPr>
              <a:t>辅助项目管理及软件团队管理。</a:t>
            </a:r>
          </a:p>
        </p:txBody>
      </p:sp>
      <p:sp>
        <p:nvSpPr>
          <p:cNvPr id="12" name="矩形 11">
            <a:extLst>
              <a:ext uri="{FF2B5EF4-FFF2-40B4-BE49-F238E27FC236}">
                <a16:creationId xmlns:a16="http://schemas.microsoft.com/office/drawing/2014/main" id="{975C66FB-8B53-4100-ABE6-347B49DD47DA}"/>
              </a:ext>
            </a:extLst>
          </p:cNvPr>
          <p:cNvSpPr/>
          <p:nvPr/>
        </p:nvSpPr>
        <p:spPr>
          <a:xfrm>
            <a:off x="960030" y="3606896"/>
            <a:ext cx="1146468" cy="323165"/>
          </a:xfrm>
          <a:prstGeom prst="rect">
            <a:avLst/>
          </a:prstGeom>
        </p:spPr>
        <p:txBody>
          <a:bodyPr wrap="none">
            <a:spAutoFit/>
          </a:bodyPr>
          <a:lstStyle/>
          <a:p>
            <a:pPr algn="just"/>
            <a:r>
              <a:rPr lang="zh-CN" altLang="zh-CN" sz="1500" b="1" kern="100" dirty="0">
                <a:latin typeface="微软雅黑" panose="020B0503020204020204" pitchFamily="34" charset="-122"/>
                <a:ea typeface="微软雅黑" panose="020B0503020204020204" pitchFamily="34" charset="-122"/>
                <a:cs typeface="Times New Roman" panose="02020603050405020304" pitchFamily="18" charset="0"/>
              </a:rPr>
              <a:t>招聘要求：</a:t>
            </a:r>
          </a:p>
        </p:txBody>
      </p:sp>
      <p:sp>
        <p:nvSpPr>
          <p:cNvPr id="15" name="矩形 14">
            <a:extLst>
              <a:ext uri="{FF2B5EF4-FFF2-40B4-BE49-F238E27FC236}">
                <a16:creationId xmlns:a16="http://schemas.microsoft.com/office/drawing/2014/main" id="{5DB7AB64-DEBF-48A3-80A4-FEC835ED7C95}"/>
              </a:ext>
            </a:extLst>
          </p:cNvPr>
          <p:cNvSpPr/>
          <p:nvPr/>
        </p:nvSpPr>
        <p:spPr>
          <a:xfrm>
            <a:off x="922507" y="1141299"/>
            <a:ext cx="1800493" cy="369332"/>
          </a:xfrm>
          <a:prstGeom prst="rect">
            <a:avLst/>
          </a:prstGeom>
        </p:spPr>
        <p:txBody>
          <a:bodyPr wrap="none">
            <a:spAutoFit/>
          </a:bodyPr>
          <a:lstStyle/>
          <a:p>
            <a:pPr>
              <a:spcAft>
                <a:spcPts val="0"/>
              </a:spcAft>
            </a:pPr>
            <a:r>
              <a:rPr lang="zh-CN" altLang="en-US" b="1" kern="100" dirty="0">
                <a:latin typeface="微软雅黑" panose="020B0503020204020204" pitchFamily="34" charset="-122"/>
                <a:ea typeface="微软雅黑" panose="020B0503020204020204" pitchFamily="34" charset="-122"/>
                <a:cs typeface="Times New Roman" panose="02020603050405020304" pitchFamily="18" charset="0"/>
              </a:rPr>
              <a:t>资深软件工程师</a:t>
            </a:r>
          </a:p>
        </p:txBody>
      </p:sp>
      <p:sp>
        <p:nvSpPr>
          <p:cNvPr id="14" name="矩形 13">
            <a:extLst>
              <a:ext uri="{FF2B5EF4-FFF2-40B4-BE49-F238E27FC236}">
                <a16:creationId xmlns:a16="http://schemas.microsoft.com/office/drawing/2014/main" id="{D81B993C-E4BB-6F87-A076-0D4C827CF507}"/>
              </a:ext>
            </a:extLst>
          </p:cNvPr>
          <p:cNvSpPr/>
          <p:nvPr/>
        </p:nvSpPr>
        <p:spPr>
          <a:xfrm>
            <a:off x="2578403" y="1187466"/>
            <a:ext cx="1778051" cy="323165"/>
          </a:xfrm>
          <a:prstGeom prst="rect">
            <a:avLst/>
          </a:prstGeom>
        </p:spPr>
        <p:txBody>
          <a:bodyPr wrap="none">
            <a:spAutoFit/>
          </a:bodyPr>
          <a:lstStyle/>
          <a:p>
            <a:pPr>
              <a:spcAft>
                <a:spcPts val="0"/>
              </a:spcAft>
            </a:pPr>
            <a:r>
              <a:rPr lang="zh-CN" altLang="en-US" sz="1500" b="1" kern="100"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（薪资</a:t>
            </a:r>
            <a:r>
              <a:rPr lang="en-US" altLang="zh-CN" sz="1500" b="1" kern="100"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12K-30K</a:t>
            </a:r>
            <a:r>
              <a:rPr lang="zh-CN" altLang="en-US" sz="1500" b="1" kern="100"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a:t>
            </a:r>
            <a:endParaRPr lang="zh-CN" altLang="zh-CN" sz="1500" kern="100"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endParaRPr>
          </a:p>
        </p:txBody>
      </p:sp>
    </p:spTree>
    <p:extLst>
      <p:ext uri="{BB962C8B-B14F-4D97-AF65-F5344CB8AC3E}">
        <p14:creationId xmlns:p14="http://schemas.microsoft.com/office/powerpoint/2010/main" val="255040695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ED6DADB1-1F96-434E-A834-72EAC52DAF81}"/>
              </a:ext>
            </a:extLst>
          </p:cNvPr>
          <p:cNvSpPr/>
          <p:nvPr/>
        </p:nvSpPr>
        <p:spPr>
          <a:xfrm>
            <a:off x="970624" y="3334082"/>
            <a:ext cx="9957786" cy="2115707"/>
          </a:xfrm>
          <a:prstGeom prst="rect">
            <a:avLst/>
          </a:prstGeom>
        </p:spPr>
        <p:txBody>
          <a:bodyPr>
            <a:spAutoFit/>
          </a:bodyPr>
          <a:lstStyle/>
          <a:p>
            <a:pPr algn="just">
              <a:lnSpc>
                <a:spcPct val="150000"/>
              </a:lnSpc>
            </a:pPr>
            <a:r>
              <a:rPr lang="en-US" altLang="zh-CN" sz="1500" kern="100" dirty="0">
                <a:latin typeface="黑体" panose="02010609060101010101" pitchFamily="49" charset="-122"/>
                <a:ea typeface="黑体" panose="02010609060101010101" pitchFamily="49" charset="-122"/>
                <a:cs typeface="Times New Roman" panose="02020603050405020304" pitchFamily="18" charset="0"/>
              </a:rPr>
              <a:t>1.</a:t>
            </a:r>
            <a:r>
              <a:rPr lang="zh-CN" altLang="en-US" sz="1500" kern="100" dirty="0">
                <a:latin typeface="黑体" panose="02010609060101010101" pitchFamily="49" charset="-122"/>
                <a:ea typeface="黑体" panose="02010609060101010101" pitchFamily="49" charset="-122"/>
                <a:cs typeface="Times New Roman" panose="02020603050405020304" pitchFamily="18" charset="0"/>
              </a:rPr>
              <a:t>数字信号处理</a:t>
            </a:r>
            <a:r>
              <a:rPr lang="en-US" altLang="zh-CN" sz="1500" kern="100" dirty="0">
                <a:latin typeface="黑体" panose="02010609060101010101" pitchFamily="49" charset="-122"/>
                <a:ea typeface="黑体" panose="02010609060101010101" pitchFamily="49" charset="-122"/>
                <a:cs typeface="Times New Roman" panose="02020603050405020304" pitchFamily="18" charset="0"/>
              </a:rPr>
              <a:t>/</a:t>
            </a:r>
            <a:r>
              <a:rPr lang="zh-CN" altLang="en-US" sz="1500" kern="100" dirty="0">
                <a:latin typeface="黑体" panose="02010609060101010101" pitchFamily="49" charset="-122"/>
                <a:ea typeface="黑体" panose="02010609060101010101" pitchFamily="49" charset="-122"/>
                <a:cs typeface="Times New Roman" panose="02020603050405020304" pitchFamily="18" charset="0"/>
              </a:rPr>
              <a:t>无线电技术</a:t>
            </a:r>
            <a:r>
              <a:rPr lang="en-US" altLang="zh-CN" sz="1500" kern="100" dirty="0">
                <a:latin typeface="黑体" panose="02010609060101010101" pitchFamily="49" charset="-122"/>
                <a:ea typeface="黑体" panose="02010609060101010101" pitchFamily="49" charset="-122"/>
                <a:cs typeface="Times New Roman" panose="02020603050405020304" pitchFamily="18" charset="0"/>
              </a:rPr>
              <a:t>/</a:t>
            </a:r>
            <a:r>
              <a:rPr lang="zh-CN" altLang="en-US" sz="1500" kern="100" dirty="0">
                <a:latin typeface="黑体" panose="02010609060101010101" pitchFamily="49" charset="-122"/>
                <a:ea typeface="黑体" panose="02010609060101010101" pitchFamily="49" charset="-122"/>
                <a:cs typeface="Times New Roman" panose="02020603050405020304" pitchFamily="18" charset="0"/>
              </a:rPr>
              <a:t>通信工程</a:t>
            </a:r>
            <a:r>
              <a:rPr lang="en-US" altLang="zh-CN" sz="1500" kern="100" dirty="0">
                <a:latin typeface="黑体" panose="02010609060101010101" pitchFamily="49" charset="-122"/>
                <a:ea typeface="黑体" panose="02010609060101010101" pitchFamily="49" charset="-122"/>
                <a:cs typeface="Times New Roman" panose="02020603050405020304" pitchFamily="18" charset="0"/>
              </a:rPr>
              <a:t>/</a:t>
            </a:r>
            <a:r>
              <a:rPr lang="zh-CN" altLang="en-US" sz="1500" kern="100" dirty="0">
                <a:latin typeface="黑体" panose="02010609060101010101" pitchFamily="49" charset="-122"/>
                <a:ea typeface="黑体" panose="02010609060101010101" pitchFamily="49" charset="-122"/>
                <a:cs typeface="Times New Roman" panose="02020603050405020304" pitchFamily="18" charset="0"/>
              </a:rPr>
              <a:t>电子工程及相关专业硕士及以上学历；</a:t>
            </a:r>
          </a:p>
          <a:p>
            <a:pPr algn="just">
              <a:lnSpc>
                <a:spcPct val="150000"/>
              </a:lnSpc>
            </a:pPr>
            <a:r>
              <a:rPr lang="en-US" altLang="zh-CN" sz="1500" kern="100" dirty="0">
                <a:latin typeface="黑体" panose="02010609060101010101" pitchFamily="49" charset="-122"/>
                <a:ea typeface="黑体" panose="02010609060101010101" pitchFamily="49" charset="-122"/>
                <a:cs typeface="Times New Roman" panose="02020603050405020304" pitchFamily="18" charset="0"/>
              </a:rPr>
              <a:t>2.</a:t>
            </a:r>
            <a:r>
              <a:rPr lang="zh-CN" altLang="en-US" sz="1500" kern="100" dirty="0">
                <a:latin typeface="黑体" panose="02010609060101010101" pitchFamily="49" charset="-122"/>
                <a:ea typeface="黑体" panose="02010609060101010101" pitchFamily="49" charset="-122"/>
                <a:cs typeface="Times New Roman" panose="02020603050405020304" pitchFamily="18" charset="0"/>
              </a:rPr>
              <a:t>掌握信号处理和数据处理的基础理论，包括：基于傅里叶变换的频谱分析、数字相关与卷积运算、信号处理算法等；</a:t>
            </a:r>
          </a:p>
          <a:p>
            <a:pPr algn="just">
              <a:lnSpc>
                <a:spcPct val="150000"/>
              </a:lnSpc>
            </a:pPr>
            <a:r>
              <a:rPr lang="en-US" altLang="zh-CN" sz="1500" kern="100" dirty="0">
                <a:latin typeface="黑体" panose="02010609060101010101" pitchFamily="49" charset="-122"/>
                <a:ea typeface="黑体" panose="02010609060101010101" pitchFamily="49" charset="-122"/>
                <a:cs typeface="Times New Roman" panose="02020603050405020304" pitchFamily="18" charset="0"/>
              </a:rPr>
              <a:t>3.</a:t>
            </a:r>
            <a:r>
              <a:rPr lang="zh-CN" altLang="en-US" sz="1500" kern="100" dirty="0">
                <a:latin typeface="黑体" panose="02010609060101010101" pitchFamily="49" charset="-122"/>
                <a:ea typeface="黑体" panose="02010609060101010101" pitchFamily="49" charset="-122"/>
                <a:cs typeface="Times New Roman" panose="02020603050405020304" pitchFamily="18" charset="0"/>
              </a:rPr>
              <a:t>熟练使用</a:t>
            </a:r>
            <a:r>
              <a:rPr lang="en-US" altLang="zh-CN" sz="1500" kern="100" dirty="0">
                <a:latin typeface="黑体" panose="02010609060101010101" pitchFamily="49" charset="-122"/>
                <a:ea typeface="黑体" panose="02010609060101010101" pitchFamily="49" charset="-122"/>
                <a:cs typeface="Times New Roman" panose="02020603050405020304" pitchFamily="18" charset="0"/>
              </a:rPr>
              <a:t>MATLAB</a:t>
            </a:r>
            <a:r>
              <a:rPr lang="zh-CN" altLang="en-US" sz="1500" kern="100" dirty="0">
                <a:latin typeface="黑体" panose="02010609060101010101" pitchFamily="49" charset="-122"/>
                <a:ea typeface="黑体" panose="02010609060101010101" pitchFamily="49" charset="-122"/>
                <a:cs typeface="Times New Roman" panose="02020603050405020304" pitchFamily="18" charset="0"/>
              </a:rPr>
              <a:t>等仿真软件，能在</a:t>
            </a:r>
            <a:r>
              <a:rPr lang="en-US" altLang="zh-CN" sz="1500" kern="100" dirty="0">
                <a:latin typeface="黑体" panose="02010609060101010101" pitchFamily="49" charset="-122"/>
                <a:ea typeface="黑体" panose="02010609060101010101" pitchFamily="49" charset="-122"/>
                <a:cs typeface="Times New Roman" panose="02020603050405020304" pitchFamily="18" charset="0"/>
              </a:rPr>
              <a:t>MATLAB</a:t>
            </a:r>
            <a:r>
              <a:rPr lang="zh-CN" altLang="en-US" sz="1500" kern="100" dirty="0">
                <a:latin typeface="黑体" panose="02010609060101010101" pitchFamily="49" charset="-122"/>
                <a:ea typeface="黑体" panose="02010609060101010101" pitchFamily="49" charset="-122"/>
                <a:cs typeface="Times New Roman" panose="02020603050405020304" pitchFamily="18" charset="0"/>
              </a:rPr>
              <a:t>或其它数学软件上开发算法；</a:t>
            </a:r>
          </a:p>
          <a:p>
            <a:pPr algn="just">
              <a:lnSpc>
                <a:spcPct val="150000"/>
              </a:lnSpc>
            </a:pPr>
            <a:r>
              <a:rPr lang="en-US" altLang="zh-CN" sz="1500" kern="100" dirty="0">
                <a:latin typeface="黑体" panose="02010609060101010101" pitchFamily="49" charset="-122"/>
                <a:ea typeface="黑体" panose="02010609060101010101" pitchFamily="49" charset="-122"/>
                <a:cs typeface="Times New Roman" panose="02020603050405020304" pitchFamily="18" charset="0"/>
              </a:rPr>
              <a:t>4.</a:t>
            </a:r>
            <a:r>
              <a:rPr lang="zh-CN" altLang="en-US" sz="1500" kern="100" dirty="0">
                <a:latin typeface="黑体" panose="02010609060101010101" pitchFamily="49" charset="-122"/>
                <a:ea typeface="黑体" panose="02010609060101010101" pitchFamily="49" charset="-122"/>
                <a:cs typeface="Times New Roman" panose="02020603050405020304" pitchFamily="18" charset="0"/>
              </a:rPr>
              <a:t>熟练掌握</a:t>
            </a:r>
            <a:r>
              <a:rPr lang="en-US" altLang="zh-CN" sz="1500" kern="100" dirty="0">
                <a:latin typeface="黑体" panose="02010609060101010101" pitchFamily="49" charset="-122"/>
                <a:ea typeface="黑体" panose="02010609060101010101" pitchFamily="49" charset="-122"/>
                <a:cs typeface="Times New Roman" panose="02020603050405020304" pitchFamily="18" charset="0"/>
              </a:rPr>
              <a:t>Verilog</a:t>
            </a:r>
            <a:r>
              <a:rPr lang="zh-CN" altLang="en-US" sz="1500" kern="100" dirty="0">
                <a:latin typeface="黑体" panose="02010609060101010101" pitchFamily="49" charset="-122"/>
                <a:ea typeface="黑体" panose="02010609060101010101" pitchFamily="49" charset="-122"/>
                <a:cs typeface="Times New Roman" panose="02020603050405020304" pitchFamily="18" charset="0"/>
              </a:rPr>
              <a:t>语言和</a:t>
            </a:r>
            <a:r>
              <a:rPr lang="en-US" altLang="zh-CN" sz="1500" kern="100" dirty="0" err="1">
                <a:latin typeface="黑体" panose="02010609060101010101" pitchFamily="49" charset="-122"/>
                <a:ea typeface="黑体" panose="02010609060101010101" pitchFamily="49" charset="-122"/>
                <a:cs typeface="Times New Roman" panose="02020603050405020304" pitchFamily="18" charset="0"/>
              </a:rPr>
              <a:t>Modelsim</a:t>
            </a:r>
            <a:r>
              <a:rPr lang="zh-CN" altLang="en-US" sz="1500" kern="100" dirty="0">
                <a:latin typeface="黑体" panose="02010609060101010101" pitchFamily="49" charset="-122"/>
                <a:ea typeface="黑体" panose="02010609060101010101" pitchFamily="49" charset="-122"/>
                <a:cs typeface="Times New Roman" panose="02020603050405020304" pitchFamily="18" charset="0"/>
              </a:rPr>
              <a:t>仿真工具；</a:t>
            </a:r>
          </a:p>
          <a:p>
            <a:pPr algn="just">
              <a:lnSpc>
                <a:spcPct val="150000"/>
              </a:lnSpc>
            </a:pPr>
            <a:r>
              <a:rPr lang="en-US" altLang="zh-CN" sz="1500" kern="100" dirty="0">
                <a:latin typeface="黑体" panose="02010609060101010101" pitchFamily="49" charset="-122"/>
                <a:ea typeface="黑体" panose="02010609060101010101" pitchFamily="49" charset="-122"/>
                <a:cs typeface="Times New Roman" panose="02020603050405020304" pitchFamily="18" charset="0"/>
              </a:rPr>
              <a:t>5.</a:t>
            </a:r>
            <a:r>
              <a:rPr lang="zh-CN" altLang="en-US" sz="1500" kern="100" dirty="0">
                <a:latin typeface="黑体" panose="02010609060101010101" pitchFamily="49" charset="-122"/>
                <a:ea typeface="黑体" panose="02010609060101010101" pitchFamily="49" charset="-122"/>
                <a:cs typeface="Times New Roman" panose="02020603050405020304" pitchFamily="18" charset="0"/>
              </a:rPr>
              <a:t>了解</a:t>
            </a:r>
            <a:r>
              <a:rPr lang="en-US" altLang="zh-CN" sz="1500" kern="100" dirty="0">
                <a:latin typeface="黑体" panose="02010609060101010101" pitchFamily="49" charset="-122"/>
                <a:ea typeface="黑体" panose="02010609060101010101" pitchFamily="49" charset="-122"/>
                <a:cs typeface="Times New Roman" panose="02020603050405020304" pitchFamily="18" charset="0"/>
              </a:rPr>
              <a:t>FPGA</a:t>
            </a:r>
            <a:r>
              <a:rPr lang="zh-CN" altLang="en-US" sz="1500" kern="100" dirty="0">
                <a:latin typeface="黑体" panose="02010609060101010101" pitchFamily="49" charset="-122"/>
                <a:ea typeface="黑体" panose="02010609060101010101" pitchFamily="49" charset="-122"/>
                <a:cs typeface="Times New Roman" panose="02020603050405020304" pitchFamily="18" charset="0"/>
              </a:rPr>
              <a:t>、</a:t>
            </a:r>
            <a:r>
              <a:rPr lang="en-US" altLang="zh-CN" sz="1500" kern="100" dirty="0">
                <a:latin typeface="黑体" panose="02010609060101010101" pitchFamily="49" charset="-122"/>
                <a:ea typeface="黑体" panose="02010609060101010101" pitchFamily="49" charset="-122"/>
                <a:cs typeface="Times New Roman" panose="02020603050405020304" pitchFamily="18" charset="0"/>
              </a:rPr>
              <a:t>DSP</a:t>
            </a:r>
            <a:r>
              <a:rPr lang="zh-CN" altLang="en-US" sz="1500" kern="100" dirty="0">
                <a:latin typeface="黑体" panose="02010609060101010101" pitchFamily="49" charset="-122"/>
                <a:ea typeface="黑体" panose="02010609060101010101" pitchFamily="49" charset="-122"/>
                <a:cs typeface="Times New Roman" panose="02020603050405020304" pitchFamily="18" charset="0"/>
              </a:rPr>
              <a:t>、</a:t>
            </a:r>
            <a:r>
              <a:rPr lang="en-US" altLang="zh-CN" sz="1500" kern="100" dirty="0">
                <a:latin typeface="黑体" panose="02010609060101010101" pitchFamily="49" charset="-122"/>
                <a:ea typeface="黑体" panose="02010609060101010101" pitchFamily="49" charset="-122"/>
                <a:cs typeface="Times New Roman" panose="02020603050405020304" pitchFamily="18" charset="0"/>
              </a:rPr>
              <a:t>ARM</a:t>
            </a:r>
            <a:r>
              <a:rPr lang="zh-CN" altLang="en-US" sz="1500" kern="100" dirty="0">
                <a:latin typeface="黑体" panose="02010609060101010101" pitchFamily="49" charset="-122"/>
                <a:ea typeface="黑体" panose="02010609060101010101" pitchFamily="49" charset="-122"/>
                <a:cs typeface="Times New Roman" panose="02020603050405020304" pitchFamily="18" charset="0"/>
              </a:rPr>
              <a:t>等嵌入系统开发调试技术；</a:t>
            </a:r>
          </a:p>
          <a:p>
            <a:pPr algn="just">
              <a:lnSpc>
                <a:spcPct val="150000"/>
              </a:lnSpc>
            </a:pPr>
            <a:r>
              <a:rPr lang="en-US" altLang="zh-CN" sz="1500" kern="100" dirty="0">
                <a:latin typeface="黑体" panose="02010609060101010101" pitchFamily="49" charset="-122"/>
                <a:ea typeface="黑体" panose="02010609060101010101" pitchFamily="49" charset="-122"/>
                <a:cs typeface="Times New Roman" panose="02020603050405020304" pitchFamily="18" charset="0"/>
              </a:rPr>
              <a:t>6.</a:t>
            </a:r>
            <a:r>
              <a:rPr lang="zh-CN" altLang="en-US" sz="1500" kern="100" dirty="0">
                <a:latin typeface="黑体" panose="02010609060101010101" pitchFamily="49" charset="-122"/>
                <a:ea typeface="黑体" panose="02010609060101010101" pitchFamily="49" charset="-122"/>
                <a:cs typeface="Times New Roman" panose="02020603050405020304" pitchFamily="18" charset="0"/>
              </a:rPr>
              <a:t>学习能力强，沟通能力强，团队协作性好，可接受优秀应届毕业生。</a:t>
            </a:r>
          </a:p>
        </p:txBody>
      </p:sp>
      <p:sp>
        <p:nvSpPr>
          <p:cNvPr id="5" name="矩形: 剪去单角 4">
            <a:extLst>
              <a:ext uri="{FF2B5EF4-FFF2-40B4-BE49-F238E27FC236}">
                <a16:creationId xmlns:a16="http://schemas.microsoft.com/office/drawing/2014/main" id="{EE6506CF-36A8-4645-BEF1-1EC62377A70E}"/>
              </a:ext>
            </a:extLst>
          </p:cNvPr>
          <p:cNvSpPr/>
          <p:nvPr/>
        </p:nvSpPr>
        <p:spPr>
          <a:xfrm>
            <a:off x="635622" y="561481"/>
            <a:ext cx="1629721" cy="321760"/>
          </a:xfrm>
          <a:prstGeom prst="snip1Rect">
            <a:avLst/>
          </a:prstGeom>
          <a:solidFill>
            <a:srgbClr val="0047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7"/>
          </a:p>
        </p:txBody>
      </p:sp>
      <p:sp>
        <p:nvSpPr>
          <p:cNvPr id="6" name="文本框 5">
            <a:extLst>
              <a:ext uri="{FF2B5EF4-FFF2-40B4-BE49-F238E27FC236}">
                <a16:creationId xmlns:a16="http://schemas.microsoft.com/office/drawing/2014/main" id="{99385419-B361-4048-8ECF-5598C3B183EA}"/>
              </a:ext>
            </a:extLst>
          </p:cNvPr>
          <p:cNvSpPr txBox="1"/>
          <p:nvPr/>
        </p:nvSpPr>
        <p:spPr>
          <a:xfrm>
            <a:off x="725167" y="561481"/>
            <a:ext cx="1450630" cy="355034"/>
          </a:xfrm>
          <a:prstGeom prst="rect">
            <a:avLst/>
          </a:prstGeom>
          <a:noFill/>
        </p:spPr>
        <p:txBody>
          <a:bodyPr wrap="square" rtlCol="0">
            <a:spAutoFit/>
          </a:bodyPr>
          <a:lstStyle/>
          <a:p>
            <a:pPr algn="ctr"/>
            <a:r>
              <a:rPr lang="zh-CN" altLang="en-US" sz="1707" dirty="0">
                <a:solidFill>
                  <a:schemeClr val="bg1"/>
                </a:solidFill>
                <a:latin typeface="微软雅黑" panose="020B0503020204020204" pitchFamily="34" charset="-122"/>
                <a:ea typeface="微软雅黑" panose="020B0503020204020204" pitchFamily="34" charset="-122"/>
              </a:rPr>
              <a:t>岗位信息</a:t>
            </a:r>
          </a:p>
        </p:txBody>
      </p:sp>
      <p:sp>
        <p:nvSpPr>
          <p:cNvPr id="7" name="矩形 6">
            <a:extLst>
              <a:ext uri="{FF2B5EF4-FFF2-40B4-BE49-F238E27FC236}">
                <a16:creationId xmlns:a16="http://schemas.microsoft.com/office/drawing/2014/main" id="{5E1A4B25-376B-4DCC-8A77-9DF8B5FC12B2}"/>
              </a:ext>
            </a:extLst>
          </p:cNvPr>
          <p:cNvSpPr/>
          <p:nvPr/>
        </p:nvSpPr>
        <p:spPr>
          <a:xfrm flipV="1">
            <a:off x="635623" y="889539"/>
            <a:ext cx="10854043" cy="48663"/>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7"/>
          </a:p>
        </p:txBody>
      </p:sp>
      <p:pic>
        <p:nvPicPr>
          <p:cNvPr id="8" name="图片 7">
            <a:extLst>
              <a:ext uri="{FF2B5EF4-FFF2-40B4-BE49-F238E27FC236}">
                <a16:creationId xmlns:a16="http://schemas.microsoft.com/office/drawing/2014/main" id="{445C99ED-6577-43EB-9389-35AAD169BC2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77382" y="591270"/>
            <a:ext cx="933137" cy="247511"/>
          </a:xfrm>
          <a:prstGeom prst="rect">
            <a:avLst/>
          </a:prstGeom>
        </p:spPr>
      </p:pic>
      <p:sp>
        <p:nvSpPr>
          <p:cNvPr id="10" name="矩形 9">
            <a:extLst>
              <a:ext uri="{FF2B5EF4-FFF2-40B4-BE49-F238E27FC236}">
                <a16:creationId xmlns:a16="http://schemas.microsoft.com/office/drawing/2014/main" id="{AED119BB-78AE-4BFA-9FFE-B581B7C4A359}"/>
              </a:ext>
            </a:extLst>
          </p:cNvPr>
          <p:cNvSpPr/>
          <p:nvPr/>
        </p:nvSpPr>
        <p:spPr>
          <a:xfrm>
            <a:off x="970624" y="1718822"/>
            <a:ext cx="1146468" cy="323165"/>
          </a:xfrm>
          <a:prstGeom prst="rect">
            <a:avLst/>
          </a:prstGeom>
        </p:spPr>
        <p:txBody>
          <a:bodyPr wrap="none">
            <a:spAutoFit/>
          </a:bodyPr>
          <a:lstStyle/>
          <a:p>
            <a:pPr algn="just"/>
            <a:r>
              <a:rPr lang="zh-CN" altLang="zh-CN" sz="1500" b="1" kern="100" dirty="0">
                <a:latin typeface="微软雅黑" panose="020B0503020204020204" pitchFamily="34" charset="-122"/>
                <a:ea typeface="微软雅黑" panose="020B0503020204020204" pitchFamily="34" charset="-122"/>
                <a:cs typeface="Times New Roman" panose="02020603050405020304" pitchFamily="18" charset="0"/>
              </a:rPr>
              <a:t>岗位职责：</a:t>
            </a:r>
          </a:p>
        </p:txBody>
      </p:sp>
      <p:sp>
        <p:nvSpPr>
          <p:cNvPr id="11" name="矩形 10">
            <a:extLst>
              <a:ext uri="{FF2B5EF4-FFF2-40B4-BE49-F238E27FC236}">
                <a16:creationId xmlns:a16="http://schemas.microsoft.com/office/drawing/2014/main" id="{16615740-1541-4D16-B510-21443225D420}"/>
              </a:ext>
            </a:extLst>
          </p:cNvPr>
          <p:cNvSpPr/>
          <p:nvPr/>
        </p:nvSpPr>
        <p:spPr>
          <a:xfrm>
            <a:off x="970624" y="2000253"/>
            <a:ext cx="8155619" cy="730713"/>
          </a:xfrm>
          <a:prstGeom prst="rect">
            <a:avLst/>
          </a:prstGeom>
        </p:spPr>
        <p:txBody>
          <a:bodyPr>
            <a:spAutoFit/>
          </a:bodyPr>
          <a:lstStyle/>
          <a:p>
            <a:pPr algn="just">
              <a:lnSpc>
                <a:spcPct val="150000"/>
              </a:lnSpc>
            </a:pPr>
            <a:r>
              <a:rPr lang="en-US" altLang="zh-CN" sz="1500" kern="100" dirty="0">
                <a:latin typeface="黑体" panose="02010609060101010101" pitchFamily="49" charset="-122"/>
                <a:ea typeface="黑体" panose="02010609060101010101" pitchFamily="49" charset="-122"/>
                <a:cs typeface="Times New Roman" panose="02020603050405020304" pitchFamily="18" charset="0"/>
              </a:rPr>
              <a:t>1.</a:t>
            </a:r>
            <a:r>
              <a:rPr lang="zh-CN" altLang="en-US" sz="1500" kern="100" dirty="0">
                <a:latin typeface="黑体" panose="02010609060101010101" pitchFamily="49" charset="-122"/>
                <a:ea typeface="黑体" panose="02010609060101010101" pitchFamily="49" charset="-122"/>
                <a:cs typeface="Times New Roman" panose="02020603050405020304" pitchFamily="18" charset="0"/>
              </a:rPr>
              <a:t>负责通信导航类产品的信号分析及算法设计、软件设计、编码与实现；</a:t>
            </a:r>
          </a:p>
          <a:p>
            <a:pPr algn="just">
              <a:lnSpc>
                <a:spcPct val="150000"/>
              </a:lnSpc>
            </a:pPr>
            <a:r>
              <a:rPr lang="en-US" altLang="zh-CN" sz="1500" kern="100" dirty="0">
                <a:latin typeface="黑体" panose="02010609060101010101" pitchFamily="49" charset="-122"/>
                <a:ea typeface="黑体" panose="02010609060101010101" pitchFamily="49" charset="-122"/>
                <a:cs typeface="Times New Roman" panose="02020603050405020304" pitchFamily="18" charset="0"/>
              </a:rPr>
              <a:t>2.</a:t>
            </a:r>
            <a:r>
              <a:rPr lang="zh-CN" altLang="en-US" sz="1500" kern="100" dirty="0">
                <a:latin typeface="黑体" panose="02010609060101010101" pitchFamily="49" charset="-122"/>
                <a:ea typeface="黑体" panose="02010609060101010101" pitchFamily="49" charset="-122"/>
                <a:cs typeface="Times New Roman" panose="02020603050405020304" pitchFamily="18" charset="0"/>
              </a:rPr>
              <a:t>执行产品软件工程化相关要求。</a:t>
            </a:r>
          </a:p>
        </p:txBody>
      </p:sp>
      <p:sp>
        <p:nvSpPr>
          <p:cNvPr id="12" name="矩形 11">
            <a:extLst>
              <a:ext uri="{FF2B5EF4-FFF2-40B4-BE49-F238E27FC236}">
                <a16:creationId xmlns:a16="http://schemas.microsoft.com/office/drawing/2014/main" id="{975C66FB-8B53-4100-ABE6-347B49DD47DA}"/>
              </a:ext>
            </a:extLst>
          </p:cNvPr>
          <p:cNvSpPr/>
          <p:nvPr/>
        </p:nvSpPr>
        <p:spPr>
          <a:xfrm>
            <a:off x="970624" y="3010917"/>
            <a:ext cx="1146468" cy="323165"/>
          </a:xfrm>
          <a:prstGeom prst="rect">
            <a:avLst/>
          </a:prstGeom>
        </p:spPr>
        <p:txBody>
          <a:bodyPr wrap="none">
            <a:spAutoFit/>
          </a:bodyPr>
          <a:lstStyle/>
          <a:p>
            <a:pPr algn="just"/>
            <a:r>
              <a:rPr lang="zh-CN" altLang="zh-CN" sz="1500" b="1" kern="100" dirty="0">
                <a:latin typeface="微软雅黑" panose="020B0503020204020204" pitchFamily="34" charset="-122"/>
                <a:ea typeface="微软雅黑" panose="020B0503020204020204" pitchFamily="34" charset="-122"/>
                <a:cs typeface="Times New Roman" panose="02020603050405020304" pitchFamily="18" charset="0"/>
              </a:rPr>
              <a:t>招聘要求：</a:t>
            </a:r>
          </a:p>
        </p:txBody>
      </p:sp>
      <p:sp>
        <p:nvSpPr>
          <p:cNvPr id="14" name="矩形 13">
            <a:extLst>
              <a:ext uri="{FF2B5EF4-FFF2-40B4-BE49-F238E27FC236}">
                <a16:creationId xmlns:a16="http://schemas.microsoft.com/office/drawing/2014/main" id="{08BDDFD8-41C3-42D4-A2F8-DC7646425809}"/>
              </a:ext>
            </a:extLst>
          </p:cNvPr>
          <p:cNvSpPr/>
          <p:nvPr/>
        </p:nvSpPr>
        <p:spPr>
          <a:xfrm>
            <a:off x="922507" y="1141299"/>
            <a:ext cx="1800493" cy="369332"/>
          </a:xfrm>
          <a:prstGeom prst="rect">
            <a:avLst/>
          </a:prstGeom>
        </p:spPr>
        <p:txBody>
          <a:bodyPr wrap="none">
            <a:spAutoFit/>
          </a:bodyPr>
          <a:lstStyle/>
          <a:p>
            <a:pPr>
              <a:spcAft>
                <a:spcPts val="0"/>
              </a:spcAft>
            </a:pPr>
            <a:r>
              <a:rPr lang="zh-CN" altLang="en-US" b="1" kern="100" dirty="0">
                <a:latin typeface="微软雅黑" panose="020B0503020204020204" pitchFamily="34" charset="-122"/>
                <a:ea typeface="微软雅黑" panose="020B0503020204020204" pitchFamily="34" charset="-122"/>
                <a:cs typeface="Times New Roman" panose="02020603050405020304" pitchFamily="18" charset="0"/>
              </a:rPr>
              <a:t>信号处理工程师</a:t>
            </a:r>
          </a:p>
        </p:txBody>
      </p:sp>
      <p:sp>
        <p:nvSpPr>
          <p:cNvPr id="16" name="矩形 15">
            <a:extLst>
              <a:ext uri="{FF2B5EF4-FFF2-40B4-BE49-F238E27FC236}">
                <a16:creationId xmlns:a16="http://schemas.microsoft.com/office/drawing/2014/main" id="{912C2631-54E9-0240-8A62-267EC9F09129}"/>
              </a:ext>
            </a:extLst>
          </p:cNvPr>
          <p:cNvSpPr/>
          <p:nvPr/>
        </p:nvSpPr>
        <p:spPr>
          <a:xfrm>
            <a:off x="2578403" y="1187466"/>
            <a:ext cx="1778051" cy="323165"/>
          </a:xfrm>
          <a:prstGeom prst="rect">
            <a:avLst/>
          </a:prstGeom>
        </p:spPr>
        <p:txBody>
          <a:bodyPr wrap="none">
            <a:spAutoFit/>
          </a:bodyPr>
          <a:lstStyle/>
          <a:p>
            <a:pPr>
              <a:spcAft>
                <a:spcPts val="0"/>
              </a:spcAft>
            </a:pPr>
            <a:r>
              <a:rPr lang="zh-CN" altLang="en-US" sz="1500" b="1" kern="100"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（薪资</a:t>
            </a:r>
            <a:r>
              <a:rPr lang="en-US" altLang="zh-CN" sz="1500" b="1" kern="100"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12K-30K</a:t>
            </a:r>
            <a:r>
              <a:rPr lang="zh-CN" altLang="en-US" sz="1500" b="1" kern="100"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a:t>
            </a:r>
            <a:endParaRPr lang="zh-CN" altLang="zh-CN" sz="1500" kern="100"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endParaRPr>
          </a:p>
        </p:txBody>
      </p:sp>
    </p:spTree>
    <p:extLst>
      <p:ext uri="{BB962C8B-B14F-4D97-AF65-F5344CB8AC3E}">
        <p14:creationId xmlns:p14="http://schemas.microsoft.com/office/powerpoint/2010/main" val="104292801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ED6DADB1-1F96-434E-A834-72EAC52DAF81}"/>
              </a:ext>
            </a:extLst>
          </p:cNvPr>
          <p:cNvSpPr/>
          <p:nvPr/>
        </p:nvSpPr>
        <p:spPr>
          <a:xfrm>
            <a:off x="1006136" y="4244633"/>
            <a:ext cx="9957786" cy="2192203"/>
          </a:xfrm>
          <a:prstGeom prst="rect">
            <a:avLst/>
          </a:prstGeom>
        </p:spPr>
        <p:txBody>
          <a:bodyPr>
            <a:spAutoFit/>
          </a:bodyPr>
          <a:lstStyle/>
          <a:p>
            <a:pPr algn="just">
              <a:lnSpc>
                <a:spcPct val="150000"/>
              </a:lnSpc>
            </a:pPr>
            <a:r>
              <a:rPr lang="en-US" altLang="zh-CN" sz="1500" kern="100" dirty="0">
                <a:latin typeface="黑体" panose="02010609060101010101" pitchFamily="49" charset="-122"/>
                <a:ea typeface="黑体" panose="02010609060101010101" pitchFamily="49" charset="-122"/>
                <a:cs typeface="Times New Roman" panose="02020603050405020304" pitchFamily="18" charset="0"/>
              </a:rPr>
              <a:t>1.</a:t>
            </a:r>
            <a:r>
              <a:rPr lang="zh-CN" altLang="en-US" sz="1500" kern="100" dirty="0">
                <a:latin typeface="黑体" panose="02010609060101010101" pitchFamily="49" charset="-122"/>
                <a:ea typeface="黑体" panose="02010609060101010101" pitchFamily="49" charset="-122"/>
                <a:cs typeface="Times New Roman" panose="02020603050405020304" pitchFamily="18" charset="0"/>
              </a:rPr>
              <a:t>大专及以上学历，电子信息技术</a:t>
            </a:r>
            <a:r>
              <a:rPr lang="en-US" altLang="zh-CN" sz="1500" kern="100" dirty="0">
                <a:latin typeface="黑体" panose="02010609060101010101" pitchFamily="49" charset="-122"/>
                <a:ea typeface="黑体" panose="02010609060101010101" pitchFamily="49" charset="-122"/>
                <a:cs typeface="Times New Roman" panose="02020603050405020304" pitchFamily="18" charset="0"/>
              </a:rPr>
              <a:t>/</a:t>
            </a:r>
            <a:r>
              <a:rPr lang="zh-CN" altLang="en-US" sz="1500" kern="100" dirty="0">
                <a:latin typeface="黑体" panose="02010609060101010101" pitchFamily="49" charset="-122"/>
                <a:ea typeface="黑体" panose="02010609060101010101" pitchFamily="49" charset="-122"/>
                <a:cs typeface="Times New Roman" panose="02020603050405020304" pitchFamily="18" charset="0"/>
              </a:rPr>
              <a:t>通信</a:t>
            </a:r>
            <a:r>
              <a:rPr lang="en-US" altLang="zh-CN" sz="1500" kern="100" dirty="0">
                <a:latin typeface="黑体" panose="02010609060101010101" pitchFamily="49" charset="-122"/>
                <a:ea typeface="黑体" panose="02010609060101010101" pitchFamily="49" charset="-122"/>
                <a:cs typeface="Times New Roman" panose="02020603050405020304" pitchFamily="18" charset="0"/>
              </a:rPr>
              <a:t>/</a:t>
            </a:r>
            <a:r>
              <a:rPr lang="zh-CN" altLang="en-US" sz="1500" kern="100" dirty="0">
                <a:latin typeface="黑体" panose="02010609060101010101" pitchFamily="49" charset="-122"/>
                <a:ea typeface="黑体" panose="02010609060101010101" pitchFamily="49" charset="-122"/>
                <a:cs typeface="Times New Roman" panose="02020603050405020304" pitchFamily="18" charset="0"/>
              </a:rPr>
              <a:t>信息工程</a:t>
            </a:r>
            <a:r>
              <a:rPr lang="en-US" altLang="zh-CN" sz="1500" kern="100" dirty="0">
                <a:latin typeface="黑体" panose="02010609060101010101" pitchFamily="49" charset="-122"/>
                <a:ea typeface="黑体" panose="02010609060101010101" pitchFamily="49" charset="-122"/>
                <a:cs typeface="Times New Roman" panose="02020603050405020304" pitchFamily="18" charset="0"/>
              </a:rPr>
              <a:t>/</a:t>
            </a:r>
            <a:r>
              <a:rPr lang="zh-CN" altLang="en-US" sz="1500" kern="100" dirty="0">
                <a:latin typeface="黑体" panose="02010609060101010101" pitchFamily="49" charset="-122"/>
                <a:ea typeface="黑体" panose="02010609060101010101" pitchFamily="49" charset="-122"/>
                <a:cs typeface="Times New Roman" panose="02020603050405020304" pitchFamily="18" charset="0"/>
              </a:rPr>
              <a:t>电气等相关专业；</a:t>
            </a:r>
          </a:p>
          <a:p>
            <a:pPr algn="just">
              <a:lnSpc>
                <a:spcPct val="150000"/>
              </a:lnSpc>
            </a:pPr>
            <a:r>
              <a:rPr lang="en-US" altLang="zh-CN" sz="1500" kern="100" dirty="0">
                <a:latin typeface="黑体" panose="02010609060101010101" pitchFamily="49" charset="-122"/>
                <a:ea typeface="黑体" panose="02010609060101010101" pitchFamily="49" charset="-122"/>
                <a:cs typeface="Times New Roman" panose="02020603050405020304" pitchFamily="18" charset="0"/>
              </a:rPr>
              <a:t>2.</a:t>
            </a:r>
            <a:r>
              <a:rPr lang="zh-CN" altLang="en-US" sz="1500" kern="100" dirty="0">
                <a:latin typeface="黑体" panose="02010609060101010101" pitchFamily="49" charset="-122"/>
                <a:ea typeface="黑体" panose="02010609060101010101" pitchFamily="49" charset="-122"/>
                <a:cs typeface="Times New Roman" panose="02020603050405020304" pitchFamily="18" charset="0"/>
              </a:rPr>
              <a:t>熟悉基本电路知识，基础知识扎实；</a:t>
            </a:r>
          </a:p>
          <a:p>
            <a:pPr algn="just">
              <a:lnSpc>
                <a:spcPct val="150000"/>
              </a:lnSpc>
            </a:pPr>
            <a:r>
              <a:rPr lang="en-US" altLang="zh-CN" sz="1500" kern="100" dirty="0">
                <a:latin typeface="黑体" panose="02010609060101010101" pitchFamily="49" charset="-122"/>
                <a:ea typeface="黑体" panose="02010609060101010101" pitchFamily="49" charset="-122"/>
                <a:cs typeface="Times New Roman" panose="02020603050405020304" pitchFamily="18" charset="0"/>
              </a:rPr>
              <a:t>3.1</a:t>
            </a:r>
            <a:r>
              <a:rPr lang="zh-CN" altLang="en-US" sz="1500" kern="100" dirty="0">
                <a:latin typeface="黑体" panose="02010609060101010101" pitchFamily="49" charset="-122"/>
                <a:ea typeface="黑体" panose="02010609060101010101" pitchFamily="49" charset="-122"/>
                <a:cs typeface="Times New Roman" panose="02020603050405020304" pitchFamily="18" charset="0"/>
              </a:rPr>
              <a:t>年以上硬件功能性能测试经验，可接受优秀应届毕业生；</a:t>
            </a:r>
          </a:p>
          <a:p>
            <a:pPr algn="just">
              <a:lnSpc>
                <a:spcPct val="150000"/>
              </a:lnSpc>
            </a:pPr>
            <a:r>
              <a:rPr lang="en-US" altLang="zh-CN" sz="1500" kern="100" dirty="0">
                <a:latin typeface="黑体" panose="02010609060101010101" pitchFamily="49" charset="-122"/>
                <a:ea typeface="黑体" panose="02010609060101010101" pitchFamily="49" charset="-122"/>
                <a:cs typeface="Times New Roman" panose="02020603050405020304" pitchFamily="18" charset="0"/>
              </a:rPr>
              <a:t>4.</a:t>
            </a:r>
            <a:r>
              <a:rPr lang="zh-CN" altLang="en-US" sz="1500" kern="100" dirty="0">
                <a:latin typeface="黑体" panose="02010609060101010101" pitchFamily="49" charset="-122"/>
                <a:ea typeface="黑体" panose="02010609060101010101" pitchFamily="49" charset="-122"/>
                <a:cs typeface="Times New Roman" panose="02020603050405020304" pitchFamily="18" charset="0"/>
              </a:rPr>
              <a:t>熟悉相关测试标准，有可靠性、</a:t>
            </a:r>
            <a:r>
              <a:rPr lang="en-US" altLang="zh-CN" sz="1500" kern="100" dirty="0">
                <a:latin typeface="黑体" panose="02010609060101010101" pitchFamily="49" charset="-122"/>
                <a:ea typeface="黑体" panose="02010609060101010101" pitchFamily="49" charset="-122"/>
                <a:cs typeface="Times New Roman" panose="02020603050405020304" pitchFamily="18" charset="0"/>
              </a:rPr>
              <a:t>EMC</a:t>
            </a:r>
            <a:r>
              <a:rPr lang="zh-CN" altLang="en-US" sz="1500" kern="100" dirty="0">
                <a:latin typeface="黑体" panose="02010609060101010101" pitchFamily="49" charset="-122"/>
                <a:ea typeface="黑体" panose="02010609060101010101" pitchFamily="49" charset="-122"/>
                <a:cs typeface="Times New Roman" panose="02020603050405020304" pitchFamily="18" charset="0"/>
              </a:rPr>
              <a:t>等相关测试经验；</a:t>
            </a:r>
          </a:p>
          <a:p>
            <a:pPr algn="just">
              <a:lnSpc>
                <a:spcPct val="150000"/>
              </a:lnSpc>
            </a:pPr>
            <a:r>
              <a:rPr lang="en-US" altLang="zh-CN" sz="1500" kern="100" dirty="0">
                <a:latin typeface="黑体" panose="02010609060101010101" pitchFamily="49" charset="-122"/>
                <a:ea typeface="黑体" panose="02010609060101010101" pitchFamily="49" charset="-122"/>
                <a:cs typeface="Times New Roman" panose="02020603050405020304" pitchFamily="18" charset="0"/>
              </a:rPr>
              <a:t>5.</a:t>
            </a:r>
            <a:r>
              <a:rPr lang="zh-CN" altLang="en-US" sz="1500" kern="100" dirty="0">
                <a:latin typeface="黑体" panose="02010609060101010101" pitchFamily="49" charset="-122"/>
                <a:ea typeface="黑体" panose="02010609060101010101" pitchFamily="49" charset="-122"/>
                <a:cs typeface="Times New Roman" panose="02020603050405020304" pitchFamily="18" charset="0"/>
              </a:rPr>
              <a:t>熟练使用测试仪器设备及测试软件；</a:t>
            </a:r>
          </a:p>
          <a:p>
            <a:pPr algn="just">
              <a:lnSpc>
                <a:spcPct val="150000"/>
              </a:lnSpc>
            </a:pPr>
            <a:r>
              <a:rPr lang="en-US" altLang="zh-CN" sz="1500" kern="100" dirty="0">
                <a:latin typeface="黑体" panose="02010609060101010101" pitchFamily="49" charset="-122"/>
                <a:ea typeface="黑体" panose="02010609060101010101" pitchFamily="49" charset="-122"/>
                <a:cs typeface="Times New Roman" panose="02020603050405020304" pitchFamily="18" charset="0"/>
              </a:rPr>
              <a:t>6.</a:t>
            </a:r>
            <a:r>
              <a:rPr lang="zh-CN" altLang="en-US" sz="1500" kern="100" dirty="0">
                <a:latin typeface="黑体" panose="02010609060101010101" pitchFamily="49" charset="-122"/>
                <a:ea typeface="黑体" panose="02010609060101010101" pitchFamily="49" charset="-122"/>
                <a:cs typeface="Times New Roman" panose="02020603050405020304" pitchFamily="18" charset="0"/>
              </a:rPr>
              <a:t>具有较强的学习能力、沟通能力，团队协作性好。</a:t>
            </a:r>
          </a:p>
        </p:txBody>
      </p:sp>
      <p:sp>
        <p:nvSpPr>
          <p:cNvPr id="5" name="矩形: 剪去单角 4">
            <a:extLst>
              <a:ext uri="{FF2B5EF4-FFF2-40B4-BE49-F238E27FC236}">
                <a16:creationId xmlns:a16="http://schemas.microsoft.com/office/drawing/2014/main" id="{EE6506CF-36A8-4645-BEF1-1EC62377A70E}"/>
              </a:ext>
            </a:extLst>
          </p:cNvPr>
          <p:cNvSpPr/>
          <p:nvPr/>
        </p:nvSpPr>
        <p:spPr>
          <a:xfrm>
            <a:off x="635622" y="561481"/>
            <a:ext cx="1629721" cy="321760"/>
          </a:xfrm>
          <a:prstGeom prst="snip1Rect">
            <a:avLst/>
          </a:prstGeom>
          <a:solidFill>
            <a:srgbClr val="0047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7"/>
          </a:p>
        </p:txBody>
      </p:sp>
      <p:sp>
        <p:nvSpPr>
          <p:cNvPr id="6" name="文本框 5">
            <a:extLst>
              <a:ext uri="{FF2B5EF4-FFF2-40B4-BE49-F238E27FC236}">
                <a16:creationId xmlns:a16="http://schemas.microsoft.com/office/drawing/2014/main" id="{99385419-B361-4048-8ECF-5598C3B183EA}"/>
              </a:ext>
            </a:extLst>
          </p:cNvPr>
          <p:cNvSpPr txBox="1"/>
          <p:nvPr/>
        </p:nvSpPr>
        <p:spPr>
          <a:xfrm>
            <a:off x="725167" y="561481"/>
            <a:ext cx="1450630" cy="355034"/>
          </a:xfrm>
          <a:prstGeom prst="rect">
            <a:avLst/>
          </a:prstGeom>
          <a:noFill/>
        </p:spPr>
        <p:txBody>
          <a:bodyPr wrap="square" rtlCol="0">
            <a:spAutoFit/>
          </a:bodyPr>
          <a:lstStyle/>
          <a:p>
            <a:pPr algn="ctr"/>
            <a:r>
              <a:rPr lang="zh-CN" altLang="en-US" sz="1707" dirty="0">
                <a:solidFill>
                  <a:schemeClr val="bg1"/>
                </a:solidFill>
                <a:latin typeface="微软雅黑" panose="020B0503020204020204" pitchFamily="34" charset="-122"/>
                <a:ea typeface="微软雅黑" panose="020B0503020204020204" pitchFamily="34" charset="-122"/>
              </a:rPr>
              <a:t>岗位信息</a:t>
            </a:r>
          </a:p>
        </p:txBody>
      </p:sp>
      <p:sp>
        <p:nvSpPr>
          <p:cNvPr id="7" name="矩形 6">
            <a:extLst>
              <a:ext uri="{FF2B5EF4-FFF2-40B4-BE49-F238E27FC236}">
                <a16:creationId xmlns:a16="http://schemas.microsoft.com/office/drawing/2014/main" id="{5E1A4B25-376B-4DCC-8A77-9DF8B5FC12B2}"/>
              </a:ext>
            </a:extLst>
          </p:cNvPr>
          <p:cNvSpPr/>
          <p:nvPr/>
        </p:nvSpPr>
        <p:spPr>
          <a:xfrm flipV="1">
            <a:off x="635623" y="889539"/>
            <a:ext cx="10854043" cy="48663"/>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7"/>
          </a:p>
        </p:txBody>
      </p:sp>
      <p:pic>
        <p:nvPicPr>
          <p:cNvPr id="8" name="图片 7">
            <a:extLst>
              <a:ext uri="{FF2B5EF4-FFF2-40B4-BE49-F238E27FC236}">
                <a16:creationId xmlns:a16="http://schemas.microsoft.com/office/drawing/2014/main" id="{445C99ED-6577-43EB-9389-35AAD169BC2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77382" y="591270"/>
            <a:ext cx="933137" cy="247511"/>
          </a:xfrm>
          <a:prstGeom prst="rect">
            <a:avLst/>
          </a:prstGeom>
        </p:spPr>
      </p:pic>
      <p:sp>
        <p:nvSpPr>
          <p:cNvPr id="9" name="矩形 8">
            <a:extLst>
              <a:ext uri="{FF2B5EF4-FFF2-40B4-BE49-F238E27FC236}">
                <a16:creationId xmlns:a16="http://schemas.microsoft.com/office/drawing/2014/main" id="{375E700E-4A35-4C47-8602-0DCE006B88E4}"/>
              </a:ext>
            </a:extLst>
          </p:cNvPr>
          <p:cNvSpPr/>
          <p:nvPr/>
        </p:nvSpPr>
        <p:spPr>
          <a:xfrm>
            <a:off x="962889" y="1136253"/>
            <a:ext cx="1346844" cy="369332"/>
          </a:xfrm>
          <a:prstGeom prst="rect">
            <a:avLst/>
          </a:prstGeom>
        </p:spPr>
        <p:txBody>
          <a:bodyPr wrap="none">
            <a:spAutoFit/>
          </a:bodyPr>
          <a:lstStyle/>
          <a:p>
            <a:pPr algn="just"/>
            <a:r>
              <a:rPr lang="zh-CN" altLang="en-US" b="1" kern="100" dirty="0">
                <a:latin typeface="微软雅黑" panose="020B0503020204020204" pitchFamily="34" charset="-122"/>
                <a:ea typeface="微软雅黑" panose="020B0503020204020204" pitchFamily="34" charset="-122"/>
                <a:cs typeface="Times New Roman" panose="02020603050405020304" pitchFamily="18" charset="0"/>
              </a:rPr>
              <a:t>调试工程师</a:t>
            </a:r>
            <a:endParaRPr lang="zh-CN" altLang="zh-CN" b="1" kern="100" dirty="0">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10" name="矩形 9">
            <a:extLst>
              <a:ext uri="{FF2B5EF4-FFF2-40B4-BE49-F238E27FC236}">
                <a16:creationId xmlns:a16="http://schemas.microsoft.com/office/drawing/2014/main" id="{AED119BB-78AE-4BFA-9FFE-B581B7C4A359}"/>
              </a:ext>
            </a:extLst>
          </p:cNvPr>
          <p:cNvSpPr/>
          <p:nvPr/>
        </p:nvSpPr>
        <p:spPr>
          <a:xfrm>
            <a:off x="962889" y="1717842"/>
            <a:ext cx="1146468" cy="323165"/>
          </a:xfrm>
          <a:prstGeom prst="rect">
            <a:avLst/>
          </a:prstGeom>
        </p:spPr>
        <p:txBody>
          <a:bodyPr wrap="none">
            <a:spAutoFit/>
          </a:bodyPr>
          <a:lstStyle/>
          <a:p>
            <a:pPr algn="just"/>
            <a:r>
              <a:rPr lang="zh-CN" altLang="zh-CN" sz="1500" b="1" kern="100" dirty="0">
                <a:latin typeface="微软雅黑" panose="020B0503020204020204" pitchFamily="34" charset="-122"/>
                <a:ea typeface="微软雅黑" panose="020B0503020204020204" pitchFamily="34" charset="-122"/>
                <a:cs typeface="Times New Roman" panose="02020603050405020304" pitchFamily="18" charset="0"/>
              </a:rPr>
              <a:t>岗位职责：</a:t>
            </a:r>
          </a:p>
        </p:txBody>
      </p:sp>
      <p:sp>
        <p:nvSpPr>
          <p:cNvPr id="11" name="矩形 10">
            <a:extLst>
              <a:ext uri="{FF2B5EF4-FFF2-40B4-BE49-F238E27FC236}">
                <a16:creationId xmlns:a16="http://schemas.microsoft.com/office/drawing/2014/main" id="{16615740-1541-4D16-B510-21443225D420}"/>
              </a:ext>
            </a:extLst>
          </p:cNvPr>
          <p:cNvSpPr/>
          <p:nvPr/>
        </p:nvSpPr>
        <p:spPr>
          <a:xfrm>
            <a:off x="1006136" y="1996837"/>
            <a:ext cx="8361799" cy="1769459"/>
          </a:xfrm>
          <a:prstGeom prst="rect">
            <a:avLst/>
          </a:prstGeom>
        </p:spPr>
        <p:txBody>
          <a:bodyPr wrap="square">
            <a:spAutoFit/>
          </a:bodyPr>
          <a:lstStyle/>
          <a:p>
            <a:pPr algn="just">
              <a:lnSpc>
                <a:spcPct val="150000"/>
              </a:lnSpc>
            </a:pPr>
            <a:r>
              <a:rPr lang="en-US" altLang="zh-CN" sz="1500" kern="100" dirty="0">
                <a:latin typeface="黑体" panose="02010609060101010101" pitchFamily="49" charset="-122"/>
                <a:ea typeface="黑体" panose="02010609060101010101" pitchFamily="49" charset="-122"/>
                <a:cs typeface="Times New Roman" panose="02020603050405020304" pitchFamily="18" charset="0"/>
              </a:rPr>
              <a:t>1.</a:t>
            </a:r>
            <a:r>
              <a:rPr lang="zh-CN" altLang="en-US" sz="1500" kern="100" dirty="0">
                <a:latin typeface="黑体" panose="02010609060101010101" pitchFamily="49" charset="-122"/>
                <a:ea typeface="黑体" panose="02010609060101010101" pitchFamily="49" charset="-122"/>
                <a:cs typeface="Times New Roman" panose="02020603050405020304" pitchFamily="18" charset="0"/>
              </a:rPr>
              <a:t>负责产品单板、单元与整机的测试与调试，包括制订测调计划，设计测调用例，执行设备测调；</a:t>
            </a:r>
          </a:p>
          <a:p>
            <a:pPr algn="just">
              <a:lnSpc>
                <a:spcPct val="150000"/>
              </a:lnSpc>
            </a:pPr>
            <a:r>
              <a:rPr lang="en-US" altLang="zh-CN" sz="1500" kern="100" dirty="0">
                <a:latin typeface="黑体" panose="02010609060101010101" pitchFamily="49" charset="-122"/>
                <a:ea typeface="黑体" panose="02010609060101010101" pitchFamily="49" charset="-122"/>
                <a:cs typeface="Times New Roman" panose="02020603050405020304" pitchFamily="18" charset="0"/>
              </a:rPr>
              <a:t>2.</a:t>
            </a:r>
            <a:r>
              <a:rPr lang="zh-CN" altLang="en-US" sz="1500" kern="100" dirty="0">
                <a:latin typeface="黑体" panose="02010609060101010101" pitchFamily="49" charset="-122"/>
                <a:ea typeface="黑体" panose="02010609060101010101" pitchFamily="49" charset="-122"/>
                <a:cs typeface="Times New Roman" panose="02020603050405020304" pitchFamily="18" charset="0"/>
              </a:rPr>
              <a:t>跟踪分析测调情况，辅助研发工程师解决在测调中遇到的问题；</a:t>
            </a:r>
            <a:endParaRPr lang="en-US" altLang="zh-CN" sz="1500" kern="100" dirty="0">
              <a:latin typeface="黑体" panose="02010609060101010101" pitchFamily="49" charset="-122"/>
              <a:ea typeface="黑体" panose="02010609060101010101" pitchFamily="49" charset="-122"/>
              <a:cs typeface="Times New Roman" panose="02020603050405020304" pitchFamily="18" charset="0"/>
            </a:endParaRPr>
          </a:p>
          <a:p>
            <a:pPr algn="just">
              <a:lnSpc>
                <a:spcPct val="150000"/>
              </a:lnSpc>
            </a:pPr>
            <a:r>
              <a:rPr lang="en-US" altLang="zh-CN" sz="1500" kern="100" dirty="0">
                <a:latin typeface="黑体" panose="02010609060101010101" pitchFamily="49" charset="-122"/>
                <a:ea typeface="黑体" panose="02010609060101010101" pitchFamily="49" charset="-122"/>
                <a:cs typeface="Times New Roman" panose="02020603050405020304" pitchFamily="18" charset="0"/>
              </a:rPr>
              <a:t>3.</a:t>
            </a:r>
            <a:r>
              <a:rPr lang="zh-CN" altLang="en-US" sz="1500" kern="100" dirty="0">
                <a:latin typeface="黑体" panose="02010609060101010101" pitchFamily="49" charset="-122"/>
                <a:ea typeface="黑体" panose="02010609060101010101" pitchFamily="49" charset="-122"/>
                <a:cs typeface="Times New Roman" panose="02020603050405020304" pitchFamily="18" charset="0"/>
              </a:rPr>
              <a:t>辅助</a:t>
            </a:r>
            <a:r>
              <a:rPr lang="en-US" altLang="zh-CN" sz="1500" kern="100" dirty="0">
                <a:latin typeface="黑体" panose="02010609060101010101" pitchFamily="49" charset="-122"/>
                <a:ea typeface="黑体" panose="02010609060101010101" pitchFamily="49" charset="-122"/>
                <a:cs typeface="Times New Roman" panose="02020603050405020304" pitchFamily="18" charset="0"/>
              </a:rPr>
              <a:t>BOM</a:t>
            </a:r>
            <a:r>
              <a:rPr lang="zh-CN" altLang="en-US" sz="1500" kern="100" dirty="0">
                <a:latin typeface="黑体" panose="02010609060101010101" pitchFamily="49" charset="-122"/>
                <a:ea typeface="黑体" panose="02010609060101010101" pitchFamily="49" charset="-122"/>
                <a:cs typeface="Times New Roman" panose="02020603050405020304" pitchFamily="18" charset="0"/>
              </a:rPr>
              <a:t>整理，相关测调文件编写；</a:t>
            </a:r>
          </a:p>
          <a:p>
            <a:pPr algn="just">
              <a:lnSpc>
                <a:spcPct val="150000"/>
              </a:lnSpc>
            </a:pPr>
            <a:r>
              <a:rPr lang="en-US" altLang="zh-CN" sz="1500" kern="100" dirty="0">
                <a:latin typeface="黑体" panose="02010609060101010101" pitchFamily="49" charset="-122"/>
                <a:ea typeface="黑体" panose="02010609060101010101" pitchFamily="49" charset="-122"/>
                <a:cs typeface="Times New Roman" panose="02020603050405020304" pitchFamily="18" charset="0"/>
              </a:rPr>
              <a:t>4.</a:t>
            </a:r>
            <a:r>
              <a:rPr lang="zh-CN" altLang="en-US" sz="1500" kern="100" dirty="0">
                <a:latin typeface="黑体" panose="02010609060101010101" pitchFamily="49" charset="-122"/>
                <a:ea typeface="黑体" panose="02010609060101010101" pitchFamily="49" charset="-122"/>
                <a:cs typeface="Times New Roman" panose="02020603050405020304" pitchFamily="18" charset="0"/>
              </a:rPr>
              <a:t>负责研发样机的设计质量控制测试，协助样机制作，编写相关文件；</a:t>
            </a:r>
            <a:endParaRPr lang="en-US" altLang="zh-CN" sz="1500" kern="100" dirty="0">
              <a:latin typeface="黑体" panose="02010609060101010101" pitchFamily="49" charset="-122"/>
              <a:ea typeface="黑体" panose="02010609060101010101" pitchFamily="49" charset="-122"/>
              <a:cs typeface="Times New Roman" panose="02020603050405020304" pitchFamily="18" charset="0"/>
            </a:endParaRPr>
          </a:p>
          <a:p>
            <a:pPr algn="just">
              <a:lnSpc>
                <a:spcPct val="150000"/>
              </a:lnSpc>
            </a:pPr>
            <a:r>
              <a:rPr lang="en-US" altLang="zh-CN" sz="1500" kern="100" dirty="0">
                <a:latin typeface="黑体" panose="02010609060101010101" pitchFamily="49" charset="-122"/>
                <a:ea typeface="黑体" panose="02010609060101010101" pitchFamily="49" charset="-122"/>
                <a:cs typeface="Times New Roman" panose="02020603050405020304" pitchFamily="18" charset="0"/>
              </a:rPr>
              <a:t>5.</a:t>
            </a:r>
            <a:r>
              <a:rPr lang="zh-CN" altLang="en-US" sz="1500" kern="100" dirty="0">
                <a:latin typeface="黑体" panose="02010609060101010101" pitchFamily="49" charset="-122"/>
                <a:ea typeface="黑体" panose="02010609060101010101" pitchFamily="49" charset="-122"/>
                <a:cs typeface="Times New Roman" panose="02020603050405020304" pitchFamily="18" charset="0"/>
              </a:rPr>
              <a:t>负责产品售后技术服务。</a:t>
            </a:r>
          </a:p>
        </p:txBody>
      </p:sp>
      <p:sp>
        <p:nvSpPr>
          <p:cNvPr id="12" name="矩形 11">
            <a:extLst>
              <a:ext uri="{FF2B5EF4-FFF2-40B4-BE49-F238E27FC236}">
                <a16:creationId xmlns:a16="http://schemas.microsoft.com/office/drawing/2014/main" id="{975C66FB-8B53-4100-ABE6-347B49DD47DA}"/>
              </a:ext>
            </a:extLst>
          </p:cNvPr>
          <p:cNvSpPr/>
          <p:nvPr/>
        </p:nvSpPr>
        <p:spPr>
          <a:xfrm>
            <a:off x="962889" y="3930631"/>
            <a:ext cx="1146468" cy="323165"/>
          </a:xfrm>
          <a:prstGeom prst="rect">
            <a:avLst/>
          </a:prstGeom>
        </p:spPr>
        <p:txBody>
          <a:bodyPr wrap="none">
            <a:spAutoFit/>
          </a:bodyPr>
          <a:lstStyle/>
          <a:p>
            <a:pPr algn="just"/>
            <a:r>
              <a:rPr lang="zh-CN" altLang="zh-CN" sz="1500" b="1" kern="100" dirty="0">
                <a:latin typeface="微软雅黑" panose="020B0503020204020204" pitchFamily="34" charset="-122"/>
                <a:ea typeface="微软雅黑" panose="020B0503020204020204" pitchFamily="34" charset="-122"/>
                <a:cs typeface="Times New Roman" panose="02020603050405020304" pitchFamily="18" charset="0"/>
              </a:rPr>
              <a:t>招聘要求：</a:t>
            </a:r>
          </a:p>
        </p:txBody>
      </p:sp>
      <p:sp>
        <p:nvSpPr>
          <p:cNvPr id="14" name="矩形 13">
            <a:extLst>
              <a:ext uri="{FF2B5EF4-FFF2-40B4-BE49-F238E27FC236}">
                <a16:creationId xmlns:a16="http://schemas.microsoft.com/office/drawing/2014/main" id="{8F383E32-C900-91C4-8C95-6415FE168D8D}"/>
              </a:ext>
            </a:extLst>
          </p:cNvPr>
          <p:cNvSpPr/>
          <p:nvPr/>
        </p:nvSpPr>
        <p:spPr>
          <a:xfrm>
            <a:off x="2149197" y="1187466"/>
            <a:ext cx="1540806" cy="323165"/>
          </a:xfrm>
          <a:prstGeom prst="rect">
            <a:avLst/>
          </a:prstGeom>
        </p:spPr>
        <p:txBody>
          <a:bodyPr wrap="none">
            <a:spAutoFit/>
          </a:bodyPr>
          <a:lstStyle/>
          <a:p>
            <a:pPr>
              <a:spcAft>
                <a:spcPts val="0"/>
              </a:spcAft>
            </a:pPr>
            <a:r>
              <a:rPr lang="zh-CN" altLang="en-US" sz="1500" b="1" kern="100"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（薪资</a:t>
            </a:r>
            <a:r>
              <a:rPr lang="en-US" altLang="zh-CN" sz="1500" b="1" kern="100"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6K-8K</a:t>
            </a:r>
            <a:r>
              <a:rPr lang="zh-CN" altLang="en-US" sz="1500" b="1" kern="100"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a:t>
            </a:r>
            <a:endParaRPr lang="zh-CN" altLang="zh-CN" sz="1500" kern="100"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endParaRPr>
          </a:p>
        </p:txBody>
      </p:sp>
    </p:spTree>
    <p:extLst>
      <p:ext uri="{BB962C8B-B14F-4D97-AF65-F5344CB8AC3E}">
        <p14:creationId xmlns:p14="http://schemas.microsoft.com/office/powerpoint/2010/main" val="313626169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ED6DADB1-1F96-434E-A834-72EAC52DAF81}"/>
              </a:ext>
            </a:extLst>
          </p:cNvPr>
          <p:cNvSpPr/>
          <p:nvPr/>
        </p:nvSpPr>
        <p:spPr>
          <a:xfrm>
            <a:off x="990534" y="3919465"/>
            <a:ext cx="9957786" cy="1769459"/>
          </a:xfrm>
          <a:prstGeom prst="rect">
            <a:avLst/>
          </a:prstGeom>
        </p:spPr>
        <p:txBody>
          <a:bodyPr>
            <a:spAutoFit/>
          </a:bodyPr>
          <a:lstStyle/>
          <a:p>
            <a:pPr algn="just">
              <a:lnSpc>
                <a:spcPct val="150000"/>
              </a:lnSpc>
            </a:pPr>
            <a:r>
              <a:rPr lang="en-US" altLang="zh-CN" sz="1500" kern="100" dirty="0">
                <a:latin typeface="黑体" panose="02010609060101010101" pitchFamily="49" charset="-122"/>
                <a:ea typeface="黑体" panose="02010609060101010101" pitchFamily="49" charset="-122"/>
                <a:cs typeface="Times New Roman" panose="02020603050405020304" pitchFamily="18" charset="0"/>
              </a:rPr>
              <a:t>1.</a:t>
            </a:r>
            <a:r>
              <a:rPr lang="zh-CN" altLang="en-US" sz="1500" kern="100" dirty="0">
                <a:latin typeface="黑体" panose="02010609060101010101" pitchFamily="49" charset="-122"/>
                <a:ea typeface="黑体" panose="02010609060101010101" pitchFamily="49" charset="-122"/>
                <a:cs typeface="Times New Roman" panose="02020603050405020304" pitchFamily="18" charset="0"/>
              </a:rPr>
              <a:t>本科及以上学历，理工类专业；</a:t>
            </a:r>
          </a:p>
          <a:p>
            <a:pPr algn="just">
              <a:lnSpc>
                <a:spcPct val="150000"/>
              </a:lnSpc>
            </a:pPr>
            <a:r>
              <a:rPr lang="en-US" altLang="zh-CN" sz="1500" kern="100" dirty="0">
                <a:latin typeface="黑体" panose="02010609060101010101" pitchFamily="49" charset="-122"/>
                <a:ea typeface="黑体" panose="02010609060101010101" pitchFamily="49" charset="-122"/>
                <a:cs typeface="Times New Roman" panose="02020603050405020304" pitchFamily="18" charset="0"/>
              </a:rPr>
              <a:t>2.1</a:t>
            </a:r>
            <a:r>
              <a:rPr lang="zh-CN" altLang="en-US" sz="1500" kern="100" dirty="0">
                <a:latin typeface="黑体" panose="02010609060101010101" pitchFamily="49" charset="-122"/>
                <a:ea typeface="黑体" panose="02010609060101010101" pitchFamily="49" charset="-122"/>
                <a:cs typeface="Times New Roman" panose="02020603050405020304" pitchFamily="18" charset="0"/>
              </a:rPr>
              <a:t>年以上相关经验优先，可接受优秀应届毕业生；</a:t>
            </a:r>
          </a:p>
          <a:p>
            <a:pPr algn="just">
              <a:lnSpc>
                <a:spcPct val="150000"/>
              </a:lnSpc>
            </a:pPr>
            <a:r>
              <a:rPr lang="en-US" altLang="zh-CN" sz="1500" kern="100" dirty="0">
                <a:latin typeface="黑体" panose="02010609060101010101" pitchFamily="49" charset="-122"/>
                <a:ea typeface="黑体" panose="02010609060101010101" pitchFamily="49" charset="-122"/>
                <a:cs typeface="Times New Roman" panose="02020603050405020304" pitchFamily="18" charset="0"/>
              </a:rPr>
              <a:t>3.</a:t>
            </a:r>
            <a:r>
              <a:rPr lang="zh-CN" altLang="en-US" sz="1500" kern="100" dirty="0">
                <a:latin typeface="黑体" panose="02010609060101010101" pitchFamily="49" charset="-122"/>
                <a:ea typeface="黑体" panose="02010609060101010101" pitchFamily="49" charset="-122"/>
                <a:cs typeface="Times New Roman" panose="02020603050405020304" pitchFamily="18" charset="0"/>
              </a:rPr>
              <a:t>性格开朗，擅长与人交往，做事积极主动，注重细节，团队协作性好；</a:t>
            </a:r>
          </a:p>
          <a:p>
            <a:pPr algn="just">
              <a:lnSpc>
                <a:spcPct val="150000"/>
              </a:lnSpc>
            </a:pPr>
            <a:r>
              <a:rPr lang="en-US" altLang="zh-CN" sz="1500" kern="100" dirty="0">
                <a:latin typeface="黑体" panose="02010609060101010101" pitchFamily="49" charset="-122"/>
                <a:ea typeface="黑体" panose="02010609060101010101" pitchFamily="49" charset="-122"/>
                <a:cs typeface="Times New Roman" panose="02020603050405020304" pitchFamily="18" charset="0"/>
              </a:rPr>
              <a:t>4.</a:t>
            </a:r>
            <a:r>
              <a:rPr lang="zh-CN" altLang="en-US" sz="1500" kern="100" dirty="0">
                <a:latin typeface="黑体" panose="02010609060101010101" pitchFamily="49" charset="-122"/>
                <a:ea typeface="黑体" panose="02010609060101010101" pitchFamily="49" charset="-122"/>
                <a:cs typeface="Times New Roman" panose="02020603050405020304" pitchFamily="18" charset="0"/>
              </a:rPr>
              <a:t>逻辑思维强，有良好的文字表达能力和沟通能力；</a:t>
            </a:r>
          </a:p>
          <a:p>
            <a:pPr algn="just">
              <a:lnSpc>
                <a:spcPct val="150000"/>
              </a:lnSpc>
            </a:pPr>
            <a:r>
              <a:rPr lang="en-US" altLang="zh-CN" sz="1500" kern="100" dirty="0">
                <a:latin typeface="黑体" panose="02010609060101010101" pitchFamily="49" charset="-122"/>
                <a:ea typeface="黑体" panose="02010609060101010101" pitchFamily="49" charset="-122"/>
                <a:cs typeface="Times New Roman" panose="02020603050405020304" pitchFamily="18" charset="0"/>
              </a:rPr>
              <a:t>5.</a:t>
            </a:r>
            <a:r>
              <a:rPr lang="zh-CN" altLang="en-US" sz="1500" kern="100" dirty="0">
                <a:latin typeface="黑体" panose="02010609060101010101" pitchFamily="49" charset="-122"/>
                <a:ea typeface="黑体" panose="02010609060101010101" pitchFamily="49" charset="-122"/>
                <a:cs typeface="Times New Roman" panose="02020603050405020304" pitchFamily="18" charset="0"/>
              </a:rPr>
              <a:t>熟悉办公软件。</a:t>
            </a:r>
          </a:p>
        </p:txBody>
      </p:sp>
      <p:sp>
        <p:nvSpPr>
          <p:cNvPr id="5" name="矩形: 剪去单角 4">
            <a:extLst>
              <a:ext uri="{FF2B5EF4-FFF2-40B4-BE49-F238E27FC236}">
                <a16:creationId xmlns:a16="http://schemas.microsoft.com/office/drawing/2014/main" id="{EE6506CF-36A8-4645-BEF1-1EC62377A70E}"/>
              </a:ext>
            </a:extLst>
          </p:cNvPr>
          <p:cNvSpPr/>
          <p:nvPr/>
        </p:nvSpPr>
        <p:spPr>
          <a:xfrm>
            <a:off x="635622" y="561481"/>
            <a:ext cx="1629721" cy="321760"/>
          </a:xfrm>
          <a:prstGeom prst="snip1Rect">
            <a:avLst/>
          </a:prstGeom>
          <a:solidFill>
            <a:srgbClr val="0047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7"/>
          </a:p>
        </p:txBody>
      </p:sp>
      <p:sp>
        <p:nvSpPr>
          <p:cNvPr id="6" name="文本框 5">
            <a:extLst>
              <a:ext uri="{FF2B5EF4-FFF2-40B4-BE49-F238E27FC236}">
                <a16:creationId xmlns:a16="http://schemas.microsoft.com/office/drawing/2014/main" id="{99385419-B361-4048-8ECF-5598C3B183EA}"/>
              </a:ext>
            </a:extLst>
          </p:cNvPr>
          <p:cNvSpPr txBox="1"/>
          <p:nvPr/>
        </p:nvSpPr>
        <p:spPr>
          <a:xfrm>
            <a:off x="725167" y="561481"/>
            <a:ext cx="1450630" cy="355034"/>
          </a:xfrm>
          <a:prstGeom prst="rect">
            <a:avLst/>
          </a:prstGeom>
          <a:noFill/>
        </p:spPr>
        <p:txBody>
          <a:bodyPr wrap="square" rtlCol="0">
            <a:spAutoFit/>
          </a:bodyPr>
          <a:lstStyle/>
          <a:p>
            <a:pPr algn="ctr"/>
            <a:r>
              <a:rPr lang="zh-CN" altLang="en-US" sz="1707" dirty="0">
                <a:solidFill>
                  <a:schemeClr val="bg1"/>
                </a:solidFill>
                <a:latin typeface="微软雅黑" panose="020B0503020204020204" pitchFamily="34" charset="-122"/>
                <a:ea typeface="微软雅黑" panose="020B0503020204020204" pitchFamily="34" charset="-122"/>
              </a:rPr>
              <a:t>岗位信息</a:t>
            </a:r>
          </a:p>
        </p:txBody>
      </p:sp>
      <p:sp>
        <p:nvSpPr>
          <p:cNvPr id="7" name="矩形 6">
            <a:extLst>
              <a:ext uri="{FF2B5EF4-FFF2-40B4-BE49-F238E27FC236}">
                <a16:creationId xmlns:a16="http://schemas.microsoft.com/office/drawing/2014/main" id="{5E1A4B25-376B-4DCC-8A77-9DF8B5FC12B2}"/>
              </a:ext>
            </a:extLst>
          </p:cNvPr>
          <p:cNvSpPr/>
          <p:nvPr/>
        </p:nvSpPr>
        <p:spPr>
          <a:xfrm flipV="1">
            <a:off x="635623" y="889539"/>
            <a:ext cx="10854043" cy="48663"/>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7"/>
          </a:p>
        </p:txBody>
      </p:sp>
      <p:pic>
        <p:nvPicPr>
          <p:cNvPr id="8" name="图片 7">
            <a:extLst>
              <a:ext uri="{FF2B5EF4-FFF2-40B4-BE49-F238E27FC236}">
                <a16:creationId xmlns:a16="http://schemas.microsoft.com/office/drawing/2014/main" id="{445C99ED-6577-43EB-9389-35AAD169BC2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77382" y="591270"/>
            <a:ext cx="933137" cy="247511"/>
          </a:xfrm>
          <a:prstGeom prst="rect">
            <a:avLst/>
          </a:prstGeom>
        </p:spPr>
      </p:pic>
      <p:sp>
        <p:nvSpPr>
          <p:cNvPr id="9" name="矩形 8">
            <a:extLst>
              <a:ext uri="{FF2B5EF4-FFF2-40B4-BE49-F238E27FC236}">
                <a16:creationId xmlns:a16="http://schemas.microsoft.com/office/drawing/2014/main" id="{375E700E-4A35-4C47-8602-0DCE006B88E4}"/>
              </a:ext>
            </a:extLst>
          </p:cNvPr>
          <p:cNvSpPr/>
          <p:nvPr/>
        </p:nvSpPr>
        <p:spPr>
          <a:xfrm>
            <a:off x="1006136" y="1146134"/>
            <a:ext cx="1114408" cy="369332"/>
          </a:xfrm>
          <a:prstGeom prst="rect">
            <a:avLst/>
          </a:prstGeom>
        </p:spPr>
        <p:txBody>
          <a:bodyPr wrap="none">
            <a:spAutoFit/>
          </a:bodyPr>
          <a:lstStyle/>
          <a:p>
            <a:pPr algn="just"/>
            <a:r>
              <a:rPr lang="zh-CN" altLang="en-US" b="1" kern="100" dirty="0">
                <a:latin typeface="微软雅黑" panose="020B0503020204020204" pitchFamily="34" charset="-122"/>
                <a:ea typeface="微软雅黑" panose="020B0503020204020204" pitchFamily="34" charset="-122"/>
                <a:cs typeface="Times New Roman" panose="02020603050405020304" pitchFamily="18" charset="0"/>
              </a:rPr>
              <a:t>市场专员</a:t>
            </a:r>
            <a:endParaRPr lang="zh-CN" altLang="zh-CN" b="1" kern="100" dirty="0">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10" name="矩形 9">
            <a:extLst>
              <a:ext uri="{FF2B5EF4-FFF2-40B4-BE49-F238E27FC236}">
                <a16:creationId xmlns:a16="http://schemas.microsoft.com/office/drawing/2014/main" id="{AED119BB-78AE-4BFA-9FFE-B581B7C4A359}"/>
              </a:ext>
            </a:extLst>
          </p:cNvPr>
          <p:cNvSpPr/>
          <p:nvPr/>
        </p:nvSpPr>
        <p:spPr>
          <a:xfrm>
            <a:off x="993065" y="1698261"/>
            <a:ext cx="1146468" cy="323165"/>
          </a:xfrm>
          <a:prstGeom prst="rect">
            <a:avLst/>
          </a:prstGeom>
        </p:spPr>
        <p:txBody>
          <a:bodyPr wrap="none">
            <a:spAutoFit/>
          </a:bodyPr>
          <a:lstStyle/>
          <a:p>
            <a:pPr algn="just"/>
            <a:r>
              <a:rPr lang="zh-CN" altLang="zh-CN" sz="1500" b="1" kern="100" dirty="0">
                <a:latin typeface="微软雅黑" panose="020B0503020204020204" pitchFamily="34" charset="-122"/>
                <a:ea typeface="微软雅黑" panose="020B0503020204020204" pitchFamily="34" charset="-122"/>
                <a:cs typeface="Times New Roman" panose="02020603050405020304" pitchFamily="18" charset="0"/>
              </a:rPr>
              <a:t>岗位职责：</a:t>
            </a:r>
          </a:p>
        </p:txBody>
      </p:sp>
      <p:sp>
        <p:nvSpPr>
          <p:cNvPr id="11" name="矩形 10">
            <a:extLst>
              <a:ext uri="{FF2B5EF4-FFF2-40B4-BE49-F238E27FC236}">
                <a16:creationId xmlns:a16="http://schemas.microsoft.com/office/drawing/2014/main" id="{16615740-1541-4D16-B510-21443225D420}"/>
              </a:ext>
            </a:extLst>
          </p:cNvPr>
          <p:cNvSpPr/>
          <p:nvPr/>
        </p:nvSpPr>
        <p:spPr>
          <a:xfrm>
            <a:off x="990534" y="2021426"/>
            <a:ext cx="10073196" cy="1423210"/>
          </a:xfrm>
          <a:prstGeom prst="rect">
            <a:avLst/>
          </a:prstGeom>
        </p:spPr>
        <p:txBody>
          <a:bodyPr>
            <a:spAutoFit/>
          </a:bodyPr>
          <a:lstStyle/>
          <a:p>
            <a:pPr algn="just">
              <a:lnSpc>
                <a:spcPct val="150000"/>
              </a:lnSpc>
            </a:pPr>
            <a:r>
              <a:rPr lang="en-US" altLang="zh-CN" sz="1500" kern="100" dirty="0">
                <a:latin typeface="黑体" panose="02010609060101010101" pitchFamily="49" charset="-122"/>
                <a:ea typeface="黑体" panose="02010609060101010101" pitchFamily="49" charset="-122"/>
                <a:cs typeface="Times New Roman" panose="02020603050405020304" pitchFamily="18" charset="0"/>
              </a:rPr>
              <a:t>1.</a:t>
            </a:r>
            <a:r>
              <a:rPr lang="zh-CN" altLang="en-US" sz="1500" kern="100" dirty="0">
                <a:latin typeface="黑体" panose="02010609060101010101" pitchFamily="49" charset="-122"/>
                <a:ea typeface="黑体" panose="02010609060101010101" pitchFamily="49" charset="-122"/>
                <a:cs typeface="Times New Roman" panose="02020603050405020304" pitchFamily="18" charset="0"/>
              </a:rPr>
              <a:t>客户关系：客户关系维护，开拓新用户，大客户调研开发；</a:t>
            </a:r>
          </a:p>
          <a:p>
            <a:pPr algn="just">
              <a:lnSpc>
                <a:spcPct val="150000"/>
              </a:lnSpc>
            </a:pPr>
            <a:r>
              <a:rPr lang="en-US" altLang="zh-CN" sz="1500" kern="100" dirty="0">
                <a:latin typeface="黑体" panose="02010609060101010101" pitchFamily="49" charset="-122"/>
                <a:ea typeface="黑体" panose="02010609060101010101" pitchFamily="49" charset="-122"/>
                <a:cs typeface="Times New Roman" panose="02020603050405020304" pitchFamily="18" charset="0"/>
              </a:rPr>
              <a:t>2.</a:t>
            </a:r>
            <a:r>
              <a:rPr lang="zh-CN" altLang="en-US" sz="1500" kern="100" dirty="0">
                <a:latin typeface="黑体" panose="02010609060101010101" pitchFamily="49" charset="-122"/>
                <a:ea typeface="黑体" panose="02010609060101010101" pitchFamily="49" charset="-122"/>
                <a:cs typeface="Times New Roman" panose="02020603050405020304" pitchFamily="18" charset="0"/>
              </a:rPr>
              <a:t>销售业务：推介产品，组织竞标，拓展新市场；</a:t>
            </a:r>
          </a:p>
          <a:p>
            <a:pPr algn="just">
              <a:lnSpc>
                <a:spcPct val="150000"/>
              </a:lnSpc>
            </a:pPr>
            <a:r>
              <a:rPr lang="en-US" altLang="zh-CN" sz="1500" kern="100" dirty="0">
                <a:latin typeface="黑体" panose="02010609060101010101" pitchFamily="49" charset="-122"/>
                <a:ea typeface="黑体" panose="02010609060101010101" pitchFamily="49" charset="-122"/>
                <a:cs typeface="Times New Roman" panose="02020603050405020304" pitchFamily="18" charset="0"/>
              </a:rPr>
              <a:t>3.</a:t>
            </a:r>
            <a:r>
              <a:rPr lang="zh-CN" altLang="en-US" sz="1500" kern="100" dirty="0">
                <a:latin typeface="黑体" panose="02010609060101010101" pitchFamily="49" charset="-122"/>
                <a:ea typeface="黑体" panose="02010609060101010101" pitchFamily="49" charset="-122"/>
                <a:cs typeface="Times New Roman" panose="02020603050405020304" pitchFamily="18" charset="0"/>
              </a:rPr>
              <a:t>合同履约：合同跟进，发货、回款，协调产品的安装调试工作，对客户满意度负责；</a:t>
            </a:r>
          </a:p>
          <a:p>
            <a:pPr algn="just">
              <a:lnSpc>
                <a:spcPct val="150000"/>
              </a:lnSpc>
            </a:pPr>
            <a:r>
              <a:rPr lang="en-US" altLang="zh-CN" sz="1500" kern="100" dirty="0">
                <a:latin typeface="黑体" panose="02010609060101010101" pitchFamily="49" charset="-122"/>
                <a:ea typeface="黑体" panose="02010609060101010101" pitchFamily="49" charset="-122"/>
                <a:cs typeface="Times New Roman" panose="02020603050405020304" pitchFamily="18" charset="0"/>
              </a:rPr>
              <a:t>4.</a:t>
            </a:r>
            <a:r>
              <a:rPr lang="zh-CN" altLang="en-US" sz="1500" kern="100" dirty="0">
                <a:latin typeface="黑体" panose="02010609060101010101" pitchFamily="49" charset="-122"/>
                <a:ea typeface="黑体" panose="02010609060101010101" pitchFamily="49" charset="-122"/>
                <a:cs typeface="Times New Roman" panose="02020603050405020304" pitchFamily="18" charset="0"/>
              </a:rPr>
              <a:t>营销管理：销售与市场业务管理事务。</a:t>
            </a:r>
          </a:p>
        </p:txBody>
      </p:sp>
      <p:sp>
        <p:nvSpPr>
          <p:cNvPr id="12" name="矩形 11">
            <a:extLst>
              <a:ext uri="{FF2B5EF4-FFF2-40B4-BE49-F238E27FC236}">
                <a16:creationId xmlns:a16="http://schemas.microsoft.com/office/drawing/2014/main" id="{975C66FB-8B53-4100-ABE6-347B49DD47DA}"/>
              </a:ext>
            </a:extLst>
          </p:cNvPr>
          <p:cNvSpPr/>
          <p:nvPr/>
        </p:nvSpPr>
        <p:spPr>
          <a:xfrm>
            <a:off x="1002560" y="3596300"/>
            <a:ext cx="1146468" cy="323165"/>
          </a:xfrm>
          <a:prstGeom prst="rect">
            <a:avLst/>
          </a:prstGeom>
        </p:spPr>
        <p:txBody>
          <a:bodyPr wrap="none">
            <a:spAutoFit/>
          </a:bodyPr>
          <a:lstStyle/>
          <a:p>
            <a:pPr algn="just"/>
            <a:r>
              <a:rPr lang="zh-CN" altLang="zh-CN" sz="1500" b="1" kern="100" dirty="0">
                <a:latin typeface="微软雅黑" panose="020B0503020204020204" pitchFamily="34" charset="-122"/>
                <a:ea typeface="微软雅黑" panose="020B0503020204020204" pitchFamily="34" charset="-122"/>
                <a:cs typeface="Times New Roman" panose="02020603050405020304" pitchFamily="18" charset="0"/>
              </a:rPr>
              <a:t>招聘要求：</a:t>
            </a:r>
          </a:p>
        </p:txBody>
      </p:sp>
      <p:sp>
        <p:nvSpPr>
          <p:cNvPr id="14" name="矩形 13">
            <a:extLst>
              <a:ext uri="{FF2B5EF4-FFF2-40B4-BE49-F238E27FC236}">
                <a16:creationId xmlns:a16="http://schemas.microsoft.com/office/drawing/2014/main" id="{931AD9F9-322B-0B59-F13D-709B3DFE3BE7}"/>
              </a:ext>
            </a:extLst>
          </p:cNvPr>
          <p:cNvSpPr/>
          <p:nvPr/>
        </p:nvSpPr>
        <p:spPr>
          <a:xfrm>
            <a:off x="2046556" y="1187466"/>
            <a:ext cx="1659429" cy="323165"/>
          </a:xfrm>
          <a:prstGeom prst="rect">
            <a:avLst/>
          </a:prstGeom>
        </p:spPr>
        <p:txBody>
          <a:bodyPr wrap="none">
            <a:spAutoFit/>
          </a:bodyPr>
          <a:lstStyle/>
          <a:p>
            <a:pPr>
              <a:spcAft>
                <a:spcPts val="0"/>
              </a:spcAft>
            </a:pPr>
            <a:r>
              <a:rPr lang="zh-CN" altLang="en-US" sz="1500" b="1" kern="100"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（薪资</a:t>
            </a:r>
            <a:r>
              <a:rPr lang="en-US" altLang="zh-CN" sz="1500" b="1" kern="100"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6K-10K</a:t>
            </a:r>
            <a:r>
              <a:rPr lang="zh-CN" altLang="en-US" sz="1500" b="1" kern="100"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a:t>
            </a:r>
            <a:endParaRPr lang="zh-CN" altLang="zh-CN" sz="1500" kern="100"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endParaRPr>
          </a:p>
        </p:txBody>
      </p:sp>
    </p:spTree>
    <p:extLst>
      <p:ext uri="{BB962C8B-B14F-4D97-AF65-F5344CB8AC3E}">
        <p14:creationId xmlns:p14="http://schemas.microsoft.com/office/powerpoint/2010/main" val="249766288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ED6DADB1-1F96-434E-A834-72EAC52DAF81}"/>
              </a:ext>
            </a:extLst>
          </p:cNvPr>
          <p:cNvSpPr/>
          <p:nvPr/>
        </p:nvSpPr>
        <p:spPr>
          <a:xfrm>
            <a:off x="990534" y="3704852"/>
            <a:ext cx="9957786" cy="1769459"/>
          </a:xfrm>
          <a:prstGeom prst="rect">
            <a:avLst/>
          </a:prstGeom>
        </p:spPr>
        <p:txBody>
          <a:bodyPr>
            <a:spAutoFit/>
          </a:bodyPr>
          <a:lstStyle/>
          <a:p>
            <a:pPr algn="just">
              <a:lnSpc>
                <a:spcPct val="150000"/>
              </a:lnSpc>
            </a:pPr>
            <a:r>
              <a:rPr lang="en-US" altLang="zh-CN" sz="1500" kern="100" dirty="0">
                <a:latin typeface="黑体" panose="02010609060101010101" pitchFamily="49" charset="-122"/>
                <a:ea typeface="黑体" panose="02010609060101010101" pitchFamily="49" charset="-122"/>
                <a:cs typeface="Times New Roman" panose="02020603050405020304" pitchFamily="18" charset="0"/>
              </a:rPr>
              <a:t>1.</a:t>
            </a:r>
            <a:r>
              <a:rPr lang="zh-CN" altLang="en-US" sz="1500" kern="100" dirty="0">
                <a:latin typeface="黑体" panose="02010609060101010101" pitchFamily="49" charset="-122"/>
                <a:ea typeface="黑体" panose="02010609060101010101" pitchFamily="49" charset="-122"/>
                <a:cs typeface="Times New Roman" panose="02020603050405020304" pitchFamily="18" charset="0"/>
              </a:rPr>
              <a:t>本科及以上学历，文史</a:t>
            </a:r>
            <a:r>
              <a:rPr lang="en-US" altLang="zh-CN" sz="1500" kern="100" dirty="0">
                <a:latin typeface="黑体" panose="02010609060101010101" pitchFamily="49" charset="-122"/>
                <a:ea typeface="黑体" panose="02010609060101010101" pitchFamily="49" charset="-122"/>
                <a:cs typeface="Times New Roman" panose="02020603050405020304" pitchFamily="18" charset="0"/>
              </a:rPr>
              <a:t>/</a:t>
            </a:r>
            <a:r>
              <a:rPr lang="zh-CN" altLang="en-US" sz="1500" kern="100" dirty="0">
                <a:latin typeface="黑体" panose="02010609060101010101" pitchFamily="49" charset="-122"/>
                <a:ea typeface="黑体" panose="02010609060101010101" pitchFamily="49" charset="-122"/>
                <a:cs typeface="Times New Roman" panose="02020603050405020304" pitchFamily="18" charset="0"/>
              </a:rPr>
              <a:t>经济</a:t>
            </a:r>
            <a:r>
              <a:rPr lang="en-US" altLang="zh-CN" sz="1500" kern="100" dirty="0">
                <a:latin typeface="黑体" panose="02010609060101010101" pitchFamily="49" charset="-122"/>
                <a:ea typeface="黑体" panose="02010609060101010101" pitchFamily="49" charset="-122"/>
                <a:cs typeface="Times New Roman" panose="02020603050405020304" pitchFamily="18" charset="0"/>
              </a:rPr>
              <a:t>/</a:t>
            </a:r>
            <a:r>
              <a:rPr lang="zh-CN" altLang="en-US" sz="1500" kern="100" dirty="0">
                <a:latin typeface="黑体" panose="02010609060101010101" pitchFamily="49" charset="-122"/>
                <a:ea typeface="黑体" panose="02010609060101010101" pitchFamily="49" charset="-122"/>
                <a:cs typeface="Times New Roman" panose="02020603050405020304" pitchFamily="18" charset="0"/>
              </a:rPr>
              <a:t>金融</a:t>
            </a:r>
            <a:r>
              <a:rPr lang="en-US" altLang="zh-CN" sz="1500" kern="100" dirty="0">
                <a:latin typeface="黑体" panose="02010609060101010101" pitchFamily="49" charset="-122"/>
                <a:ea typeface="黑体" panose="02010609060101010101" pitchFamily="49" charset="-122"/>
                <a:cs typeface="Times New Roman" panose="02020603050405020304" pitchFamily="18" charset="0"/>
              </a:rPr>
              <a:t>/</a:t>
            </a:r>
            <a:r>
              <a:rPr lang="zh-CN" altLang="en-US" sz="1500" kern="100" dirty="0">
                <a:latin typeface="黑体" panose="02010609060101010101" pitchFamily="49" charset="-122"/>
                <a:ea typeface="黑体" panose="02010609060101010101" pitchFamily="49" charset="-122"/>
                <a:cs typeface="Times New Roman" panose="02020603050405020304" pitchFamily="18" charset="0"/>
              </a:rPr>
              <a:t>管理类专业，或理工类专业同时具有良好文史素养、综合能力；</a:t>
            </a:r>
          </a:p>
          <a:p>
            <a:pPr algn="just">
              <a:lnSpc>
                <a:spcPct val="150000"/>
              </a:lnSpc>
            </a:pPr>
            <a:r>
              <a:rPr lang="en-US" altLang="zh-CN" sz="1500" kern="100" dirty="0">
                <a:latin typeface="黑体" panose="02010609060101010101" pitchFamily="49" charset="-122"/>
                <a:ea typeface="黑体" panose="02010609060101010101" pitchFamily="49" charset="-122"/>
                <a:cs typeface="Times New Roman" panose="02020603050405020304" pitchFamily="18" charset="0"/>
              </a:rPr>
              <a:t>2.1</a:t>
            </a:r>
            <a:r>
              <a:rPr lang="zh-CN" altLang="en-US" sz="1500" kern="100" dirty="0">
                <a:latin typeface="黑体" panose="02010609060101010101" pitchFamily="49" charset="-122"/>
                <a:ea typeface="黑体" panose="02010609060101010101" pitchFamily="49" charset="-122"/>
                <a:cs typeface="Times New Roman" panose="02020603050405020304" pitchFamily="18" charset="0"/>
              </a:rPr>
              <a:t>年以上相关经验优先，可接受优秀应届毕业生，有学生会工作经验优先；</a:t>
            </a:r>
          </a:p>
          <a:p>
            <a:pPr algn="just">
              <a:lnSpc>
                <a:spcPct val="150000"/>
              </a:lnSpc>
            </a:pPr>
            <a:r>
              <a:rPr lang="en-US" altLang="zh-CN" sz="1500" kern="100" dirty="0">
                <a:latin typeface="黑体" panose="02010609060101010101" pitchFamily="49" charset="-122"/>
                <a:ea typeface="黑体" panose="02010609060101010101" pitchFamily="49" charset="-122"/>
                <a:cs typeface="Times New Roman" panose="02020603050405020304" pitchFamily="18" charset="0"/>
              </a:rPr>
              <a:t>3.</a:t>
            </a:r>
            <a:r>
              <a:rPr lang="zh-CN" altLang="en-US" sz="1500" kern="100" dirty="0">
                <a:latin typeface="黑体" panose="02010609060101010101" pitchFamily="49" charset="-122"/>
                <a:ea typeface="黑体" panose="02010609060101010101" pitchFamily="49" charset="-122"/>
                <a:cs typeface="Times New Roman" panose="02020603050405020304" pitchFamily="18" charset="0"/>
              </a:rPr>
              <a:t>性格开朗，擅长与人交往，做事积极主动，注重细节，团队协作性好；</a:t>
            </a:r>
          </a:p>
          <a:p>
            <a:pPr algn="just">
              <a:lnSpc>
                <a:spcPct val="150000"/>
              </a:lnSpc>
            </a:pPr>
            <a:r>
              <a:rPr lang="en-US" altLang="zh-CN" sz="1500" kern="100" dirty="0">
                <a:latin typeface="黑体" panose="02010609060101010101" pitchFamily="49" charset="-122"/>
                <a:ea typeface="黑体" panose="02010609060101010101" pitchFamily="49" charset="-122"/>
                <a:cs typeface="Times New Roman" panose="02020603050405020304" pitchFamily="18" charset="0"/>
              </a:rPr>
              <a:t>4.</a:t>
            </a:r>
            <a:r>
              <a:rPr lang="zh-CN" altLang="en-US" sz="1500" kern="100" dirty="0">
                <a:latin typeface="黑体" panose="02010609060101010101" pitchFamily="49" charset="-122"/>
                <a:ea typeface="黑体" panose="02010609060101010101" pitchFamily="49" charset="-122"/>
                <a:cs typeface="Times New Roman" panose="02020603050405020304" pitchFamily="18" charset="0"/>
              </a:rPr>
              <a:t>逻辑思维强，擅长文字表达，沟通力强；</a:t>
            </a:r>
          </a:p>
          <a:p>
            <a:pPr algn="just">
              <a:lnSpc>
                <a:spcPct val="150000"/>
              </a:lnSpc>
            </a:pPr>
            <a:r>
              <a:rPr lang="en-US" altLang="zh-CN" sz="1500" kern="100" dirty="0">
                <a:latin typeface="黑体" panose="02010609060101010101" pitchFamily="49" charset="-122"/>
                <a:ea typeface="黑体" panose="02010609060101010101" pitchFamily="49" charset="-122"/>
                <a:cs typeface="Times New Roman" panose="02020603050405020304" pitchFamily="18" charset="0"/>
              </a:rPr>
              <a:t>5.</a:t>
            </a:r>
            <a:r>
              <a:rPr lang="zh-CN" altLang="en-US" sz="1500" kern="100" dirty="0">
                <a:latin typeface="黑体" panose="02010609060101010101" pitchFamily="49" charset="-122"/>
                <a:ea typeface="黑体" panose="02010609060101010101" pitchFamily="49" charset="-122"/>
                <a:cs typeface="Times New Roman" panose="02020603050405020304" pitchFamily="18" charset="0"/>
              </a:rPr>
              <a:t>熟悉办公软件。</a:t>
            </a:r>
          </a:p>
        </p:txBody>
      </p:sp>
      <p:sp>
        <p:nvSpPr>
          <p:cNvPr id="5" name="矩形: 剪去单角 4">
            <a:extLst>
              <a:ext uri="{FF2B5EF4-FFF2-40B4-BE49-F238E27FC236}">
                <a16:creationId xmlns:a16="http://schemas.microsoft.com/office/drawing/2014/main" id="{EE6506CF-36A8-4645-BEF1-1EC62377A70E}"/>
              </a:ext>
            </a:extLst>
          </p:cNvPr>
          <p:cNvSpPr/>
          <p:nvPr/>
        </p:nvSpPr>
        <p:spPr>
          <a:xfrm>
            <a:off x="635622" y="561481"/>
            <a:ext cx="1629721" cy="321760"/>
          </a:xfrm>
          <a:prstGeom prst="snip1Rect">
            <a:avLst/>
          </a:prstGeom>
          <a:solidFill>
            <a:srgbClr val="0047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7"/>
          </a:p>
        </p:txBody>
      </p:sp>
      <p:sp>
        <p:nvSpPr>
          <p:cNvPr id="6" name="文本框 5">
            <a:extLst>
              <a:ext uri="{FF2B5EF4-FFF2-40B4-BE49-F238E27FC236}">
                <a16:creationId xmlns:a16="http://schemas.microsoft.com/office/drawing/2014/main" id="{99385419-B361-4048-8ECF-5598C3B183EA}"/>
              </a:ext>
            </a:extLst>
          </p:cNvPr>
          <p:cNvSpPr txBox="1"/>
          <p:nvPr/>
        </p:nvSpPr>
        <p:spPr>
          <a:xfrm>
            <a:off x="725167" y="561481"/>
            <a:ext cx="1450630" cy="355034"/>
          </a:xfrm>
          <a:prstGeom prst="rect">
            <a:avLst/>
          </a:prstGeom>
          <a:noFill/>
        </p:spPr>
        <p:txBody>
          <a:bodyPr wrap="square" rtlCol="0">
            <a:spAutoFit/>
          </a:bodyPr>
          <a:lstStyle/>
          <a:p>
            <a:pPr algn="ctr"/>
            <a:r>
              <a:rPr lang="zh-CN" altLang="en-US" sz="1707" dirty="0">
                <a:solidFill>
                  <a:schemeClr val="bg1"/>
                </a:solidFill>
                <a:latin typeface="微软雅黑" panose="020B0503020204020204" pitchFamily="34" charset="-122"/>
                <a:ea typeface="微软雅黑" panose="020B0503020204020204" pitchFamily="34" charset="-122"/>
              </a:rPr>
              <a:t>岗位信息</a:t>
            </a:r>
          </a:p>
        </p:txBody>
      </p:sp>
      <p:sp>
        <p:nvSpPr>
          <p:cNvPr id="7" name="矩形 6">
            <a:extLst>
              <a:ext uri="{FF2B5EF4-FFF2-40B4-BE49-F238E27FC236}">
                <a16:creationId xmlns:a16="http://schemas.microsoft.com/office/drawing/2014/main" id="{5E1A4B25-376B-4DCC-8A77-9DF8B5FC12B2}"/>
              </a:ext>
            </a:extLst>
          </p:cNvPr>
          <p:cNvSpPr/>
          <p:nvPr/>
        </p:nvSpPr>
        <p:spPr>
          <a:xfrm flipV="1">
            <a:off x="635623" y="889539"/>
            <a:ext cx="10854043" cy="48663"/>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7"/>
          </a:p>
        </p:txBody>
      </p:sp>
      <p:pic>
        <p:nvPicPr>
          <p:cNvPr id="8" name="图片 7">
            <a:extLst>
              <a:ext uri="{FF2B5EF4-FFF2-40B4-BE49-F238E27FC236}">
                <a16:creationId xmlns:a16="http://schemas.microsoft.com/office/drawing/2014/main" id="{445C99ED-6577-43EB-9389-35AAD169BC2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77382" y="591270"/>
            <a:ext cx="933137" cy="247511"/>
          </a:xfrm>
          <a:prstGeom prst="rect">
            <a:avLst/>
          </a:prstGeom>
        </p:spPr>
      </p:pic>
      <p:sp>
        <p:nvSpPr>
          <p:cNvPr id="9" name="矩形 8">
            <a:extLst>
              <a:ext uri="{FF2B5EF4-FFF2-40B4-BE49-F238E27FC236}">
                <a16:creationId xmlns:a16="http://schemas.microsoft.com/office/drawing/2014/main" id="{375E700E-4A35-4C47-8602-0DCE006B88E4}"/>
              </a:ext>
            </a:extLst>
          </p:cNvPr>
          <p:cNvSpPr/>
          <p:nvPr/>
        </p:nvSpPr>
        <p:spPr>
          <a:xfrm>
            <a:off x="1009344" y="1146134"/>
            <a:ext cx="1107996" cy="369332"/>
          </a:xfrm>
          <a:prstGeom prst="rect">
            <a:avLst/>
          </a:prstGeom>
        </p:spPr>
        <p:txBody>
          <a:bodyPr wrap="none">
            <a:spAutoFit/>
          </a:bodyPr>
          <a:lstStyle/>
          <a:p>
            <a:pPr algn="just"/>
            <a:r>
              <a:rPr lang="zh-CN" altLang="en-US" b="1" kern="100" dirty="0">
                <a:latin typeface="微软雅黑" panose="020B0503020204020204" pitchFamily="34" charset="-122"/>
                <a:ea typeface="微软雅黑" panose="020B0503020204020204" pitchFamily="34" charset="-122"/>
                <a:cs typeface="Times New Roman" panose="02020603050405020304" pitchFamily="18" charset="0"/>
              </a:rPr>
              <a:t>企划专员</a:t>
            </a:r>
            <a:endParaRPr lang="zh-CN" altLang="zh-CN" b="1" kern="100" dirty="0">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10" name="矩形 9">
            <a:extLst>
              <a:ext uri="{FF2B5EF4-FFF2-40B4-BE49-F238E27FC236}">
                <a16:creationId xmlns:a16="http://schemas.microsoft.com/office/drawing/2014/main" id="{AED119BB-78AE-4BFA-9FFE-B581B7C4A359}"/>
              </a:ext>
            </a:extLst>
          </p:cNvPr>
          <p:cNvSpPr/>
          <p:nvPr/>
        </p:nvSpPr>
        <p:spPr>
          <a:xfrm>
            <a:off x="993065" y="1679599"/>
            <a:ext cx="1146468" cy="323165"/>
          </a:xfrm>
          <a:prstGeom prst="rect">
            <a:avLst/>
          </a:prstGeom>
        </p:spPr>
        <p:txBody>
          <a:bodyPr wrap="none">
            <a:spAutoFit/>
          </a:bodyPr>
          <a:lstStyle/>
          <a:p>
            <a:pPr algn="just"/>
            <a:r>
              <a:rPr lang="zh-CN" altLang="zh-CN" sz="1500" b="1" kern="100" dirty="0">
                <a:latin typeface="微软雅黑" panose="020B0503020204020204" pitchFamily="34" charset="-122"/>
                <a:ea typeface="微软雅黑" panose="020B0503020204020204" pitchFamily="34" charset="-122"/>
                <a:cs typeface="Times New Roman" panose="02020603050405020304" pitchFamily="18" charset="0"/>
              </a:rPr>
              <a:t>岗位职责：</a:t>
            </a:r>
          </a:p>
        </p:txBody>
      </p:sp>
      <p:sp>
        <p:nvSpPr>
          <p:cNvPr id="11" name="矩形 10">
            <a:extLst>
              <a:ext uri="{FF2B5EF4-FFF2-40B4-BE49-F238E27FC236}">
                <a16:creationId xmlns:a16="http://schemas.microsoft.com/office/drawing/2014/main" id="{16615740-1541-4D16-B510-21443225D420}"/>
              </a:ext>
            </a:extLst>
          </p:cNvPr>
          <p:cNvSpPr/>
          <p:nvPr/>
        </p:nvSpPr>
        <p:spPr>
          <a:xfrm>
            <a:off x="990534" y="2002764"/>
            <a:ext cx="10073196" cy="1076961"/>
          </a:xfrm>
          <a:prstGeom prst="rect">
            <a:avLst/>
          </a:prstGeom>
        </p:spPr>
        <p:txBody>
          <a:bodyPr>
            <a:spAutoFit/>
          </a:bodyPr>
          <a:lstStyle/>
          <a:p>
            <a:pPr algn="just">
              <a:lnSpc>
                <a:spcPct val="150000"/>
              </a:lnSpc>
            </a:pPr>
            <a:r>
              <a:rPr lang="en-US" altLang="zh-CN" sz="1500" kern="100" dirty="0">
                <a:latin typeface="黑体" panose="02010609060101010101" pitchFamily="49" charset="-122"/>
                <a:ea typeface="黑体" panose="02010609060101010101" pitchFamily="49" charset="-122"/>
                <a:cs typeface="Times New Roman" panose="02020603050405020304" pitchFamily="18" charset="0"/>
              </a:rPr>
              <a:t>1.</a:t>
            </a:r>
            <a:r>
              <a:rPr lang="zh-CN" altLang="en-US" sz="1500" kern="100" dirty="0">
                <a:latin typeface="黑体" panose="02010609060101010101" pitchFamily="49" charset="-122"/>
                <a:ea typeface="黑体" panose="02010609060101010101" pitchFamily="49" charset="-122"/>
                <a:cs typeface="Times New Roman" panose="02020603050405020304" pitchFamily="18" charset="0"/>
              </a:rPr>
              <a:t>运营管理：协助总经理开展企业运营管理；</a:t>
            </a:r>
          </a:p>
          <a:p>
            <a:pPr algn="just">
              <a:lnSpc>
                <a:spcPct val="150000"/>
              </a:lnSpc>
            </a:pPr>
            <a:r>
              <a:rPr lang="en-US" altLang="zh-CN" sz="1500" kern="100" dirty="0">
                <a:latin typeface="黑体" panose="02010609060101010101" pitchFamily="49" charset="-122"/>
                <a:ea typeface="黑体" panose="02010609060101010101" pitchFamily="49" charset="-122"/>
                <a:cs typeface="Times New Roman" panose="02020603050405020304" pitchFamily="18" charset="0"/>
              </a:rPr>
              <a:t>2.</a:t>
            </a:r>
            <a:r>
              <a:rPr lang="zh-CN" altLang="en-US" sz="1500" kern="100" dirty="0">
                <a:latin typeface="黑体" panose="02010609060101010101" pitchFamily="49" charset="-122"/>
                <a:ea typeface="黑体" panose="02010609060101010101" pitchFamily="49" charset="-122"/>
                <a:cs typeface="Times New Roman" panose="02020603050405020304" pitchFamily="18" charset="0"/>
              </a:rPr>
              <a:t>企业文化：企业文化建设，企业品牌运营；</a:t>
            </a:r>
          </a:p>
          <a:p>
            <a:pPr algn="just">
              <a:lnSpc>
                <a:spcPct val="150000"/>
              </a:lnSpc>
            </a:pPr>
            <a:r>
              <a:rPr lang="en-US" altLang="zh-CN" sz="1500" kern="100" dirty="0">
                <a:latin typeface="黑体" panose="02010609060101010101" pitchFamily="49" charset="-122"/>
                <a:ea typeface="黑体" panose="02010609060101010101" pitchFamily="49" charset="-122"/>
                <a:cs typeface="Times New Roman" panose="02020603050405020304" pitchFamily="18" charset="0"/>
              </a:rPr>
              <a:t>3.</a:t>
            </a:r>
            <a:r>
              <a:rPr lang="zh-CN" altLang="en-US" sz="1500" kern="100" dirty="0">
                <a:latin typeface="黑体" panose="02010609060101010101" pitchFamily="49" charset="-122"/>
                <a:ea typeface="黑体" panose="02010609060101010101" pitchFamily="49" charset="-122"/>
                <a:cs typeface="Times New Roman" panose="02020603050405020304" pitchFamily="18" charset="0"/>
              </a:rPr>
              <a:t>总经理办公室事务：总经理秘书事务、集团对接事务、对外接待事务。</a:t>
            </a:r>
          </a:p>
        </p:txBody>
      </p:sp>
      <p:sp>
        <p:nvSpPr>
          <p:cNvPr id="12" name="矩形 11">
            <a:extLst>
              <a:ext uri="{FF2B5EF4-FFF2-40B4-BE49-F238E27FC236}">
                <a16:creationId xmlns:a16="http://schemas.microsoft.com/office/drawing/2014/main" id="{975C66FB-8B53-4100-ABE6-347B49DD47DA}"/>
              </a:ext>
            </a:extLst>
          </p:cNvPr>
          <p:cNvSpPr/>
          <p:nvPr/>
        </p:nvSpPr>
        <p:spPr>
          <a:xfrm>
            <a:off x="1002560" y="3381687"/>
            <a:ext cx="1146468" cy="323165"/>
          </a:xfrm>
          <a:prstGeom prst="rect">
            <a:avLst/>
          </a:prstGeom>
        </p:spPr>
        <p:txBody>
          <a:bodyPr wrap="none">
            <a:spAutoFit/>
          </a:bodyPr>
          <a:lstStyle/>
          <a:p>
            <a:pPr algn="just"/>
            <a:r>
              <a:rPr lang="zh-CN" altLang="zh-CN" sz="1500" b="1" kern="100" dirty="0">
                <a:latin typeface="微软雅黑" panose="020B0503020204020204" pitchFamily="34" charset="-122"/>
                <a:ea typeface="微软雅黑" panose="020B0503020204020204" pitchFamily="34" charset="-122"/>
                <a:cs typeface="Times New Roman" panose="02020603050405020304" pitchFamily="18" charset="0"/>
              </a:rPr>
              <a:t>招聘要求：</a:t>
            </a:r>
          </a:p>
        </p:txBody>
      </p:sp>
      <p:sp>
        <p:nvSpPr>
          <p:cNvPr id="14" name="矩形 13">
            <a:extLst>
              <a:ext uri="{FF2B5EF4-FFF2-40B4-BE49-F238E27FC236}">
                <a16:creationId xmlns:a16="http://schemas.microsoft.com/office/drawing/2014/main" id="{72DAE88B-74A1-F172-781A-DFA6B0399B6B}"/>
              </a:ext>
            </a:extLst>
          </p:cNvPr>
          <p:cNvSpPr/>
          <p:nvPr/>
        </p:nvSpPr>
        <p:spPr>
          <a:xfrm>
            <a:off x="2046556" y="1187466"/>
            <a:ext cx="1659429" cy="323165"/>
          </a:xfrm>
          <a:prstGeom prst="rect">
            <a:avLst/>
          </a:prstGeom>
        </p:spPr>
        <p:txBody>
          <a:bodyPr wrap="none">
            <a:spAutoFit/>
          </a:bodyPr>
          <a:lstStyle/>
          <a:p>
            <a:pPr>
              <a:spcAft>
                <a:spcPts val="0"/>
              </a:spcAft>
            </a:pPr>
            <a:r>
              <a:rPr lang="zh-CN" altLang="en-US" sz="1500" b="1" kern="100"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（薪资</a:t>
            </a:r>
            <a:r>
              <a:rPr lang="en-US" altLang="zh-CN" sz="1500" b="1" kern="100"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6K-10K</a:t>
            </a:r>
            <a:r>
              <a:rPr lang="zh-CN" altLang="en-US" sz="1500" b="1" kern="100"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a:t>
            </a:r>
            <a:endParaRPr lang="zh-CN" altLang="zh-CN" sz="1500" kern="100"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endParaRPr>
          </a:p>
        </p:txBody>
      </p:sp>
    </p:spTree>
    <p:extLst>
      <p:ext uri="{BB962C8B-B14F-4D97-AF65-F5344CB8AC3E}">
        <p14:creationId xmlns:p14="http://schemas.microsoft.com/office/powerpoint/2010/main" val="4468489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94896A6F-5020-49BF-92B2-18571E467B76}"/>
              </a:ext>
            </a:extLst>
          </p:cNvPr>
          <p:cNvPicPr>
            <a:picLocks noChangeAspect="1"/>
          </p:cNvPicPr>
          <p:nvPr/>
        </p:nvPicPr>
        <p:blipFill rotWithShape="1">
          <a:blip r:embed="rId3">
            <a:extLst>
              <a:ext uri="{28A0092B-C50C-407E-A947-70E740481C1C}">
                <a14:useLocalDpi xmlns:a14="http://schemas.microsoft.com/office/drawing/2010/main" val="0"/>
              </a:ext>
            </a:extLst>
          </a:blip>
          <a:srcRect l="9083" t="2041" b="13627"/>
          <a:stretch/>
        </p:blipFill>
        <p:spPr>
          <a:xfrm>
            <a:off x="0" y="-227214"/>
            <a:ext cx="12191998" cy="7312428"/>
          </a:xfrm>
          <a:prstGeom prst="rect">
            <a:avLst/>
          </a:prstGeom>
        </p:spPr>
      </p:pic>
      <p:sp>
        <p:nvSpPr>
          <p:cNvPr id="20" name="泪滴形 19">
            <a:extLst>
              <a:ext uri="{FF2B5EF4-FFF2-40B4-BE49-F238E27FC236}">
                <a16:creationId xmlns:a16="http://schemas.microsoft.com/office/drawing/2014/main" id="{2949F747-4FC7-4DA5-B110-EDD13CD63403}"/>
              </a:ext>
            </a:extLst>
          </p:cNvPr>
          <p:cNvSpPr/>
          <p:nvPr/>
        </p:nvSpPr>
        <p:spPr>
          <a:xfrm>
            <a:off x="676336" y="517358"/>
            <a:ext cx="1561537" cy="1425923"/>
          </a:xfrm>
          <a:prstGeom prst="teardrop">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2">
                  <a:lumMod val="75000"/>
                </a:schemeClr>
              </a:solidFill>
            </a:endParaRPr>
          </a:p>
        </p:txBody>
      </p:sp>
      <p:sp>
        <p:nvSpPr>
          <p:cNvPr id="2" name="矩形 1">
            <a:extLst>
              <a:ext uri="{FF2B5EF4-FFF2-40B4-BE49-F238E27FC236}">
                <a16:creationId xmlns:a16="http://schemas.microsoft.com/office/drawing/2014/main" id="{EF878BB6-9CA5-436E-A96F-0CFF8C7B1A4A}"/>
              </a:ext>
            </a:extLst>
          </p:cNvPr>
          <p:cNvSpPr/>
          <p:nvPr/>
        </p:nvSpPr>
        <p:spPr>
          <a:xfrm>
            <a:off x="0" y="4436551"/>
            <a:ext cx="3681661" cy="1673759"/>
          </a:xfrm>
          <a:prstGeom prst="rect">
            <a:avLst/>
          </a:prstGeom>
          <a:solidFill>
            <a:schemeClr val="bg2">
              <a:lumMod val="10000"/>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latin typeface="华文中宋" panose="02010600040101010101" pitchFamily="2" charset="-122"/>
                <a:ea typeface="华文中宋" panose="02010600040101010101" pitchFamily="2" charset="-122"/>
              </a:rPr>
              <a:t>2021</a:t>
            </a:r>
            <a:r>
              <a:rPr lang="zh-CN" altLang="en-US" sz="2400" b="1" dirty="0">
                <a:latin typeface="华文中宋" panose="02010600040101010101" pitchFamily="2" charset="-122"/>
                <a:ea typeface="华文中宋" panose="02010600040101010101" pitchFamily="2" charset="-122"/>
              </a:rPr>
              <a:t>年</a:t>
            </a:r>
            <a:endParaRPr lang="en-US" altLang="zh-CN" sz="2400" b="1" dirty="0">
              <a:latin typeface="华文中宋" panose="02010600040101010101" pitchFamily="2" charset="-122"/>
              <a:ea typeface="华文中宋" panose="02010600040101010101" pitchFamily="2" charset="-122"/>
            </a:endParaRPr>
          </a:p>
          <a:p>
            <a:pPr algn="ctr"/>
            <a:r>
              <a:rPr lang="zh-CN" altLang="en-US" sz="2400" b="1" dirty="0">
                <a:latin typeface="华文中宋" panose="02010600040101010101" pitchFamily="2" charset="-122"/>
                <a:ea typeface="华文中宋" panose="02010600040101010101" pitchFamily="2" charset="-122"/>
              </a:rPr>
              <a:t>最具幸福感城市</a:t>
            </a:r>
            <a:endParaRPr lang="en-US" altLang="zh-CN" sz="2400" b="1" dirty="0">
              <a:latin typeface="华文中宋" panose="02010600040101010101" pitchFamily="2" charset="-122"/>
              <a:ea typeface="华文中宋" panose="02010600040101010101" pitchFamily="2" charset="-122"/>
            </a:endParaRPr>
          </a:p>
        </p:txBody>
      </p:sp>
      <p:sp>
        <p:nvSpPr>
          <p:cNvPr id="17" name="矩形 16">
            <a:extLst>
              <a:ext uri="{FF2B5EF4-FFF2-40B4-BE49-F238E27FC236}">
                <a16:creationId xmlns:a16="http://schemas.microsoft.com/office/drawing/2014/main" id="{C62D9365-6D47-4209-B2F2-496D5B38F6DB}"/>
              </a:ext>
            </a:extLst>
          </p:cNvPr>
          <p:cNvSpPr/>
          <p:nvPr/>
        </p:nvSpPr>
        <p:spPr>
          <a:xfrm>
            <a:off x="4088751" y="4436550"/>
            <a:ext cx="4339650" cy="1673759"/>
          </a:xfrm>
          <a:prstGeom prst="rect">
            <a:avLst/>
          </a:prstGeom>
          <a:solidFill>
            <a:schemeClr val="bg2">
              <a:lumMod val="10000"/>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2400" b="1" dirty="0">
                <a:latin typeface="华文中宋" panose="02010600040101010101" pitchFamily="2" charset="-122"/>
                <a:ea typeface="华文中宋" panose="02010600040101010101" pitchFamily="2" charset="-122"/>
              </a:rPr>
              <a:t>广佛同城</a:t>
            </a:r>
            <a:endParaRPr lang="en-US" altLang="zh-CN" sz="2400" b="1" dirty="0">
              <a:latin typeface="华文中宋" panose="02010600040101010101" pitchFamily="2" charset="-122"/>
              <a:ea typeface="华文中宋" panose="02010600040101010101" pitchFamily="2" charset="-122"/>
            </a:endParaRPr>
          </a:p>
          <a:p>
            <a:pPr algn="ctr"/>
            <a:endParaRPr lang="en-US" altLang="zh-CN" sz="1200" b="1" dirty="0">
              <a:latin typeface="华文中宋" panose="02010600040101010101" pitchFamily="2" charset="-122"/>
              <a:ea typeface="华文中宋" panose="02010600040101010101" pitchFamily="2" charset="-122"/>
            </a:endParaRPr>
          </a:p>
          <a:p>
            <a:pPr marL="285750" indent="-285750" algn="ctr">
              <a:buFont typeface="Arial" panose="020B0604020202020204" pitchFamily="34" charset="0"/>
              <a:buChar char="•"/>
            </a:pPr>
            <a:r>
              <a:rPr lang="zh-CN" altLang="en-US" sz="1600" b="1" dirty="0">
                <a:latin typeface="宋体" panose="02010600030101010101" pitchFamily="2" charset="-122"/>
                <a:ea typeface="宋体" panose="02010600030101010101" pitchFamily="2" charset="-122"/>
              </a:rPr>
              <a:t>地铁广佛线、广佛</a:t>
            </a:r>
            <a:r>
              <a:rPr lang="en-US" altLang="zh-CN" sz="1600" b="1" dirty="0">
                <a:latin typeface="宋体" panose="02010600030101010101" pitchFamily="2" charset="-122"/>
                <a:ea typeface="宋体" panose="02010600030101010101" pitchFamily="2" charset="-122"/>
              </a:rPr>
              <a:t>2</a:t>
            </a:r>
            <a:r>
              <a:rPr lang="zh-CN" altLang="en-US" sz="1600" b="1" dirty="0">
                <a:latin typeface="宋体" panose="02010600030101010101" pitchFamily="2" charset="-122"/>
                <a:ea typeface="宋体" panose="02010600030101010101" pitchFamily="2" charset="-122"/>
              </a:rPr>
              <a:t>号线实现广佛两地互通</a:t>
            </a:r>
            <a:endParaRPr lang="en-US" altLang="zh-CN" sz="1600" b="1" dirty="0">
              <a:latin typeface="宋体" panose="02010600030101010101" pitchFamily="2" charset="-122"/>
              <a:ea typeface="宋体" panose="02010600030101010101" pitchFamily="2" charset="-122"/>
            </a:endParaRPr>
          </a:p>
          <a:p>
            <a:pPr marL="285750" indent="-285750" algn="ctr">
              <a:buFont typeface="Arial" panose="020B0604020202020204" pitchFamily="34" charset="0"/>
              <a:buChar char="•"/>
            </a:pPr>
            <a:r>
              <a:rPr lang="zh-CN" altLang="en-US" sz="1600" b="1" dirty="0">
                <a:latin typeface="宋体" panose="02010600030101010101" pitchFamily="2" charset="-122"/>
                <a:ea typeface="宋体" panose="02010600030101010101" pitchFamily="2" charset="-122"/>
              </a:rPr>
              <a:t>广佛四区融入到广州南站“一小时交通圈”</a:t>
            </a:r>
            <a:endParaRPr lang="en-US" altLang="zh-CN" sz="1600" b="1" dirty="0">
              <a:latin typeface="宋体" panose="02010600030101010101" pitchFamily="2" charset="-122"/>
              <a:ea typeface="宋体" panose="02010600030101010101" pitchFamily="2" charset="-122"/>
            </a:endParaRPr>
          </a:p>
        </p:txBody>
      </p:sp>
      <p:sp>
        <p:nvSpPr>
          <p:cNvPr id="18" name="文本框 17">
            <a:extLst>
              <a:ext uri="{FF2B5EF4-FFF2-40B4-BE49-F238E27FC236}">
                <a16:creationId xmlns:a16="http://schemas.microsoft.com/office/drawing/2014/main" id="{83BCAA68-728B-4F27-B772-40D604B811E9}"/>
              </a:ext>
            </a:extLst>
          </p:cNvPr>
          <p:cNvSpPr txBox="1"/>
          <p:nvPr/>
        </p:nvSpPr>
        <p:spPr>
          <a:xfrm>
            <a:off x="676336" y="747690"/>
            <a:ext cx="1736674" cy="923330"/>
          </a:xfrm>
          <a:prstGeom prst="rect">
            <a:avLst/>
          </a:prstGeom>
          <a:noFill/>
        </p:spPr>
        <p:txBody>
          <a:bodyPr wrap="square" rtlCol="0">
            <a:spAutoFit/>
          </a:bodyPr>
          <a:lstStyle/>
          <a:p>
            <a:r>
              <a:rPr lang="zh-CN" altLang="en-US" sz="5400" b="1" dirty="0">
                <a:solidFill>
                  <a:schemeClr val="accent1">
                    <a:lumMod val="20000"/>
                    <a:lumOff val="80000"/>
                  </a:schemeClr>
                </a:solidFill>
                <a:latin typeface="华文中宋" panose="02010600040101010101" pitchFamily="2" charset="-122"/>
                <a:ea typeface="华文中宋" panose="02010600040101010101" pitchFamily="2" charset="-122"/>
              </a:rPr>
              <a:t>佛山</a:t>
            </a:r>
          </a:p>
        </p:txBody>
      </p:sp>
      <p:sp>
        <p:nvSpPr>
          <p:cNvPr id="9" name="矩形 8">
            <a:extLst>
              <a:ext uri="{FF2B5EF4-FFF2-40B4-BE49-F238E27FC236}">
                <a16:creationId xmlns:a16="http://schemas.microsoft.com/office/drawing/2014/main" id="{D1BCE254-79EB-4C1F-B60A-A4EC62C699CF}"/>
              </a:ext>
            </a:extLst>
          </p:cNvPr>
          <p:cNvSpPr/>
          <p:nvPr/>
        </p:nvSpPr>
        <p:spPr>
          <a:xfrm>
            <a:off x="8590547" y="4436550"/>
            <a:ext cx="3601451" cy="1673759"/>
          </a:xfrm>
          <a:prstGeom prst="rect">
            <a:avLst/>
          </a:prstGeom>
          <a:solidFill>
            <a:schemeClr val="bg2">
              <a:lumMod val="10000"/>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2400" b="1" dirty="0">
                <a:latin typeface="华文中宋" panose="02010600040101010101" pitchFamily="2" charset="-122"/>
                <a:ea typeface="华文中宋" panose="02010600040101010101" pitchFamily="2" charset="-122"/>
              </a:rPr>
              <a:t>四季宜人</a:t>
            </a:r>
            <a:endParaRPr lang="en-US" altLang="zh-CN" sz="2400" b="1" dirty="0">
              <a:latin typeface="华文中宋" panose="02010600040101010101" pitchFamily="2" charset="-122"/>
              <a:ea typeface="华文中宋" panose="02010600040101010101" pitchFamily="2" charset="-122"/>
            </a:endParaRPr>
          </a:p>
          <a:p>
            <a:pPr algn="ctr"/>
            <a:endParaRPr lang="en-US" altLang="zh-CN" sz="1200" dirty="0">
              <a:latin typeface="华文中宋" panose="02010600040101010101" pitchFamily="2" charset="-122"/>
              <a:ea typeface="华文中宋" panose="02010600040101010101" pitchFamily="2" charset="-122"/>
            </a:endParaRPr>
          </a:p>
          <a:p>
            <a:pPr algn="ctr"/>
            <a:r>
              <a:rPr lang="zh-CN" altLang="en-US" sz="2000" dirty="0">
                <a:latin typeface="华文中宋" panose="02010600040101010101" pitchFamily="2" charset="-122"/>
                <a:ea typeface="华文中宋" panose="02010600040101010101" pitchFamily="2" charset="-122"/>
              </a:rPr>
              <a:t>全年平均温度</a:t>
            </a:r>
            <a:r>
              <a:rPr lang="en-US" altLang="zh-CN" sz="2000" dirty="0">
                <a:latin typeface="华文中宋" panose="02010600040101010101" pitchFamily="2" charset="-122"/>
                <a:ea typeface="华文中宋" panose="02010600040101010101" pitchFamily="2" charset="-122"/>
              </a:rPr>
              <a:t>28</a:t>
            </a:r>
            <a:r>
              <a:rPr lang="zh-CN" altLang="en-US" sz="2000" dirty="0">
                <a:latin typeface="华文中宋" panose="02010600040101010101" pitchFamily="2" charset="-122"/>
                <a:ea typeface="华文中宋" panose="02010600040101010101" pitchFamily="2" charset="-122"/>
              </a:rPr>
              <a:t>℃</a:t>
            </a:r>
            <a:endParaRPr lang="en-US" altLang="zh-CN" sz="2000" dirty="0">
              <a:latin typeface="华文中宋" panose="02010600040101010101" pitchFamily="2" charset="-122"/>
              <a:ea typeface="华文中宋" panose="02010600040101010101" pitchFamily="2" charset="-122"/>
            </a:endParaRPr>
          </a:p>
          <a:p>
            <a:pPr algn="ctr"/>
            <a:endParaRPr lang="en-US" altLang="zh-CN" sz="2400" b="1" dirty="0">
              <a:latin typeface="华文中宋" panose="02010600040101010101" pitchFamily="2" charset="-122"/>
              <a:ea typeface="华文中宋" panose="02010600040101010101" pitchFamily="2" charset="-122"/>
            </a:endParaRPr>
          </a:p>
        </p:txBody>
      </p:sp>
      <p:sp>
        <p:nvSpPr>
          <p:cNvPr id="10" name="矩形 9">
            <a:extLst>
              <a:ext uri="{FF2B5EF4-FFF2-40B4-BE49-F238E27FC236}">
                <a16:creationId xmlns:a16="http://schemas.microsoft.com/office/drawing/2014/main" id="{2BEFDF57-9B40-4272-A424-7E94B6465B20}"/>
              </a:ext>
            </a:extLst>
          </p:cNvPr>
          <p:cNvSpPr/>
          <p:nvPr/>
        </p:nvSpPr>
        <p:spPr>
          <a:xfrm>
            <a:off x="2718854" y="1301688"/>
            <a:ext cx="4108817" cy="369332"/>
          </a:xfrm>
          <a:prstGeom prst="rect">
            <a:avLst/>
          </a:prstGeom>
        </p:spPr>
        <p:txBody>
          <a:bodyPr wrap="none">
            <a:spAutoFit/>
          </a:bodyPr>
          <a:lstStyle/>
          <a:p>
            <a:r>
              <a:rPr lang="zh-CN" altLang="en-US" b="1" dirty="0">
                <a:solidFill>
                  <a:schemeClr val="bg1"/>
                </a:solidFill>
                <a:latin typeface="微软雅黑" panose="020B0503020204020204" pitchFamily="34" charset="-122"/>
                <a:ea typeface="微软雅黑" panose="020B0503020204020204" pitchFamily="34" charset="-122"/>
              </a:rPr>
              <a:t>粤港澳大湾区、低调宜居、更多的机遇</a:t>
            </a:r>
            <a:endParaRPr lang="zh-CN" altLang="en-US"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83963556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 name="图片 87">
            <a:extLst>
              <a:ext uri="{FF2B5EF4-FFF2-40B4-BE49-F238E27FC236}">
                <a16:creationId xmlns:a16="http://schemas.microsoft.com/office/drawing/2014/main" id="{6E78EA1F-8F32-4BF9-ADD5-07A37B650486}"/>
              </a:ext>
            </a:extLst>
          </p:cNvPr>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val="0"/>
              </a:ext>
            </a:extLst>
          </a:blip>
          <a:srcRect b="6220"/>
          <a:stretch/>
        </p:blipFill>
        <p:spPr>
          <a:xfrm>
            <a:off x="0" y="-120072"/>
            <a:ext cx="12192000" cy="6978072"/>
          </a:xfrm>
          <a:prstGeom prst="rect">
            <a:avLst/>
          </a:prstGeom>
        </p:spPr>
      </p:pic>
      <p:graphicFrame>
        <p:nvGraphicFramePr>
          <p:cNvPr id="83" name="图示 82">
            <a:extLst>
              <a:ext uri="{FF2B5EF4-FFF2-40B4-BE49-F238E27FC236}">
                <a16:creationId xmlns:a16="http://schemas.microsoft.com/office/drawing/2014/main" id="{4135545B-9008-4A60-9993-925668FBA114}"/>
              </a:ext>
            </a:extLst>
          </p:cNvPr>
          <p:cNvGraphicFramePr/>
          <p:nvPr>
            <p:extLst>
              <p:ext uri="{D42A27DB-BD31-4B8C-83A1-F6EECF244321}">
                <p14:modId xmlns:p14="http://schemas.microsoft.com/office/powerpoint/2010/main" val="3431487369"/>
              </p:ext>
            </p:extLst>
          </p:nvPr>
        </p:nvGraphicFramePr>
        <p:xfrm>
          <a:off x="7610977" y="2546734"/>
          <a:ext cx="4014824" cy="2982044"/>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graphicFrame>
        <p:nvGraphicFramePr>
          <p:cNvPr id="86" name="图表 85">
            <a:extLst>
              <a:ext uri="{FF2B5EF4-FFF2-40B4-BE49-F238E27FC236}">
                <a16:creationId xmlns:a16="http://schemas.microsoft.com/office/drawing/2014/main" id="{8E684894-E3B3-4E0B-9ADF-3EB555F42433}"/>
              </a:ext>
            </a:extLst>
          </p:cNvPr>
          <p:cNvGraphicFramePr/>
          <p:nvPr>
            <p:extLst>
              <p:ext uri="{D42A27DB-BD31-4B8C-83A1-F6EECF244321}">
                <p14:modId xmlns:p14="http://schemas.microsoft.com/office/powerpoint/2010/main" val="3606440170"/>
              </p:ext>
            </p:extLst>
          </p:nvPr>
        </p:nvGraphicFramePr>
        <p:xfrm>
          <a:off x="566199" y="2101695"/>
          <a:ext cx="6874849" cy="4440642"/>
        </p:xfrm>
        <a:graphic>
          <a:graphicData uri="http://schemas.openxmlformats.org/drawingml/2006/chart">
            <c:chart xmlns:c="http://schemas.openxmlformats.org/drawingml/2006/chart" xmlns:r="http://schemas.openxmlformats.org/officeDocument/2006/relationships" r:id="rId10"/>
          </a:graphicData>
        </a:graphic>
      </p:graphicFrame>
      <p:sp>
        <p:nvSpPr>
          <p:cNvPr id="2" name="矩形 1">
            <a:extLst>
              <a:ext uri="{FF2B5EF4-FFF2-40B4-BE49-F238E27FC236}">
                <a16:creationId xmlns:a16="http://schemas.microsoft.com/office/drawing/2014/main" id="{B9FA3E55-9246-43AA-90AC-DAD66983D2AC}"/>
              </a:ext>
            </a:extLst>
          </p:cNvPr>
          <p:cNvSpPr/>
          <p:nvPr/>
        </p:nvSpPr>
        <p:spPr>
          <a:xfrm>
            <a:off x="6251695" y="2285550"/>
            <a:ext cx="902811" cy="307777"/>
          </a:xfrm>
          <a:prstGeom prst="rect">
            <a:avLst/>
          </a:prstGeom>
        </p:spPr>
        <p:txBody>
          <a:bodyPr wrap="none">
            <a:spAutoFit/>
          </a:bodyPr>
          <a:lstStyle/>
          <a:p>
            <a:pPr lvl="0"/>
            <a:r>
              <a:rPr lang="zh-CN" altLang="en-US" sz="1400" i="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单位：元</a:t>
            </a:r>
            <a:endParaRPr lang="zh-CN" altLang="en-US" sz="1400" i="1" dirty="0"/>
          </a:p>
        </p:txBody>
      </p:sp>
      <p:sp>
        <p:nvSpPr>
          <p:cNvPr id="7" name="泪滴形 6">
            <a:extLst>
              <a:ext uri="{FF2B5EF4-FFF2-40B4-BE49-F238E27FC236}">
                <a16:creationId xmlns:a16="http://schemas.microsoft.com/office/drawing/2014/main" id="{0C5290DB-2E29-420C-91E6-1D79ED7BC341}"/>
              </a:ext>
            </a:extLst>
          </p:cNvPr>
          <p:cNvSpPr/>
          <p:nvPr/>
        </p:nvSpPr>
        <p:spPr>
          <a:xfrm>
            <a:off x="676336" y="517358"/>
            <a:ext cx="1561537" cy="1425923"/>
          </a:xfrm>
          <a:prstGeom prst="teardrop">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2">
                  <a:lumMod val="75000"/>
                </a:schemeClr>
              </a:solidFill>
            </a:endParaRPr>
          </a:p>
        </p:txBody>
      </p:sp>
      <p:sp>
        <p:nvSpPr>
          <p:cNvPr id="8" name="文本框 7">
            <a:extLst>
              <a:ext uri="{FF2B5EF4-FFF2-40B4-BE49-F238E27FC236}">
                <a16:creationId xmlns:a16="http://schemas.microsoft.com/office/drawing/2014/main" id="{6145DF73-824F-4FD3-94DF-263C1AA2CD19}"/>
              </a:ext>
            </a:extLst>
          </p:cNvPr>
          <p:cNvSpPr txBox="1"/>
          <p:nvPr/>
        </p:nvSpPr>
        <p:spPr>
          <a:xfrm>
            <a:off x="676336" y="747690"/>
            <a:ext cx="1736674" cy="923330"/>
          </a:xfrm>
          <a:prstGeom prst="rect">
            <a:avLst/>
          </a:prstGeom>
          <a:noFill/>
        </p:spPr>
        <p:txBody>
          <a:bodyPr wrap="square" rtlCol="0">
            <a:spAutoFit/>
          </a:bodyPr>
          <a:lstStyle/>
          <a:p>
            <a:r>
              <a:rPr lang="zh-CN" altLang="en-US" sz="5400" b="1" dirty="0">
                <a:solidFill>
                  <a:schemeClr val="accent1">
                    <a:lumMod val="20000"/>
                    <a:lumOff val="80000"/>
                  </a:schemeClr>
                </a:solidFill>
                <a:latin typeface="华文中宋" panose="02010600040101010101" pitchFamily="2" charset="-122"/>
                <a:ea typeface="华文中宋" panose="02010600040101010101" pitchFamily="2" charset="-122"/>
              </a:rPr>
              <a:t>佛山</a:t>
            </a:r>
          </a:p>
        </p:txBody>
      </p:sp>
      <p:sp>
        <p:nvSpPr>
          <p:cNvPr id="10" name="矩形 9">
            <a:extLst>
              <a:ext uri="{FF2B5EF4-FFF2-40B4-BE49-F238E27FC236}">
                <a16:creationId xmlns:a16="http://schemas.microsoft.com/office/drawing/2014/main" id="{20C36BA7-143C-419D-A7D3-EED868513669}"/>
              </a:ext>
            </a:extLst>
          </p:cNvPr>
          <p:cNvSpPr/>
          <p:nvPr/>
        </p:nvSpPr>
        <p:spPr>
          <a:xfrm>
            <a:off x="2787718" y="1209355"/>
            <a:ext cx="4339650" cy="369332"/>
          </a:xfrm>
          <a:prstGeom prst="rect">
            <a:avLst/>
          </a:prstGeom>
        </p:spPr>
        <p:txBody>
          <a:bodyPr wrap="none">
            <a:spAutoFit/>
          </a:bodyPr>
          <a:lstStyle/>
          <a:p>
            <a:r>
              <a:rPr lang="zh-CN" altLang="en-US" b="1" dirty="0">
                <a:solidFill>
                  <a:schemeClr val="bg1"/>
                </a:solidFill>
                <a:latin typeface="微软雅黑" panose="020B0503020204020204" pitchFamily="34" charset="-122"/>
                <a:ea typeface="微软雅黑" panose="020B0503020204020204" pitchFamily="34" charset="-122"/>
              </a:rPr>
              <a:t>中西交融、文化底蕴深厚、既古老又现代</a:t>
            </a:r>
            <a:endParaRPr lang="zh-CN" altLang="en-US" b="1" dirty="0">
              <a:latin typeface="微软雅黑" panose="020B0503020204020204" pitchFamily="34" charset="-122"/>
              <a:ea typeface="微软雅黑" panose="020B0503020204020204" pitchFamily="34" charset="-122"/>
            </a:endParaRPr>
          </a:p>
        </p:txBody>
      </p:sp>
      <p:sp>
        <p:nvSpPr>
          <p:cNvPr id="11" name="矩形 10">
            <a:extLst>
              <a:ext uri="{FF2B5EF4-FFF2-40B4-BE49-F238E27FC236}">
                <a16:creationId xmlns:a16="http://schemas.microsoft.com/office/drawing/2014/main" id="{5504E67F-E7E6-4945-B80D-766BBEE78131}"/>
              </a:ext>
            </a:extLst>
          </p:cNvPr>
          <p:cNvSpPr/>
          <p:nvPr/>
        </p:nvSpPr>
        <p:spPr>
          <a:xfrm>
            <a:off x="10305701" y="6071836"/>
            <a:ext cx="1723549" cy="461665"/>
          </a:xfrm>
          <a:prstGeom prst="rect">
            <a:avLst/>
          </a:prstGeom>
        </p:spPr>
        <p:txBody>
          <a:bodyPr wrap="none">
            <a:spAutoFit/>
          </a:bodyPr>
          <a:lstStyle/>
          <a:p>
            <a:r>
              <a:rPr lang="zh-CN" altLang="en-US" sz="1200" b="1" i="1" dirty="0">
                <a:solidFill>
                  <a:schemeClr val="bg1"/>
                </a:solidFill>
                <a:latin typeface="宋体" panose="02010600030101010101" pitchFamily="2" charset="-122"/>
                <a:ea typeface="宋体" panose="02010600030101010101" pitchFamily="2" charset="-122"/>
              </a:rPr>
              <a:t>截止至</a:t>
            </a:r>
            <a:r>
              <a:rPr lang="en-US" altLang="zh-CN" sz="1200" b="1" i="1" dirty="0">
                <a:solidFill>
                  <a:schemeClr val="bg1"/>
                </a:solidFill>
                <a:latin typeface="宋体" panose="02010600030101010101" pitchFamily="2" charset="-122"/>
                <a:ea typeface="宋体" panose="02010600030101010101" pitchFamily="2" charset="-122"/>
              </a:rPr>
              <a:t>2022</a:t>
            </a:r>
            <a:r>
              <a:rPr lang="zh-CN" altLang="en-US" sz="1200" b="1" i="1" dirty="0">
                <a:solidFill>
                  <a:schemeClr val="bg1"/>
                </a:solidFill>
                <a:latin typeface="宋体" panose="02010600030101010101" pitchFamily="2" charset="-122"/>
                <a:ea typeface="宋体" panose="02010600030101010101" pitchFamily="2" charset="-122"/>
              </a:rPr>
              <a:t>年</a:t>
            </a:r>
            <a:r>
              <a:rPr lang="en-US" altLang="zh-CN" sz="1200" b="1" i="1" dirty="0">
                <a:solidFill>
                  <a:schemeClr val="bg1"/>
                </a:solidFill>
                <a:latin typeface="宋体" panose="02010600030101010101" pitchFamily="2" charset="-122"/>
                <a:ea typeface="宋体" panose="02010600030101010101" pitchFamily="2" charset="-122"/>
              </a:rPr>
              <a:t>11</a:t>
            </a:r>
            <a:r>
              <a:rPr lang="zh-CN" altLang="en-US" sz="1200" b="1" i="1" dirty="0">
                <a:solidFill>
                  <a:schemeClr val="bg1"/>
                </a:solidFill>
                <a:latin typeface="宋体" panose="02010600030101010101" pitchFamily="2" charset="-122"/>
                <a:ea typeface="宋体" panose="02010600030101010101" pitchFamily="2" charset="-122"/>
              </a:rPr>
              <a:t>月</a:t>
            </a:r>
            <a:endParaRPr lang="en-US" altLang="zh-CN" sz="1200" b="1" i="1" dirty="0">
              <a:solidFill>
                <a:schemeClr val="bg1"/>
              </a:solidFill>
              <a:latin typeface="宋体" panose="02010600030101010101" pitchFamily="2" charset="-122"/>
              <a:ea typeface="宋体" panose="02010600030101010101" pitchFamily="2" charset="-122"/>
            </a:endParaRPr>
          </a:p>
          <a:p>
            <a:r>
              <a:rPr lang="zh-CN" altLang="en-US" sz="1200" b="1" i="1" dirty="0">
                <a:solidFill>
                  <a:schemeClr val="bg1"/>
                </a:solidFill>
                <a:latin typeface="宋体" panose="02010600030101010101" pitchFamily="2" charset="-122"/>
                <a:ea typeface="宋体" panose="02010600030101010101" pitchFamily="2" charset="-122"/>
              </a:rPr>
              <a:t>来源：中国房地产协会</a:t>
            </a:r>
          </a:p>
        </p:txBody>
      </p:sp>
    </p:spTree>
    <p:extLst>
      <p:ext uri="{BB962C8B-B14F-4D97-AF65-F5344CB8AC3E}">
        <p14:creationId xmlns:p14="http://schemas.microsoft.com/office/powerpoint/2010/main" val="246125666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 18">
            <a:extLst>
              <a:ext uri="{FF2B5EF4-FFF2-40B4-BE49-F238E27FC236}">
                <a16:creationId xmlns:a16="http://schemas.microsoft.com/office/drawing/2014/main" id="{4D67BF0F-D149-4867-AD39-8BCE3A696064}"/>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28518"/>
          <a:stretch/>
        </p:blipFill>
        <p:spPr>
          <a:xfrm>
            <a:off x="0" y="1518777"/>
            <a:ext cx="12192000" cy="5339224"/>
          </a:xfrm>
          <a:prstGeom prst="rect">
            <a:avLst/>
          </a:prstGeom>
        </p:spPr>
      </p:pic>
      <p:sp>
        <p:nvSpPr>
          <p:cNvPr id="32" name="矩形 31">
            <a:extLst>
              <a:ext uri="{FF2B5EF4-FFF2-40B4-BE49-F238E27FC236}">
                <a16:creationId xmlns:a16="http://schemas.microsoft.com/office/drawing/2014/main" id="{EB27703E-299B-4DFF-B4B0-5EC2E1CA439F}"/>
              </a:ext>
            </a:extLst>
          </p:cNvPr>
          <p:cNvSpPr/>
          <p:nvPr/>
        </p:nvSpPr>
        <p:spPr>
          <a:xfrm>
            <a:off x="0" y="2028291"/>
            <a:ext cx="12192000" cy="369332"/>
          </a:xfrm>
          <a:prstGeom prst="rect">
            <a:avLst/>
          </a:prstGeom>
          <a:solidFill>
            <a:schemeClr val="bg2">
              <a:lumMod val="1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latin typeface="华文中宋" panose="02010600040101010101" pitchFamily="2" charset="-122"/>
              <a:ea typeface="华文中宋" panose="02010600040101010101" pitchFamily="2" charset="-122"/>
            </a:endParaRPr>
          </a:p>
        </p:txBody>
      </p:sp>
      <p:pic>
        <p:nvPicPr>
          <p:cNvPr id="6" name="图片 5">
            <a:extLst>
              <a:ext uri="{FF2B5EF4-FFF2-40B4-BE49-F238E27FC236}">
                <a16:creationId xmlns:a16="http://schemas.microsoft.com/office/drawing/2014/main" id="{F28A6882-F505-4FD9-964C-642B12804AD6}"/>
              </a:ext>
            </a:extLst>
          </p:cNvPr>
          <p:cNvPicPr>
            <a:picLocks noChangeAspect="1"/>
          </p:cNvPicPr>
          <p:nvPr/>
        </p:nvPicPr>
        <p:blipFill rotWithShape="1">
          <a:blip r:embed="rId4" cstate="print">
            <a:extLst>
              <a:ext uri="{BEBA8EAE-BF5A-486C-A8C5-ECC9F3942E4B}">
                <a14:imgProps xmlns:a14="http://schemas.microsoft.com/office/drawing/2010/main">
                  <a14:imgLayer r:embed="rId5">
                    <a14:imgEffect>
                      <a14:colorTemperature colorTemp="5300"/>
                    </a14:imgEffect>
                  </a14:imgLayer>
                </a14:imgProps>
              </a:ext>
              <a:ext uri="{28A0092B-C50C-407E-A947-70E740481C1C}">
                <a14:useLocalDpi xmlns:a14="http://schemas.microsoft.com/office/drawing/2010/main" val="0"/>
              </a:ext>
            </a:extLst>
          </a:blip>
          <a:srcRect l="9091" t="908" r="18777" b="36977"/>
          <a:stretch/>
        </p:blipFill>
        <p:spPr>
          <a:xfrm>
            <a:off x="2621547" y="8210"/>
            <a:ext cx="3152274" cy="2033337"/>
          </a:xfrm>
          <a:prstGeom prst="rect">
            <a:avLst/>
          </a:prstGeom>
        </p:spPr>
      </p:pic>
      <p:pic>
        <p:nvPicPr>
          <p:cNvPr id="15" name="图片 14">
            <a:extLst>
              <a:ext uri="{FF2B5EF4-FFF2-40B4-BE49-F238E27FC236}">
                <a16:creationId xmlns:a16="http://schemas.microsoft.com/office/drawing/2014/main" id="{841FCB4E-3E5F-44BA-9798-0C4F7F8DAF5F}"/>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577179" y="0"/>
            <a:ext cx="3614821" cy="2033337"/>
          </a:xfrm>
          <a:prstGeom prst="rect">
            <a:avLst/>
          </a:prstGeom>
        </p:spPr>
      </p:pic>
      <p:pic>
        <p:nvPicPr>
          <p:cNvPr id="24" name="图片 23">
            <a:extLst>
              <a:ext uri="{FF2B5EF4-FFF2-40B4-BE49-F238E27FC236}">
                <a16:creationId xmlns:a16="http://schemas.microsoft.com/office/drawing/2014/main" id="{40AEED50-31CF-4A93-B6A2-19AC21DD92FC}"/>
              </a:ext>
            </a:extLst>
          </p:cNvPr>
          <p:cNvPicPr>
            <a:picLocks noChangeAspect="1"/>
          </p:cNvPicPr>
          <p:nvPr/>
        </p:nvPicPr>
        <p:blipFill rotWithShape="1">
          <a:blip r:embed="rId7">
            <a:extLst>
              <a:ext uri="{28A0092B-C50C-407E-A947-70E740481C1C}">
                <a14:useLocalDpi xmlns:a14="http://schemas.microsoft.com/office/drawing/2010/main" val="0"/>
              </a:ext>
            </a:extLst>
          </a:blip>
          <a:srcRect l="18155" b="15358"/>
          <a:stretch/>
        </p:blipFill>
        <p:spPr>
          <a:xfrm>
            <a:off x="0" y="0"/>
            <a:ext cx="2621547" cy="2033337"/>
          </a:xfrm>
          <a:prstGeom prst="rect">
            <a:avLst/>
          </a:prstGeom>
        </p:spPr>
      </p:pic>
      <p:sp>
        <p:nvSpPr>
          <p:cNvPr id="4" name="矩形 3">
            <a:extLst>
              <a:ext uri="{FF2B5EF4-FFF2-40B4-BE49-F238E27FC236}">
                <a16:creationId xmlns:a16="http://schemas.microsoft.com/office/drawing/2014/main" id="{A49BD0D0-DD0D-4889-BF2F-655AA6E9A228}"/>
              </a:ext>
            </a:extLst>
          </p:cNvPr>
          <p:cNvSpPr/>
          <p:nvPr/>
        </p:nvSpPr>
        <p:spPr>
          <a:xfrm>
            <a:off x="0" y="2524896"/>
            <a:ext cx="12192000" cy="1185713"/>
          </a:xfrm>
          <a:prstGeom prst="rect">
            <a:avLst/>
          </a:prstGeom>
          <a:solidFill>
            <a:schemeClr val="bg2">
              <a:lumMod val="1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2800" b="1" dirty="0">
                <a:latin typeface="华文中宋" panose="02010600040101010101" pitchFamily="2" charset="-122"/>
                <a:ea typeface="华文中宋" panose="02010600040101010101" pitchFamily="2" charset="-122"/>
              </a:rPr>
              <a:t>岭南文化</a:t>
            </a:r>
          </a:p>
        </p:txBody>
      </p:sp>
      <p:sp>
        <p:nvSpPr>
          <p:cNvPr id="28" name="文本框 27">
            <a:extLst>
              <a:ext uri="{FF2B5EF4-FFF2-40B4-BE49-F238E27FC236}">
                <a16:creationId xmlns:a16="http://schemas.microsoft.com/office/drawing/2014/main" id="{C777CEB2-E9B1-46F1-AD15-9EA2C4464C52}"/>
              </a:ext>
            </a:extLst>
          </p:cNvPr>
          <p:cNvSpPr txBox="1"/>
          <p:nvPr/>
        </p:nvSpPr>
        <p:spPr>
          <a:xfrm>
            <a:off x="721225" y="2041547"/>
            <a:ext cx="1179095" cy="369332"/>
          </a:xfrm>
          <a:prstGeom prst="rect">
            <a:avLst/>
          </a:prstGeom>
          <a:noFill/>
        </p:spPr>
        <p:txBody>
          <a:bodyPr wrap="square" rtlCol="0">
            <a:spAutoFit/>
          </a:bodyPr>
          <a:lstStyle/>
          <a:p>
            <a:pPr algn="ctr"/>
            <a:r>
              <a:rPr lang="zh-CN" altLang="en-US" b="1" dirty="0">
                <a:solidFill>
                  <a:schemeClr val="bg1"/>
                </a:solidFill>
                <a:latin typeface="微软雅黑" panose="020B0503020204020204" pitchFamily="34" charset="-122"/>
                <a:ea typeface="微软雅黑" panose="020B0503020204020204" pitchFamily="34" charset="-122"/>
              </a:rPr>
              <a:t>粤剧</a:t>
            </a:r>
          </a:p>
        </p:txBody>
      </p:sp>
      <p:sp>
        <p:nvSpPr>
          <p:cNvPr id="29" name="文本框 28">
            <a:extLst>
              <a:ext uri="{FF2B5EF4-FFF2-40B4-BE49-F238E27FC236}">
                <a16:creationId xmlns:a16="http://schemas.microsoft.com/office/drawing/2014/main" id="{0A535F95-83ED-4EEA-A779-AC1ACD9A7AD1}"/>
              </a:ext>
            </a:extLst>
          </p:cNvPr>
          <p:cNvSpPr txBox="1"/>
          <p:nvPr/>
        </p:nvSpPr>
        <p:spPr>
          <a:xfrm>
            <a:off x="3656102" y="2028291"/>
            <a:ext cx="1179095" cy="369332"/>
          </a:xfrm>
          <a:prstGeom prst="rect">
            <a:avLst/>
          </a:prstGeom>
          <a:noFill/>
        </p:spPr>
        <p:txBody>
          <a:bodyPr wrap="square" rtlCol="0">
            <a:spAutoFit/>
          </a:bodyPr>
          <a:lstStyle>
            <a:defPPr>
              <a:defRPr lang="zh-CN"/>
            </a:defPPr>
            <a:lvl1pPr>
              <a:defRPr b="1">
                <a:solidFill>
                  <a:schemeClr val="bg1"/>
                </a:solidFill>
                <a:latin typeface="微软雅黑" panose="020B0503020204020204" pitchFamily="34" charset="-122"/>
                <a:ea typeface="微软雅黑" panose="020B0503020204020204" pitchFamily="34" charset="-122"/>
              </a:defRPr>
            </a:lvl1pPr>
          </a:lstStyle>
          <a:p>
            <a:pPr algn="ctr"/>
            <a:r>
              <a:rPr lang="zh-CN" altLang="en-US" dirty="0"/>
              <a:t>舞狮</a:t>
            </a:r>
          </a:p>
        </p:txBody>
      </p:sp>
      <p:sp>
        <p:nvSpPr>
          <p:cNvPr id="30" name="文本框 29">
            <a:extLst>
              <a:ext uri="{FF2B5EF4-FFF2-40B4-BE49-F238E27FC236}">
                <a16:creationId xmlns:a16="http://schemas.microsoft.com/office/drawing/2014/main" id="{A13A402A-99CD-4F18-87BC-26FC475EAD4F}"/>
              </a:ext>
            </a:extLst>
          </p:cNvPr>
          <p:cNvSpPr txBox="1"/>
          <p:nvPr/>
        </p:nvSpPr>
        <p:spPr>
          <a:xfrm>
            <a:off x="6534403" y="2041547"/>
            <a:ext cx="1179095" cy="369332"/>
          </a:xfrm>
          <a:prstGeom prst="rect">
            <a:avLst/>
          </a:prstGeom>
          <a:noFill/>
        </p:spPr>
        <p:txBody>
          <a:bodyPr wrap="square" rtlCol="0">
            <a:spAutoFit/>
          </a:bodyPr>
          <a:lstStyle>
            <a:defPPr>
              <a:defRPr lang="zh-CN"/>
            </a:defPPr>
            <a:lvl1pPr>
              <a:defRPr b="1">
                <a:solidFill>
                  <a:schemeClr val="bg1"/>
                </a:solidFill>
                <a:latin typeface="微软雅黑" panose="020B0503020204020204" pitchFamily="34" charset="-122"/>
                <a:ea typeface="微软雅黑" panose="020B0503020204020204" pitchFamily="34" charset="-122"/>
              </a:defRPr>
            </a:lvl1pPr>
          </a:lstStyle>
          <a:p>
            <a:pPr algn="ctr"/>
            <a:r>
              <a:rPr lang="zh-CN" altLang="en-US" dirty="0"/>
              <a:t>武术</a:t>
            </a:r>
          </a:p>
        </p:txBody>
      </p:sp>
      <p:sp>
        <p:nvSpPr>
          <p:cNvPr id="31" name="文本框 30">
            <a:extLst>
              <a:ext uri="{FF2B5EF4-FFF2-40B4-BE49-F238E27FC236}">
                <a16:creationId xmlns:a16="http://schemas.microsoft.com/office/drawing/2014/main" id="{92952F36-0190-4FA6-8B02-B2113872B286}"/>
              </a:ext>
            </a:extLst>
          </p:cNvPr>
          <p:cNvSpPr txBox="1"/>
          <p:nvPr/>
        </p:nvSpPr>
        <p:spPr>
          <a:xfrm>
            <a:off x="9570453" y="2026918"/>
            <a:ext cx="1650922" cy="369332"/>
          </a:xfrm>
          <a:prstGeom prst="rect">
            <a:avLst/>
          </a:prstGeom>
          <a:noFill/>
        </p:spPr>
        <p:txBody>
          <a:bodyPr wrap="square" rtlCol="0">
            <a:spAutoFit/>
          </a:bodyPr>
          <a:lstStyle>
            <a:defPPr>
              <a:defRPr lang="zh-CN"/>
            </a:defPPr>
            <a:lvl1pPr>
              <a:defRPr b="1">
                <a:solidFill>
                  <a:schemeClr val="bg1"/>
                </a:solidFill>
                <a:latin typeface="微软雅黑" panose="020B0503020204020204" pitchFamily="34" charset="-122"/>
                <a:ea typeface="微软雅黑" panose="020B0503020204020204" pitchFamily="34" charset="-122"/>
              </a:defRPr>
            </a:lvl1pPr>
          </a:lstStyle>
          <a:p>
            <a:r>
              <a:rPr lang="zh-CN" altLang="en-US" dirty="0"/>
              <a:t>岭南特色建筑</a:t>
            </a:r>
          </a:p>
        </p:txBody>
      </p:sp>
      <p:pic>
        <p:nvPicPr>
          <p:cNvPr id="36" name="图片 35">
            <a:extLst>
              <a:ext uri="{FF2B5EF4-FFF2-40B4-BE49-F238E27FC236}">
                <a16:creationId xmlns:a16="http://schemas.microsoft.com/office/drawing/2014/main" id="{0CA78EFD-64CC-46FA-9AAE-A41FD5775230}"/>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7316" r="-1"/>
          <a:stretch/>
        </p:blipFill>
        <p:spPr>
          <a:xfrm>
            <a:off x="5773821" y="15243"/>
            <a:ext cx="2802660" cy="2011871"/>
          </a:xfrm>
          <a:prstGeom prst="rect">
            <a:avLst/>
          </a:prstGeom>
        </p:spPr>
      </p:pic>
      <p:sp>
        <p:nvSpPr>
          <p:cNvPr id="13" name="文本框 12">
            <a:extLst>
              <a:ext uri="{FF2B5EF4-FFF2-40B4-BE49-F238E27FC236}">
                <a16:creationId xmlns:a16="http://schemas.microsoft.com/office/drawing/2014/main" id="{C3F90F3E-729A-45D6-BF37-7D514E2E0BA4}"/>
              </a:ext>
            </a:extLst>
          </p:cNvPr>
          <p:cNvSpPr txBox="1"/>
          <p:nvPr/>
        </p:nvSpPr>
        <p:spPr>
          <a:xfrm>
            <a:off x="9126245" y="6434983"/>
            <a:ext cx="2750316" cy="276999"/>
          </a:xfrm>
          <a:prstGeom prst="rect">
            <a:avLst/>
          </a:prstGeom>
          <a:solidFill>
            <a:schemeClr val="bg1">
              <a:lumMod val="95000"/>
            </a:schemeClr>
          </a:solidFill>
        </p:spPr>
        <p:txBody>
          <a:bodyPr wrap="square" rtlCol="0">
            <a:spAutoFit/>
          </a:bodyPr>
          <a:lstStyle/>
          <a:p>
            <a:pPr algn="r"/>
            <a:r>
              <a:rPr lang="zh-CN" altLang="en-US" sz="1200" dirty="0"/>
              <a:t>领略岭南特色人文风情，佛山</a:t>
            </a:r>
            <a:r>
              <a:rPr lang="en-US" altLang="zh-CN" sz="1200" dirty="0"/>
              <a:t>YYDS</a:t>
            </a:r>
            <a:r>
              <a:rPr lang="zh-CN" altLang="en-US" sz="1200" dirty="0"/>
              <a:t>！</a:t>
            </a:r>
          </a:p>
        </p:txBody>
      </p:sp>
    </p:spTree>
    <p:extLst>
      <p:ext uri="{BB962C8B-B14F-4D97-AF65-F5344CB8AC3E}">
        <p14:creationId xmlns:p14="http://schemas.microsoft.com/office/powerpoint/2010/main" val="363819033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1713BF8D-F99E-471C-9F4E-1485162F55A0}"/>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b="10599"/>
          <a:stretch/>
        </p:blipFill>
        <p:spPr>
          <a:xfrm>
            <a:off x="2568258" y="72"/>
            <a:ext cx="3465627" cy="2183163"/>
          </a:xfrm>
          <a:prstGeom prst="rect">
            <a:avLst/>
          </a:prstGeom>
        </p:spPr>
      </p:pic>
      <p:pic>
        <p:nvPicPr>
          <p:cNvPr id="5" name="图片 4">
            <a:extLst>
              <a:ext uri="{FF2B5EF4-FFF2-40B4-BE49-F238E27FC236}">
                <a16:creationId xmlns:a16="http://schemas.microsoft.com/office/drawing/2014/main" id="{D0871DE0-E9A7-4B88-9AEA-E6C7846897AE}"/>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9774" r="7346"/>
          <a:stretch/>
        </p:blipFill>
        <p:spPr>
          <a:xfrm>
            <a:off x="-1" y="72"/>
            <a:ext cx="2568259" cy="2183163"/>
          </a:xfrm>
          <a:prstGeom prst="rect">
            <a:avLst/>
          </a:prstGeom>
        </p:spPr>
      </p:pic>
      <p:pic>
        <p:nvPicPr>
          <p:cNvPr id="7" name="图片 6">
            <a:extLst>
              <a:ext uri="{FF2B5EF4-FFF2-40B4-BE49-F238E27FC236}">
                <a16:creationId xmlns:a16="http://schemas.microsoft.com/office/drawing/2014/main" id="{94EA1846-660E-4F58-B9DC-E17824C3877E}"/>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8087" r="8631"/>
          <a:stretch/>
        </p:blipFill>
        <p:spPr>
          <a:xfrm>
            <a:off x="9133914" y="72"/>
            <a:ext cx="3057704" cy="2183163"/>
          </a:xfrm>
          <a:prstGeom prst="rect">
            <a:avLst/>
          </a:prstGeom>
        </p:spPr>
      </p:pic>
      <p:pic>
        <p:nvPicPr>
          <p:cNvPr id="9" name="图片 8">
            <a:extLst>
              <a:ext uri="{FF2B5EF4-FFF2-40B4-BE49-F238E27FC236}">
                <a16:creationId xmlns:a16="http://schemas.microsoft.com/office/drawing/2014/main" id="{05993784-058B-4A13-96A2-EE07BA3CA11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84" y="4247823"/>
            <a:ext cx="3915264" cy="2610176"/>
          </a:xfrm>
          <a:prstGeom prst="rect">
            <a:avLst/>
          </a:prstGeom>
        </p:spPr>
      </p:pic>
      <p:pic>
        <p:nvPicPr>
          <p:cNvPr id="11" name="图片 10">
            <a:extLst>
              <a:ext uri="{FF2B5EF4-FFF2-40B4-BE49-F238E27FC236}">
                <a16:creationId xmlns:a16="http://schemas.microsoft.com/office/drawing/2014/main" id="{B3E264DB-50F4-4CBE-9DD6-679F08DC2562}"/>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033694" y="1"/>
            <a:ext cx="3100220" cy="2184502"/>
          </a:xfrm>
          <a:prstGeom prst="rect">
            <a:avLst/>
          </a:prstGeom>
        </p:spPr>
      </p:pic>
      <p:pic>
        <p:nvPicPr>
          <p:cNvPr id="15" name="图片 14">
            <a:extLst>
              <a:ext uri="{FF2B5EF4-FFF2-40B4-BE49-F238E27FC236}">
                <a16:creationId xmlns:a16="http://schemas.microsoft.com/office/drawing/2014/main" id="{CEEE05C3-0038-413B-97AB-1EB789279D22}"/>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927113" y="2180415"/>
            <a:ext cx="3106580" cy="2065546"/>
          </a:xfrm>
          <a:prstGeom prst="rect">
            <a:avLst/>
          </a:prstGeom>
        </p:spPr>
      </p:pic>
      <p:pic>
        <p:nvPicPr>
          <p:cNvPr id="17" name="图片 16">
            <a:extLst>
              <a:ext uri="{FF2B5EF4-FFF2-40B4-BE49-F238E27FC236}">
                <a16:creationId xmlns:a16="http://schemas.microsoft.com/office/drawing/2014/main" id="{6E216D2C-4182-432D-9725-AABFF2869313}"/>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r="1359"/>
          <a:stretch/>
        </p:blipFill>
        <p:spPr>
          <a:xfrm>
            <a:off x="9133914" y="2192290"/>
            <a:ext cx="3058086" cy="2066813"/>
          </a:xfrm>
          <a:prstGeom prst="rect">
            <a:avLst/>
          </a:prstGeom>
        </p:spPr>
      </p:pic>
      <p:pic>
        <p:nvPicPr>
          <p:cNvPr id="19" name="图片 18">
            <a:extLst>
              <a:ext uri="{FF2B5EF4-FFF2-40B4-BE49-F238E27FC236}">
                <a16:creationId xmlns:a16="http://schemas.microsoft.com/office/drawing/2014/main" id="{1A0CCEF4-FDC4-4328-AB06-3D0F2B3C77B4}"/>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914879" y="4247823"/>
            <a:ext cx="3915265" cy="2610176"/>
          </a:xfrm>
          <a:prstGeom prst="rect">
            <a:avLst/>
          </a:prstGeom>
        </p:spPr>
      </p:pic>
      <p:pic>
        <p:nvPicPr>
          <p:cNvPr id="21" name="图片 20">
            <a:extLst>
              <a:ext uri="{FF2B5EF4-FFF2-40B4-BE49-F238E27FC236}">
                <a16:creationId xmlns:a16="http://schemas.microsoft.com/office/drawing/2014/main" id="{AE4EB8F7-78F3-4717-8E3B-A76C2DBCDF02}"/>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l="6029"/>
          <a:stretch/>
        </p:blipFill>
        <p:spPr>
          <a:xfrm>
            <a:off x="7830144" y="4255609"/>
            <a:ext cx="4361474" cy="2611443"/>
          </a:xfrm>
          <a:prstGeom prst="rect">
            <a:avLst/>
          </a:prstGeom>
        </p:spPr>
      </p:pic>
      <p:pic>
        <p:nvPicPr>
          <p:cNvPr id="23" name="图片 22">
            <a:extLst>
              <a:ext uri="{FF2B5EF4-FFF2-40B4-BE49-F238E27FC236}">
                <a16:creationId xmlns:a16="http://schemas.microsoft.com/office/drawing/2014/main" id="{25833349-BDA7-4221-93B7-3593DAB3DD1D}"/>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6033695" y="2192290"/>
            <a:ext cx="3100220" cy="2066814"/>
          </a:xfrm>
          <a:prstGeom prst="rect">
            <a:avLst/>
          </a:prstGeom>
        </p:spPr>
      </p:pic>
      <p:pic>
        <p:nvPicPr>
          <p:cNvPr id="25" name="图片 24">
            <a:extLst>
              <a:ext uri="{FF2B5EF4-FFF2-40B4-BE49-F238E27FC236}">
                <a16:creationId xmlns:a16="http://schemas.microsoft.com/office/drawing/2014/main" id="{A1C07BB9-C201-43E3-8141-A8595F67892E}"/>
              </a:ext>
            </a:extLst>
          </p:cNvPr>
          <p:cNvPicPr>
            <a:picLocks noChangeAspect="1"/>
          </p:cNvPicPr>
          <p:nvPr/>
        </p:nvPicPr>
        <p:blipFill rotWithShape="1">
          <a:blip r:embed="rId12" cstate="print">
            <a:extLst>
              <a:ext uri="{28A0092B-C50C-407E-A947-70E740481C1C}">
                <a14:useLocalDpi xmlns:a14="http://schemas.microsoft.com/office/drawing/2010/main" val="0"/>
              </a:ext>
            </a:extLst>
          </a:blip>
          <a:srcRect b="4432"/>
          <a:stretch/>
        </p:blipFill>
        <p:spPr>
          <a:xfrm>
            <a:off x="-384" y="2185379"/>
            <a:ext cx="2924295" cy="2065546"/>
          </a:xfrm>
          <a:prstGeom prst="rect">
            <a:avLst/>
          </a:prstGeom>
        </p:spPr>
      </p:pic>
      <p:sp>
        <p:nvSpPr>
          <p:cNvPr id="26" name="矩形 25">
            <a:extLst>
              <a:ext uri="{FF2B5EF4-FFF2-40B4-BE49-F238E27FC236}">
                <a16:creationId xmlns:a16="http://schemas.microsoft.com/office/drawing/2014/main" id="{BFA52398-411B-461B-ABB7-5D40E668D881}"/>
              </a:ext>
            </a:extLst>
          </p:cNvPr>
          <p:cNvSpPr/>
          <p:nvPr/>
        </p:nvSpPr>
        <p:spPr>
          <a:xfrm>
            <a:off x="-3585" y="1838326"/>
            <a:ext cx="12195204" cy="2835172"/>
          </a:xfrm>
          <a:prstGeom prst="rect">
            <a:avLst/>
          </a:prstGeom>
          <a:solidFill>
            <a:schemeClr val="bg2">
              <a:lumMod val="10000"/>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2400" b="1" dirty="0">
                <a:latin typeface="微软雅黑" panose="020B0503020204020204" pitchFamily="34" charset="-122"/>
                <a:ea typeface="微软雅黑" panose="020B0503020204020204" pitchFamily="34" charset="-122"/>
              </a:rPr>
              <a:t>美食之都</a:t>
            </a:r>
            <a:endParaRPr lang="en-US" altLang="zh-CN" sz="2400" b="1" dirty="0">
              <a:latin typeface="微软雅黑" panose="020B0503020204020204" pitchFamily="34" charset="-122"/>
              <a:ea typeface="微软雅黑" panose="020B0503020204020204" pitchFamily="34" charset="-122"/>
            </a:endParaRPr>
          </a:p>
          <a:p>
            <a:pPr algn="ctr"/>
            <a:endParaRPr lang="en-US" altLang="zh-CN" sz="2400" b="1" dirty="0">
              <a:latin typeface="微软雅黑" panose="020B0503020204020204" pitchFamily="34" charset="-122"/>
              <a:ea typeface="微软雅黑" panose="020B0503020204020204" pitchFamily="34" charset="-122"/>
            </a:endParaRPr>
          </a:p>
          <a:p>
            <a:pPr algn="ctr"/>
            <a:endParaRPr lang="en-US" altLang="zh-CN" sz="2400" b="1" dirty="0">
              <a:latin typeface="华文中宋" panose="02010600040101010101" pitchFamily="2" charset="-122"/>
              <a:ea typeface="华文中宋" panose="02010600040101010101" pitchFamily="2" charset="-122"/>
            </a:endParaRPr>
          </a:p>
          <a:p>
            <a:pPr algn="ctr"/>
            <a:endParaRPr lang="en-US" altLang="zh-CN" sz="2400" b="1" dirty="0">
              <a:latin typeface="华文中宋" panose="02010600040101010101" pitchFamily="2" charset="-122"/>
              <a:ea typeface="华文中宋" panose="02010600040101010101" pitchFamily="2" charset="-122"/>
            </a:endParaRPr>
          </a:p>
          <a:p>
            <a:pPr algn="ctr"/>
            <a:endParaRPr lang="en-US" altLang="zh-CN" sz="2400" b="1" dirty="0">
              <a:latin typeface="华文中宋" panose="02010600040101010101" pitchFamily="2" charset="-122"/>
              <a:ea typeface="华文中宋" panose="02010600040101010101" pitchFamily="2" charset="-122"/>
            </a:endParaRPr>
          </a:p>
          <a:p>
            <a:pPr algn="ctr"/>
            <a:endParaRPr lang="en-US" altLang="zh-CN" sz="1200" b="1" dirty="0">
              <a:latin typeface="华文中宋" panose="02010600040101010101" pitchFamily="2" charset="-122"/>
              <a:ea typeface="华文中宋" panose="02010600040101010101" pitchFamily="2" charset="-122"/>
            </a:endParaRPr>
          </a:p>
        </p:txBody>
      </p:sp>
      <p:sp>
        <p:nvSpPr>
          <p:cNvPr id="27" name="文本框 7">
            <a:extLst>
              <a:ext uri="{FF2B5EF4-FFF2-40B4-BE49-F238E27FC236}">
                <a16:creationId xmlns:a16="http://schemas.microsoft.com/office/drawing/2014/main" id="{2FBE0FE3-34D0-4F2E-A3A5-E25AEF524ADB}"/>
              </a:ext>
            </a:extLst>
          </p:cNvPr>
          <p:cNvSpPr/>
          <p:nvPr/>
        </p:nvSpPr>
        <p:spPr>
          <a:xfrm>
            <a:off x="991522" y="2786085"/>
            <a:ext cx="10204989" cy="787523"/>
          </a:xfrm>
          <a:prstGeom prst="rect">
            <a:avLst/>
          </a:prstGeom>
        </p:spPr>
        <p:txBody>
          <a:bodyPr wrap="square">
            <a:spAutoFit/>
          </a:bodyPr>
          <a:lstStyle/>
          <a:p>
            <a:pPr indent="337144">
              <a:lnSpc>
                <a:spcPct val="150000"/>
              </a:lnSpc>
            </a:pPr>
            <a:r>
              <a:rPr lang="en-US" altLang="zh-CN" sz="1600" b="1" dirty="0">
                <a:solidFill>
                  <a:schemeClr val="bg1"/>
                </a:solidFill>
                <a:latin typeface="微软雅黑" panose="020B0503020204020204" pitchFamily="34" charset="-122"/>
                <a:ea typeface="微软雅黑" panose="020B0503020204020204" pitchFamily="34" charset="-122"/>
                <a:sym typeface="+mn-lt"/>
              </a:rPr>
              <a:t>2014</a:t>
            </a:r>
            <a:r>
              <a:rPr lang="zh-CN" altLang="en-US" sz="1600" b="1" dirty="0">
                <a:solidFill>
                  <a:schemeClr val="bg1"/>
                </a:solidFill>
                <a:latin typeface="微软雅黑" panose="020B0503020204020204" pitchFamily="34" charset="-122"/>
                <a:ea typeface="微软雅黑" panose="020B0503020204020204" pitchFamily="34" charset="-122"/>
                <a:sym typeface="+mn-lt"/>
              </a:rPr>
              <a:t>年顺德正式成为联合教科文组织全球创意城市网络组织成员，并被授予“世界美食之都”称号，成为中国第二个、全球第六个美食之都。</a:t>
            </a:r>
            <a:endParaRPr sz="1600" b="1" dirty="0">
              <a:solidFill>
                <a:schemeClr val="bg1"/>
              </a:solidFill>
              <a:latin typeface="微软雅黑" panose="020B0503020204020204" pitchFamily="34" charset="-122"/>
              <a:ea typeface="微软雅黑" panose="020B0503020204020204" pitchFamily="34" charset="-122"/>
              <a:sym typeface="+mn-lt"/>
            </a:endParaRPr>
          </a:p>
        </p:txBody>
      </p:sp>
      <p:sp>
        <p:nvSpPr>
          <p:cNvPr id="30" name="文本框 29">
            <a:extLst>
              <a:ext uri="{FF2B5EF4-FFF2-40B4-BE49-F238E27FC236}">
                <a16:creationId xmlns:a16="http://schemas.microsoft.com/office/drawing/2014/main" id="{E3200F91-206D-4651-B920-B2E6C0BFEE44}"/>
              </a:ext>
            </a:extLst>
          </p:cNvPr>
          <p:cNvSpPr txBox="1"/>
          <p:nvPr/>
        </p:nvSpPr>
        <p:spPr>
          <a:xfrm>
            <a:off x="-3968" y="3805224"/>
            <a:ext cx="12195586" cy="461665"/>
          </a:xfrm>
          <a:prstGeom prst="rect">
            <a:avLst/>
          </a:prstGeom>
          <a:solidFill>
            <a:srgbClr val="FF9900">
              <a:alpha val="68000"/>
            </a:srgbClr>
          </a:solidFill>
        </p:spPr>
        <p:txBody>
          <a:bodyPr wrap="square" rtlCol="0">
            <a:spAutoFit/>
          </a:bodyPr>
          <a:lstStyle/>
          <a:p>
            <a:pPr algn="ctr"/>
            <a:r>
              <a:rPr lang="zh-CN" altLang="en-US" sz="2400" b="1" dirty="0">
                <a:solidFill>
                  <a:schemeClr val="bg1"/>
                </a:solidFill>
                <a:latin typeface="微软雅黑" panose="020B0503020204020204" pitchFamily="34" charset="-122"/>
                <a:ea typeface="微软雅黑" panose="020B0503020204020204" pitchFamily="34" charset="-122"/>
              </a:rPr>
              <a:t>干饭人，干饭魂，干饭都是人上人</a:t>
            </a:r>
            <a:r>
              <a:rPr lang="en-US" altLang="zh-CN" sz="2400" b="1" dirty="0">
                <a:solidFill>
                  <a:schemeClr val="bg1"/>
                </a:solidFill>
                <a:latin typeface="微软雅黑" panose="020B0503020204020204" pitchFamily="34" charset="-122"/>
                <a:ea typeface="微软雅黑" panose="020B0503020204020204" pitchFamily="34" charset="-122"/>
              </a:rPr>
              <a:t>!</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00883027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剪去单角 15">
            <a:extLst>
              <a:ext uri="{FF2B5EF4-FFF2-40B4-BE49-F238E27FC236}">
                <a16:creationId xmlns:a16="http://schemas.microsoft.com/office/drawing/2014/main" id="{BB461013-CADD-4F1E-99E4-5D791DBE0EAA}"/>
              </a:ext>
            </a:extLst>
          </p:cNvPr>
          <p:cNvSpPr/>
          <p:nvPr/>
        </p:nvSpPr>
        <p:spPr>
          <a:xfrm>
            <a:off x="635622" y="561481"/>
            <a:ext cx="1629721" cy="321760"/>
          </a:xfrm>
          <a:prstGeom prst="snip1Rect">
            <a:avLst/>
          </a:prstGeom>
          <a:solidFill>
            <a:srgbClr val="0047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7"/>
          </a:p>
        </p:txBody>
      </p:sp>
      <p:sp>
        <p:nvSpPr>
          <p:cNvPr id="17" name="文本框 16">
            <a:extLst>
              <a:ext uri="{FF2B5EF4-FFF2-40B4-BE49-F238E27FC236}">
                <a16:creationId xmlns:a16="http://schemas.microsoft.com/office/drawing/2014/main" id="{7D485A3F-5EE0-4C9F-98DB-2CEA0225EC5C}"/>
              </a:ext>
            </a:extLst>
          </p:cNvPr>
          <p:cNvSpPr txBox="1"/>
          <p:nvPr/>
        </p:nvSpPr>
        <p:spPr>
          <a:xfrm>
            <a:off x="725167" y="561481"/>
            <a:ext cx="1450630" cy="355034"/>
          </a:xfrm>
          <a:prstGeom prst="rect">
            <a:avLst/>
          </a:prstGeom>
          <a:noFill/>
        </p:spPr>
        <p:txBody>
          <a:bodyPr wrap="square" rtlCol="0">
            <a:spAutoFit/>
          </a:bodyPr>
          <a:lstStyle/>
          <a:p>
            <a:pPr algn="ctr"/>
            <a:r>
              <a:rPr lang="zh-CN" altLang="en-US" sz="1707" dirty="0">
                <a:solidFill>
                  <a:schemeClr val="bg1"/>
                </a:solidFill>
                <a:latin typeface="微软雅黑" panose="020B0503020204020204" pitchFamily="34" charset="-122"/>
                <a:ea typeface="微软雅黑" panose="020B0503020204020204" pitchFamily="34" charset="-122"/>
              </a:rPr>
              <a:t>联系方式</a:t>
            </a:r>
          </a:p>
        </p:txBody>
      </p:sp>
      <p:sp>
        <p:nvSpPr>
          <p:cNvPr id="18" name="矩形 17">
            <a:extLst>
              <a:ext uri="{FF2B5EF4-FFF2-40B4-BE49-F238E27FC236}">
                <a16:creationId xmlns:a16="http://schemas.microsoft.com/office/drawing/2014/main" id="{DF7D0F47-5699-4B86-8672-E34C3B7A0468}"/>
              </a:ext>
            </a:extLst>
          </p:cNvPr>
          <p:cNvSpPr/>
          <p:nvPr/>
        </p:nvSpPr>
        <p:spPr>
          <a:xfrm flipV="1">
            <a:off x="635623" y="889539"/>
            <a:ext cx="10854043" cy="48663"/>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7"/>
          </a:p>
        </p:txBody>
      </p:sp>
      <p:pic>
        <p:nvPicPr>
          <p:cNvPr id="24" name="图片 23">
            <a:extLst>
              <a:ext uri="{FF2B5EF4-FFF2-40B4-BE49-F238E27FC236}">
                <a16:creationId xmlns:a16="http://schemas.microsoft.com/office/drawing/2014/main" id="{0EBC3822-23CB-46B0-B0C8-B0F243833B0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77382" y="591270"/>
            <a:ext cx="933137" cy="247511"/>
          </a:xfrm>
          <a:prstGeom prst="rect">
            <a:avLst/>
          </a:prstGeom>
        </p:spPr>
      </p:pic>
      <p:sp>
        <p:nvSpPr>
          <p:cNvPr id="7" name="流程图: 过程 6">
            <a:extLst>
              <a:ext uri="{FF2B5EF4-FFF2-40B4-BE49-F238E27FC236}">
                <a16:creationId xmlns:a16="http://schemas.microsoft.com/office/drawing/2014/main" id="{3DB217F1-5D86-4130-AFF3-C969E16F2B46}"/>
              </a:ext>
            </a:extLst>
          </p:cNvPr>
          <p:cNvSpPr/>
          <p:nvPr/>
        </p:nvSpPr>
        <p:spPr>
          <a:xfrm>
            <a:off x="0" y="4125544"/>
            <a:ext cx="12192000" cy="433750"/>
          </a:xfrm>
          <a:prstGeom prst="flowChartProcess">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 name="组合 7">
            <a:extLst>
              <a:ext uri="{FF2B5EF4-FFF2-40B4-BE49-F238E27FC236}">
                <a16:creationId xmlns:a16="http://schemas.microsoft.com/office/drawing/2014/main" id="{F8E16F5B-B4B8-4876-AB6D-65F65A0C8D2F}"/>
              </a:ext>
            </a:extLst>
          </p:cNvPr>
          <p:cNvGrpSpPr/>
          <p:nvPr/>
        </p:nvGrpSpPr>
        <p:grpSpPr>
          <a:xfrm>
            <a:off x="778971" y="4801507"/>
            <a:ext cx="7206003" cy="1695426"/>
            <a:chOff x="1251412" y="2867601"/>
            <a:chExt cx="7206003" cy="1695426"/>
          </a:xfrm>
        </p:grpSpPr>
        <p:sp>
          <p:nvSpPr>
            <p:cNvPr id="9" name="矩形 8">
              <a:extLst>
                <a:ext uri="{FF2B5EF4-FFF2-40B4-BE49-F238E27FC236}">
                  <a16:creationId xmlns:a16="http://schemas.microsoft.com/office/drawing/2014/main" id="{11711FC1-6DFC-425B-BE23-B126E011B230}"/>
                </a:ext>
              </a:extLst>
            </p:cNvPr>
            <p:cNvSpPr/>
            <p:nvPr/>
          </p:nvSpPr>
          <p:spPr>
            <a:xfrm>
              <a:off x="2783616" y="2867601"/>
              <a:ext cx="5673799" cy="1670073"/>
            </a:xfrm>
            <a:prstGeom prst="rect">
              <a:avLst/>
            </a:prstGeom>
          </p:spPr>
          <p:txBody>
            <a:bodyPr wrap="square">
              <a:spAutoFit/>
            </a:bodyPr>
            <a:lstStyle/>
            <a:p>
              <a:pPr>
                <a:lnSpc>
                  <a:spcPct val="150000"/>
                </a:lnSpc>
              </a:pPr>
              <a:r>
                <a:rPr lang="en-US" altLang="zh-CN" sz="1400" dirty="0">
                  <a:latin typeface="微软雅黑" panose="020B0503020204020204" pitchFamily="34" charset="-122"/>
                  <a:ea typeface="微软雅黑" panose="020B0503020204020204" pitchFamily="34" charset="-122"/>
                </a:rPr>
                <a:t>liyi7273@dingtalk.com</a:t>
              </a:r>
            </a:p>
            <a:p>
              <a:pPr>
                <a:lnSpc>
                  <a:spcPct val="150000"/>
                </a:lnSpc>
              </a:pPr>
              <a:r>
                <a:rPr lang="zh-CN" altLang="en-US" sz="1400" dirty="0">
                  <a:latin typeface="微软雅黑" panose="020B0503020204020204" pitchFamily="34" charset="-122"/>
                  <a:ea typeface="微软雅黑" panose="020B0503020204020204" pitchFamily="34" charset="-122"/>
                </a:rPr>
                <a:t>李小姐   </a:t>
              </a:r>
              <a:endParaRPr lang="en-US" altLang="zh-CN" sz="1400" dirty="0">
                <a:latin typeface="微软雅黑" panose="020B0503020204020204" pitchFamily="34" charset="-122"/>
                <a:ea typeface="微软雅黑" panose="020B0503020204020204" pitchFamily="34" charset="-122"/>
              </a:endParaRPr>
            </a:p>
            <a:p>
              <a:pPr>
                <a:lnSpc>
                  <a:spcPct val="150000"/>
                </a:lnSpc>
              </a:pPr>
              <a:r>
                <a:rPr lang="zh-CN" altLang="en-US" sz="1400" dirty="0">
                  <a:latin typeface="微软雅黑" panose="020B0503020204020204" pitchFamily="34" charset="-122"/>
                  <a:ea typeface="微软雅黑" panose="020B0503020204020204" pitchFamily="34" charset="-122"/>
                </a:rPr>
                <a:t>0757-86661561</a:t>
              </a:r>
              <a:endParaRPr lang="en-US" altLang="zh-CN" sz="1400" dirty="0">
                <a:latin typeface="微软雅黑" panose="020B0503020204020204" pitchFamily="34" charset="-122"/>
                <a:ea typeface="微软雅黑" panose="020B0503020204020204" pitchFamily="34" charset="-122"/>
              </a:endParaRPr>
            </a:p>
            <a:p>
              <a:pPr>
                <a:lnSpc>
                  <a:spcPct val="150000"/>
                </a:lnSpc>
              </a:pPr>
              <a:r>
                <a:rPr lang="en-US" altLang="zh-CN" sz="1400" dirty="0">
                  <a:latin typeface="微软雅黑" panose="020B0503020204020204" pitchFamily="34" charset="-122"/>
                  <a:ea typeface="微软雅黑" panose="020B0503020204020204" pitchFamily="34" charset="-122"/>
                </a:rPr>
                <a:t>15112947273</a:t>
              </a:r>
              <a:r>
                <a:rPr lang="zh-CN" altLang="en-US" sz="1400" dirty="0">
                  <a:latin typeface="微软雅黑" panose="020B0503020204020204" pitchFamily="34" charset="-122"/>
                  <a:ea typeface="微软雅黑" panose="020B0503020204020204" pitchFamily="34" charset="-122"/>
                </a:rPr>
                <a:t>（微信同步）</a:t>
              </a:r>
              <a:endParaRPr lang="en-US" altLang="zh-CN" sz="1400" dirty="0">
                <a:latin typeface="微软雅黑" panose="020B0503020204020204" pitchFamily="34" charset="-122"/>
                <a:ea typeface="微软雅黑" panose="020B0503020204020204" pitchFamily="34" charset="-122"/>
              </a:endParaRPr>
            </a:p>
            <a:p>
              <a:pPr>
                <a:lnSpc>
                  <a:spcPct val="150000"/>
                </a:lnSpc>
              </a:pPr>
              <a:r>
                <a:rPr lang="zh-CN" altLang="en-US" sz="1400" dirty="0">
                  <a:latin typeface="微软雅黑" panose="020B0503020204020204" pitchFamily="34" charset="-122"/>
                  <a:ea typeface="微软雅黑" panose="020B0503020204020204" pitchFamily="34" charset="-122"/>
                </a:rPr>
                <a:t>广东省佛山市南海区桂城街道深海路</a:t>
              </a:r>
              <a:r>
                <a:rPr lang="en-US" altLang="zh-CN" sz="1400" dirty="0">
                  <a:latin typeface="微软雅黑" panose="020B0503020204020204" pitchFamily="34" charset="-122"/>
                  <a:ea typeface="微软雅黑" panose="020B0503020204020204" pitchFamily="34" charset="-122"/>
                </a:rPr>
                <a:t>17</a:t>
              </a:r>
              <a:r>
                <a:rPr lang="zh-CN" altLang="en-US" sz="1400" dirty="0">
                  <a:latin typeface="微软雅黑" panose="020B0503020204020204" pitchFamily="34" charset="-122"/>
                  <a:ea typeface="微软雅黑" panose="020B0503020204020204" pitchFamily="34" charset="-122"/>
                </a:rPr>
                <a:t>号瀚天科技城</a:t>
              </a:r>
            </a:p>
          </p:txBody>
        </p:sp>
        <p:sp>
          <p:nvSpPr>
            <p:cNvPr id="10" name="矩形 9">
              <a:extLst>
                <a:ext uri="{FF2B5EF4-FFF2-40B4-BE49-F238E27FC236}">
                  <a16:creationId xmlns:a16="http://schemas.microsoft.com/office/drawing/2014/main" id="{09335FBE-EB60-4196-82A2-A7264CCC666C}"/>
                </a:ext>
              </a:extLst>
            </p:cNvPr>
            <p:cNvSpPr/>
            <p:nvPr/>
          </p:nvSpPr>
          <p:spPr>
            <a:xfrm>
              <a:off x="1251412" y="2887697"/>
              <a:ext cx="1532204" cy="1675330"/>
            </a:xfrm>
            <a:prstGeom prst="rect">
              <a:avLst/>
            </a:prstGeom>
          </p:spPr>
          <p:txBody>
            <a:bodyPr wrap="square">
              <a:spAutoFit/>
            </a:bodyPr>
            <a:lstStyle/>
            <a:p>
              <a:pPr algn="dist">
                <a:lnSpc>
                  <a:spcPct val="150000"/>
                </a:lnSpc>
              </a:pPr>
              <a:r>
                <a:rPr lang="zh-CN" altLang="en-US" sz="1400" b="1" dirty="0">
                  <a:latin typeface="微软雅黑" panose="020B0503020204020204" pitchFamily="34" charset="-122"/>
                  <a:ea typeface="微软雅黑" panose="020B0503020204020204" pitchFamily="34" charset="-122"/>
                </a:rPr>
                <a:t>投递邮箱：</a:t>
              </a:r>
              <a:endParaRPr lang="en-US" altLang="zh-CN" sz="1400" b="1" dirty="0">
                <a:latin typeface="微软雅黑" panose="020B0503020204020204" pitchFamily="34" charset="-122"/>
                <a:ea typeface="微软雅黑" panose="020B0503020204020204" pitchFamily="34" charset="-122"/>
              </a:endParaRPr>
            </a:p>
            <a:p>
              <a:pPr algn="dist">
                <a:lnSpc>
                  <a:spcPct val="150000"/>
                </a:lnSpc>
              </a:pPr>
              <a:r>
                <a:rPr lang="zh-CN" altLang="en-US" sz="1400" b="1" dirty="0">
                  <a:latin typeface="微软雅黑" panose="020B0503020204020204" pitchFamily="34" charset="-122"/>
                  <a:ea typeface="微软雅黑" panose="020B0503020204020204" pitchFamily="34" charset="-122"/>
                </a:rPr>
                <a:t>联系人：</a:t>
              </a:r>
              <a:endParaRPr lang="en-US" altLang="zh-CN" sz="1400" b="1" dirty="0">
                <a:latin typeface="微软雅黑" panose="020B0503020204020204" pitchFamily="34" charset="-122"/>
                <a:ea typeface="微软雅黑" panose="020B0503020204020204" pitchFamily="34" charset="-122"/>
              </a:endParaRPr>
            </a:p>
            <a:p>
              <a:pPr algn="dist">
                <a:lnSpc>
                  <a:spcPct val="150000"/>
                </a:lnSpc>
              </a:pPr>
              <a:r>
                <a:rPr lang="zh-CN" altLang="en-US" sz="1400" b="1" dirty="0">
                  <a:latin typeface="微软雅黑" panose="020B0503020204020204" pitchFamily="34" charset="-122"/>
                  <a:ea typeface="微软雅黑" panose="020B0503020204020204" pitchFamily="34" charset="-122"/>
                </a:rPr>
                <a:t>联系电话：</a:t>
              </a:r>
              <a:endParaRPr lang="en-US" altLang="zh-CN" sz="1400" b="1" dirty="0">
                <a:latin typeface="微软雅黑" panose="020B0503020204020204" pitchFamily="34" charset="-122"/>
                <a:ea typeface="微软雅黑" panose="020B0503020204020204" pitchFamily="34" charset="-122"/>
              </a:endParaRPr>
            </a:p>
            <a:p>
              <a:pPr algn="dist">
                <a:lnSpc>
                  <a:spcPct val="150000"/>
                </a:lnSpc>
              </a:pPr>
              <a:endParaRPr lang="en-US" altLang="zh-CN" sz="1400" b="1" dirty="0">
                <a:latin typeface="微软雅黑" panose="020B0503020204020204" pitchFamily="34" charset="-122"/>
                <a:ea typeface="微软雅黑" panose="020B0503020204020204" pitchFamily="34" charset="-122"/>
              </a:endParaRPr>
            </a:p>
            <a:p>
              <a:pPr algn="dist">
                <a:lnSpc>
                  <a:spcPct val="150000"/>
                </a:lnSpc>
              </a:pPr>
              <a:r>
                <a:rPr lang="zh-CN" altLang="en-US" sz="1400" b="1" dirty="0">
                  <a:latin typeface="微软雅黑" panose="020B0503020204020204" pitchFamily="34" charset="-122"/>
                  <a:ea typeface="微软雅黑" panose="020B0503020204020204" pitchFamily="34" charset="-122"/>
                </a:rPr>
                <a:t>联系地址：</a:t>
              </a:r>
            </a:p>
          </p:txBody>
        </p:sp>
      </p:grpSp>
      <p:sp>
        <p:nvSpPr>
          <p:cNvPr id="11" name="矩形 10">
            <a:extLst>
              <a:ext uri="{FF2B5EF4-FFF2-40B4-BE49-F238E27FC236}">
                <a16:creationId xmlns:a16="http://schemas.microsoft.com/office/drawing/2014/main" id="{C4F28723-0C81-4085-9C62-719E0813432C}"/>
              </a:ext>
            </a:extLst>
          </p:cNvPr>
          <p:cNvSpPr/>
          <p:nvPr/>
        </p:nvSpPr>
        <p:spPr>
          <a:xfrm>
            <a:off x="635622" y="4059670"/>
            <a:ext cx="4786036" cy="499624"/>
          </a:xfrm>
          <a:prstGeom prst="rect">
            <a:avLst/>
          </a:prstGeom>
        </p:spPr>
        <p:txBody>
          <a:bodyPr wrap="square">
            <a:spAutoFit/>
          </a:bodyPr>
          <a:lstStyle/>
          <a:p>
            <a:pPr>
              <a:lnSpc>
                <a:spcPct val="150000"/>
              </a:lnSpc>
            </a:pPr>
            <a:r>
              <a:rPr lang="zh-CN" altLang="en-US" sz="2000" b="1" dirty="0">
                <a:solidFill>
                  <a:srgbClr val="002060"/>
                </a:solidFill>
                <a:latin typeface="微软雅黑" panose="020B0503020204020204" pitchFamily="34" charset="-122"/>
                <a:ea typeface="微软雅黑" panose="020B0503020204020204" pitchFamily="34" charset="-122"/>
              </a:rPr>
              <a:t>广 东 国 天 时 空 科 技 有 限 公 司</a:t>
            </a:r>
            <a:endParaRPr lang="en-US" altLang="zh-CN" sz="2000" b="1" dirty="0">
              <a:solidFill>
                <a:srgbClr val="002060"/>
              </a:solidFill>
              <a:latin typeface="微软雅黑" panose="020B0503020204020204" pitchFamily="34" charset="-122"/>
              <a:ea typeface="微软雅黑" panose="020B0503020204020204" pitchFamily="34" charset="-122"/>
            </a:endParaRPr>
          </a:p>
        </p:txBody>
      </p:sp>
      <p:pic>
        <p:nvPicPr>
          <p:cNvPr id="4" name="图片 3">
            <a:extLst>
              <a:ext uri="{FF2B5EF4-FFF2-40B4-BE49-F238E27FC236}">
                <a16:creationId xmlns:a16="http://schemas.microsoft.com/office/drawing/2014/main" id="{D69D66CF-8F1C-447B-A70F-795F085A457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236250" y="4837549"/>
            <a:ext cx="1429181" cy="1429181"/>
          </a:xfrm>
          <a:prstGeom prst="rect">
            <a:avLst/>
          </a:prstGeom>
        </p:spPr>
      </p:pic>
      <p:sp>
        <p:nvSpPr>
          <p:cNvPr id="19" name="文本框 18">
            <a:extLst>
              <a:ext uri="{FF2B5EF4-FFF2-40B4-BE49-F238E27FC236}">
                <a16:creationId xmlns:a16="http://schemas.microsoft.com/office/drawing/2014/main" id="{CA2756EC-CF22-459E-B890-9ACDA3108FBE}"/>
              </a:ext>
            </a:extLst>
          </p:cNvPr>
          <p:cNvSpPr txBox="1"/>
          <p:nvPr/>
        </p:nvSpPr>
        <p:spPr>
          <a:xfrm>
            <a:off x="10423542" y="6244172"/>
            <a:ext cx="1086977" cy="307777"/>
          </a:xfrm>
          <a:prstGeom prst="rect">
            <a:avLst/>
          </a:prstGeom>
          <a:noFill/>
        </p:spPr>
        <p:txBody>
          <a:bodyPr wrap="square" rtlCol="0">
            <a:spAutoFit/>
          </a:bodyPr>
          <a:lstStyle/>
          <a:p>
            <a:r>
              <a:rPr lang="zh-CN" altLang="en-US" sz="1400" dirty="0"/>
              <a:t>企业公众号</a:t>
            </a:r>
          </a:p>
        </p:txBody>
      </p:sp>
      <p:grpSp>
        <p:nvGrpSpPr>
          <p:cNvPr id="6" name="组合 5">
            <a:extLst>
              <a:ext uri="{FF2B5EF4-FFF2-40B4-BE49-F238E27FC236}">
                <a16:creationId xmlns:a16="http://schemas.microsoft.com/office/drawing/2014/main" id="{1DDF344C-41AA-46A6-B393-6D0612525AD5}"/>
              </a:ext>
            </a:extLst>
          </p:cNvPr>
          <p:cNvGrpSpPr/>
          <p:nvPr/>
        </p:nvGrpSpPr>
        <p:grpSpPr>
          <a:xfrm>
            <a:off x="8706556" y="4917183"/>
            <a:ext cx="1327085" cy="1685479"/>
            <a:chOff x="8706556" y="4917183"/>
            <a:chExt cx="1327085" cy="1685479"/>
          </a:xfrm>
        </p:grpSpPr>
        <p:sp>
          <p:nvSpPr>
            <p:cNvPr id="14" name="文本框 13">
              <a:extLst>
                <a:ext uri="{FF2B5EF4-FFF2-40B4-BE49-F238E27FC236}">
                  <a16:creationId xmlns:a16="http://schemas.microsoft.com/office/drawing/2014/main" id="{ADEC6D75-31EE-40B9-A44C-EAF41A878AC4}"/>
                </a:ext>
              </a:extLst>
            </p:cNvPr>
            <p:cNvSpPr txBox="1"/>
            <p:nvPr/>
          </p:nvSpPr>
          <p:spPr>
            <a:xfrm>
              <a:off x="8913591" y="6235342"/>
              <a:ext cx="1086977" cy="367320"/>
            </a:xfrm>
            <a:prstGeom prst="rect">
              <a:avLst/>
            </a:prstGeom>
            <a:noFill/>
          </p:spPr>
          <p:txBody>
            <a:bodyPr wrap="square" rtlCol="0">
              <a:spAutoFit/>
            </a:bodyPr>
            <a:lstStyle/>
            <a:p>
              <a:r>
                <a:rPr lang="en-US" altLang="zh-CN" sz="1400" dirty="0"/>
                <a:t>HR</a:t>
              </a:r>
              <a:r>
                <a:rPr lang="zh-CN" altLang="en-US" sz="1400" dirty="0"/>
                <a:t>微信号</a:t>
              </a:r>
            </a:p>
          </p:txBody>
        </p:sp>
        <p:pic>
          <p:nvPicPr>
            <p:cNvPr id="5" name="图片 4">
              <a:extLst>
                <a:ext uri="{FF2B5EF4-FFF2-40B4-BE49-F238E27FC236}">
                  <a16:creationId xmlns:a16="http://schemas.microsoft.com/office/drawing/2014/main" id="{145664E5-F0FB-4DBD-A523-2329F8D2A332}"/>
                </a:ext>
              </a:extLst>
            </p:cNvPr>
            <p:cNvPicPr>
              <a:picLocks noChangeAspect="1"/>
            </p:cNvPicPr>
            <p:nvPr/>
          </p:nvPicPr>
          <p:blipFill rotWithShape="1">
            <a:blip r:embed="rId5">
              <a:extLst>
                <a:ext uri="{28A0092B-C50C-407E-A947-70E740481C1C}">
                  <a14:useLocalDpi xmlns:a14="http://schemas.microsoft.com/office/drawing/2010/main" val="0"/>
                </a:ext>
              </a:extLst>
            </a:blip>
            <a:srcRect l="18437" t="35599" r="19092" b="35922"/>
            <a:stretch/>
          </p:blipFill>
          <p:spPr>
            <a:xfrm>
              <a:off x="8706556" y="4917183"/>
              <a:ext cx="1327085" cy="1309233"/>
            </a:xfrm>
            <a:prstGeom prst="rect">
              <a:avLst/>
            </a:prstGeom>
          </p:spPr>
        </p:pic>
      </p:grpSp>
      <p:sp>
        <p:nvSpPr>
          <p:cNvPr id="21" name="心形 1">
            <a:extLst>
              <a:ext uri="{FF2B5EF4-FFF2-40B4-BE49-F238E27FC236}">
                <a16:creationId xmlns:a16="http://schemas.microsoft.com/office/drawing/2014/main" id="{AC40B2E1-C832-46D7-86DE-B32F1A5A1324}"/>
              </a:ext>
            </a:extLst>
          </p:cNvPr>
          <p:cNvSpPr/>
          <p:nvPr/>
        </p:nvSpPr>
        <p:spPr>
          <a:xfrm>
            <a:off x="5453383" y="738998"/>
            <a:ext cx="4158596" cy="3780363"/>
          </a:xfrm>
          <a:custGeom>
            <a:avLst/>
            <a:gdLst>
              <a:gd name="connsiteX0" fmla="*/ 2883159 w 5766318"/>
              <a:gd name="connsiteY0" fmla="*/ 1116838 h 4467353"/>
              <a:gd name="connsiteX1" fmla="*/ 2883159 w 5766318"/>
              <a:gd name="connsiteY1" fmla="*/ 4467353 h 4467353"/>
              <a:gd name="connsiteX2" fmla="*/ 2883159 w 5766318"/>
              <a:gd name="connsiteY2" fmla="*/ 1116838 h 4467353"/>
              <a:gd name="connsiteX0" fmla="*/ 2897723 w 5808364"/>
              <a:gd name="connsiteY0" fmla="*/ 1024063 h 4570521"/>
              <a:gd name="connsiteX1" fmla="*/ 2907054 w 5808364"/>
              <a:gd name="connsiteY1" fmla="*/ 4570521 h 4570521"/>
              <a:gd name="connsiteX2" fmla="*/ 2897723 w 5808364"/>
              <a:gd name="connsiteY2" fmla="*/ 1024063 h 4570521"/>
            </a:gdLst>
            <a:ahLst/>
            <a:cxnLst>
              <a:cxn ang="0">
                <a:pos x="connsiteX0" y="connsiteY0"/>
              </a:cxn>
              <a:cxn ang="0">
                <a:pos x="connsiteX1" y="connsiteY1"/>
              </a:cxn>
              <a:cxn ang="0">
                <a:pos x="connsiteX2" y="connsiteY2"/>
              </a:cxn>
            </a:cxnLst>
            <a:rect l="l" t="t" r="r" b="b"/>
            <a:pathLst>
              <a:path w="5808364" h="4570521">
                <a:moveTo>
                  <a:pt x="2897723" y="1024063"/>
                </a:moveTo>
                <a:cubicBezTo>
                  <a:pt x="4099039" y="-1581893"/>
                  <a:pt x="8793504" y="1220006"/>
                  <a:pt x="2907054" y="4570521"/>
                </a:cubicBezTo>
                <a:cubicBezTo>
                  <a:pt x="-2979396" y="1220006"/>
                  <a:pt x="1696407" y="-1581893"/>
                  <a:pt x="2897723" y="1024063"/>
                </a:cubicBezTo>
                <a:close/>
              </a:path>
            </a:pathLst>
          </a:custGeom>
          <a:noFill/>
          <a:ln>
            <a:solidFill>
              <a:schemeClr val="tx2">
                <a:lumMod val="20000"/>
                <a:lumOff val="80000"/>
                <a:alpha val="40000"/>
              </a:schemeClr>
            </a:solidFill>
          </a:ln>
          <a:effectLst>
            <a:glow rad="63500">
              <a:schemeClr val="accent1">
                <a:satMod val="175000"/>
                <a:alpha val="40000"/>
              </a:schemeClr>
            </a:glow>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400" b="1" dirty="0">
              <a:latin typeface="华文中宋" panose="02010600040101010101" pitchFamily="2" charset="-122"/>
              <a:ea typeface="华文中宋" panose="02010600040101010101" pitchFamily="2" charset="-122"/>
            </a:endParaRPr>
          </a:p>
        </p:txBody>
      </p:sp>
      <p:sp>
        <p:nvSpPr>
          <p:cNvPr id="20" name="矩形 19">
            <a:extLst>
              <a:ext uri="{FF2B5EF4-FFF2-40B4-BE49-F238E27FC236}">
                <a16:creationId xmlns:a16="http://schemas.microsoft.com/office/drawing/2014/main" id="{05699B62-FB3A-4E58-B096-D707874BFA23}"/>
              </a:ext>
            </a:extLst>
          </p:cNvPr>
          <p:cNvSpPr/>
          <p:nvPr/>
        </p:nvSpPr>
        <p:spPr>
          <a:xfrm>
            <a:off x="2580021" y="1687722"/>
            <a:ext cx="6519591" cy="1314206"/>
          </a:xfrm>
          <a:prstGeom prst="rect">
            <a:avLst/>
          </a:prstGeom>
        </p:spPr>
        <p:txBody>
          <a:bodyPr wrap="square">
            <a:spAutoFit/>
          </a:bodyPr>
          <a:lstStyle/>
          <a:p>
            <a:pPr>
              <a:lnSpc>
                <a:spcPct val="150000"/>
              </a:lnSpc>
            </a:pPr>
            <a:r>
              <a:rPr lang="zh-CN" altLang="en-US" sz="6000" b="1" i="1" dirty="0">
                <a:solidFill>
                  <a:srgbClr val="002060"/>
                </a:solidFill>
                <a:latin typeface="思源宋体 CN Heavy" panose="02020900000000000000" pitchFamily="18" charset="-122"/>
                <a:ea typeface="思源宋体 CN Heavy" panose="02020900000000000000" pitchFamily="18" charset="-122"/>
              </a:rPr>
              <a:t>我们在佛山等你！</a:t>
            </a:r>
            <a:endParaRPr lang="en-US" altLang="zh-CN" sz="6000" b="1" i="1" dirty="0">
              <a:solidFill>
                <a:srgbClr val="002060"/>
              </a:solidFill>
              <a:latin typeface="思源宋体 CN Heavy" panose="02020900000000000000" pitchFamily="18" charset="-122"/>
              <a:ea typeface="思源宋体 CN Heavy" panose="02020900000000000000" pitchFamily="18" charset="-122"/>
            </a:endParaRPr>
          </a:p>
        </p:txBody>
      </p:sp>
    </p:spTree>
    <p:extLst>
      <p:ext uri="{BB962C8B-B14F-4D97-AF65-F5344CB8AC3E}">
        <p14:creationId xmlns:p14="http://schemas.microsoft.com/office/powerpoint/2010/main" val="314428650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A3EC094D-58D4-469C-BF10-287850EEEA3A}"/>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25" name="Picture 3" descr="C:\Users\Maibenben\Desktop\dc8fff974ce70639c792d68b04c2e7dd.png">
            <a:extLst>
              <a:ext uri="{FF2B5EF4-FFF2-40B4-BE49-F238E27FC236}">
                <a16:creationId xmlns:a16="http://schemas.microsoft.com/office/drawing/2014/main" id="{A44C8537-5474-40FA-B19C-D8E240438A9D}"/>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36831" b="23453"/>
          <a:stretch/>
        </p:blipFill>
        <p:spPr bwMode="auto">
          <a:xfrm>
            <a:off x="408371" y="664574"/>
            <a:ext cx="4811697" cy="664575"/>
          </a:xfrm>
          <a:prstGeom prst="rect">
            <a:avLst/>
          </a:prstGeom>
          <a:noFill/>
          <a:extLst>
            <a:ext uri="{909E8E84-426E-40DD-AFC4-6F175D3DCCD1}">
              <a14:hiddenFill xmlns:a14="http://schemas.microsoft.com/office/drawing/2010/main">
                <a:solidFill>
                  <a:srgbClr val="FFFFFF"/>
                </a:solidFill>
              </a14:hiddenFill>
            </a:ext>
          </a:extLst>
        </p:spPr>
      </p:pic>
      <p:pic>
        <p:nvPicPr>
          <p:cNvPr id="5" name="图片 4">
            <a:extLst>
              <a:ext uri="{FF2B5EF4-FFF2-40B4-BE49-F238E27FC236}">
                <a16:creationId xmlns:a16="http://schemas.microsoft.com/office/drawing/2014/main" id="{9AD11B40-920E-4B9A-B724-FF0AEA8213C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52080" y="394129"/>
            <a:ext cx="4024695" cy="540891"/>
          </a:xfrm>
          <a:prstGeom prst="rect">
            <a:avLst/>
          </a:prstGeom>
          <a:effectLst>
            <a:glow rad="63500">
              <a:schemeClr val="accent5">
                <a:satMod val="175000"/>
                <a:alpha val="40000"/>
              </a:schemeClr>
            </a:glow>
          </a:effectLst>
        </p:spPr>
      </p:pic>
      <p:pic>
        <p:nvPicPr>
          <p:cNvPr id="11" name="Picture 3" descr="C:\Users\Maibenben\Desktop\dc8fff974ce70639c792d68b04c2e7dd.png">
            <a:extLst>
              <a:ext uri="{FF2B5EF4-FFF2-40B4-BE49-F238E27FC236}">
                <a16:creationId xmlns:a16="http://schemas.microsoft.com/office/drawing/2014/main" id="{4561524D-0EDA-4D0D-A4E3-1DD01395874D}"/>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 t="36831" r="-653" b="33460"/>
          <a:stretch/>
        </p:blipFill>
        <p:spPr bwMode="auto">
          <a:xfrm>
            <a:off x="7476590" y="4518734"/>
            <a:ext cx="4346243" cy="1116782"/>
          </a:xfrm>
          <a:prstGeom prst="rect">
            <a:avLst/>
          </a:prstGeom>
          <a:noFill/>
          <a:extLst>
            <a:ext uri="{909E8E84-426E-40DD-AFC4-6F175D3DCCD1}">
              <a14:hiddenFill xmlns:a14="http://schemas.microsoft.com/office/drawing/2010/main">
                <a:solidFill>
                  <a:srgbClr val="FFFFFF"/>
                </a:solidFill>
              </a14:hiddenFill>
            </a:ext>
          </a:extLst>
        </p:spPr>
      </p:pic>
      <p:pic>
        <p:nvPicPr>
          <p:cNvPr id="8" name="图片 7">
            <a:extLst>
              <a:ext uri="{FF2B5EF4-FFF2-40B4-BE49-F238E27FC236}">
                <a16:creationId xmlns:a16="http://schemas.microsoft.com/office/drawing/2014/main" id="{5E21DAF5-3B12-4708-AAED-06E44104EF6F}"/>
              </a:ext>
            </a:extLst>
          </p:cNvPr>
          <p:cNvPicPr>
            <a:picLocks noChangeAspect="1"/>
          </p:cNvPicPr>
          <p:nvPr/>
        </p:nvPicPr>
        <p:blipFill rotWithShape="1">
          <a:blip r:embed="rId6">
            <a:extLst>
              <a:ext uri="{28A0092B-C50C-407E-A947-70E740481C1C}">
                <a14:useLocalDpi xmlns:a14="http://schemas.microsoft.com/office/drawing/2010/main" val="0"/>
              </a:ext>
            </a:extLst>
          </a:blip>
          <a:srcRect l="158" t="-203" r="60155" b="38094"/>
          <a:stretch/>
        </p:blipFill>
        <p:spPr>
          <a:xfrm>
            <a:off x="7834431" y="3822899"/>
            <a:ext cx="3630562" cy="2705566"/>
          </a:xfrm>
          <a:prstGeom prst="rect">
            <a:avLst/>
          </a:prstGeom>
          <a:effectLst>
            <a:outerShdw blurRad="50800" dist="38100" dir="2700000" algn="tl" rotWithShape="0">
              <a:prstClr val="black">
                <a:alpha val="40000"/>
              </a:prstClr>
            </a:outerShdw>
          </a:effectLst>
        </p:spPr>
      </p:pic>
      <p:sp>
        <p:nvSpPr>
          <p:cNvPr id="24" name="文本框 23">
            <a:extLst>
              <a:ext uri="{FF2B5EF4-FFF2-40B4-BE49-F238E27FC236}">
                <a16:creationId xmlns:a16="http://schemas.microsoft.com/office/drawing/2014/main" id="{867EAD6C-500A-4370-B4A4-3F90DB03B6AF}"/>
              </a:ext>
            </a:extLst>
          </p:cNvPr>
          <p:cNvSpPr txBox="1"/>
          <p:nvPr/>
        </p:nvSpPr>
        <p:spPr>
          <a:xfrm>
            <a:off x="881569" y="2105561"/>
            <a:ext cx="4589756" cy="1323439"/>
          </a:xfrm>
          <a:prstGeom prst="rect">
            <a:avLst/>
          </a:prstGeom>
          <a:noFill/>
        </p:spPr>
        <p:txBody>
          <a:bodyPr wrap="square" rtlCol="0">
            <a:spAutoFit/>
          </a:bodyPr>
          <a:lstStyle/>
          <a:p>
            <a:pPr algn="ctr"/>
            <a:r>
              <a:rPr lang="zh-CN" altLang="en-US" sz="8000" b="1" dirty="0">
                <a:solidFill>
                  <a:schemeClr val="bg1"/>
                </a:solidFill>
                <a:latin typeface="微软雅黑" panose="020B0503020204020204" pitchFamily="34" charset="-122"/>
                <a:ea typeface="微软雅黑" panose="020B0503020204020204" pitchFamily="34" charset="-122"/>
              </a:rPr>
              <a:t>感谢观看</a:t>
            </a:r>
            <a:endParaRPr lang="en-US" altLang="zh-CN" sz="80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466111904"/>
      </p:ext>
    </p:extLst>
  </p:cSld>
  <p:clrMapOvr>
    <a:masterClrMapping/>
  </p:clrMapOvr>
  <mc:AlternateContent xmlns:mc="http://schemas.openxmlformats.org/markup-compatibility/2006" xmlns:p14="http://schemas.microsoft.com/office/powerpoint/2010/main">
    <mc:Choice Requires="p14">
      <p:transition spd="slow" p14:dur="4000" advTm="0">
        <p14:vortex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MH" val="20160217203636"/>
  <p:tag name="MH_LIBRARY" val="GRAPHIC"/>
  <p:tag name="MH_TYPE" val="Other"/>
  <p:tag name="MH_ORDER" val="1"/>
</p:tagLst>
</file>

<file path=ppt/tags/tag2.xml><?xml version="1.0" encoding="utf-8"?>
<p:tagLst xmlns:a="http://schemas.openxmlformats.org/drawingml/2006/main" xmlns:r="http://schemas.openxmlformats.org/officeDocument/2006/relationships" xmlns:p="http://schemas.openxmlformats.org/presentationml/2006/main">
  <p:tag name="MH" val="20160217203636"/>
  <p:tag name="MH_LIBRARY" val="GRAPHIC"/>
  <p:tag name="MH_TYPE" val="Other"/>
  <p:tag name="MH_ORDER" val="1"/>
</p:tagLst>
</file>

<file path=ppt/tags/tag3.xml><?xml version="1.0" encoding="utf-8"?>
<p:tagLst xmlns:a="http://schemas.openxmlformats.org/drawingml/2006/main" xmlns:r="http://schemas.openxmlformats.org/officeDocument/2006/relationships" xmlns:p="http://schemas.openxmlformats.org/presentationml/2006/main">
  <p:tag name="MH" val="20160217203636"/>
  <p:tag name="MH_LIBRARY" val="GRAPHIC"/>
  <p:tag name="MH_TYPE" val="Other"/>
  <p:tag name="MH_ORDER" val="1"/>
</p:tagLst>
</file>

<file path=ppt/tags/tag4.xml><?xml version="1.0" encoding="utf-8"?>
<p:tagLst xmlns:a="http://schemas.openxmlformats.org/drawingml/2006/main" xmlns:r="http://schemas.openxmlformats.org/officeDocument/2006/relationships" xmlns:p="http://schemas.openxmlformats.org/presentationml/2006/main">
  <p:tag name="MH" val="20160217203636"/>
  <p:tag name="MH_LIBRARY" val="GRAPHIC"/>
  <p:tag name="MH_TYPE" val="Other"/>
  <p:tag name="MH_ORDER" val="1"/>
</p:tagLst>
</file>

<file path=ppt/tags/tag5.xml><?xml version="1.0" encoding="utf-8"?>
<p:tagLst xmlns:a="http://schemas.openxmlformats.org/drawingml/2006/main" xmlns:r="http://schemas.openxmlformats.org/officeDocument/2006/relationships" xmlns:p="http://schemas.openxmlformats.org/presentationml/2006/main">
  <p:tag name="MH" val="20160217203636"/>
  <p:tag name="MH_LIBRARY" val="GRAPHIC"/>
  <p:tag name="MH_TYPE" val="Other"/>
  <p:tag name="MH_ORDER" val="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2">
            <a:lumMod val="10000"/>
            <a:alpha val="40000"/>
          </a:schemeClr>
        </a:solidFill>
        <a:ln>
          <a:no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sz="2400" b="1" dirty="0">
            <a:latin typeface="华文中宋" panose="02010600040101010101" pitchFamily="2" charset="-122"/>
            <a:ea typeface="华文中宋" panose="02010600040101010101" pitchFamily="2" charset="-122"/>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3615</TotalTime>
  <Words>2514</Words>
  <Application>Microsoft Office PowerPoint</Application>
  <PresentationFormat>宽屏</PresentationFormat>
  <Paragraphs>335</Paragraphs>
  <Slides>33</Slides>
  <Notes>17</Notes>
  <HiddenSlides>0</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33</vt:i4>
      </vt:variant>
    </vt:vector>
  </HeadingPairs>
  <TitlesOfParts>
    <vt:vector size="46" baseType="lpstr">
      <vt:lpstr>等线</vt:lpstr>
      <vt:lpstr>等线 Light</vt:lpstr>
      <vt:lpstr>黑体</vt:lpstr>
      <vt:lpstr>华文中宋</vt:lpstr>
      <vt:lpstr>楷体_GB2312</vt:lpstr>
      <vt:lpstr>思源宋体 CN Heavy</vt:lpstr>
      <vt:lpstr>宋体</vt:lpstr>
      <vt:lpstr>微软雅黑</vt:lpstr>
      <vt:lpstr>Arial</vt:lpstr>
      <vt:lpstr>Calibri</vt:lpstr>
      <vt:lpstr>Times New Roman</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庞梅珍</dc:creator>
  <cp:lastModifiedBy>李怡</cp:lastModifiedBy>
  <cp:revision>241</cp:revision>
  <dcterms:created xsi:type="dcterms:W3CDTF">2022-03-18T10:05:49Z</dcterms:created>
  <dcterms:modified xsi:type="dcterms:W3CDTF">2023-01-15T06:07:28Z</dcterms:modified>
</cp:coreProperties>
</file>