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Lst>
  <p:sldSz cx="28800425" cy="43199050"/>
  <p:notesSz cx="7103745" cy="1023429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a:srgbClr val="FF5050"/>
    <a:srgbClr val="3D4598"/>
    <a:srgbClr val="FFD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4660"/>
  </p:normalViewPr>
  <p:slideViewPr>
    <p:cSldViewPr snapToGrid="0" showGuides="1">
      <p:cViewPr varScale="1">
        <p:scale>
          <a:sx n="18" d="100"/>
          <a:sy n="18" d="100"/>
        </p:scale>
        <p:origin x="2454" y="90"/>
      </p:cViewPr>
      <p:guideLst>
        <p:guide orient="horz" pos="2160"/>
        <p:guide pos="2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047FED2-9405-45B0-88C6-4ED5D1D80099}"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lang="zh-CN" altLang="en-US"/>
        </a:p>
      </dgm:t>
    </dgm:pt>
    <dgm:pt modelId="{60A809AC-3EBA-4F79-A8B2-97F444A096D0}">
      <dgm:prSet phldrT="[文本]" phldr="0" custT="1"/>
      <dgm:spPr>
        <a:solidFill>
          <a:srgbClr val="0070C0"/>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基于多重贪婪的频谱分配算法</a:t>
          </a:r>
          <a:endParaRPr lang="zh-CN" altLang="en-US" sz="2400" dirty="0">
            <a:latin typeface="微软雅黑" panose="020B0503020204020204" pitchFamily="34" charset="-122"/>
            <a:ea typeface="微软雅黑" panose="020B0503020204020204" pitchFamily="34" charset="-122"/>
          </a:endParaRPr>
        </a:p>
      </dgm:t>
    </dgm:pt>
    <dgm:pt modelId="{6BAEBEE6-01C2-474C-BC76-01C743F421EF}" cxnId="{646AD31D-7E49-493D-9D84-89ED5E0923E0}" type="parTrans">
      <dgm:prSet/>
      <dgm:spPr/>
      <dgm:t>
        <a:bodyPr/>
        <a:lstStyle/>
        <a:p>
          <a:endParaRPr lang="zh-CN" altLang="en-US"/>
        </a:p>
      </dgm:t>
    </dgm:pt>
    <dgm:pt modelId="{2CA4C3FD-87B7-4FBF-AF88-08A287418C1E}" cxnId="{646AD31D-7E49-493D-9D84-89ED5E0923E0}" type="sibTrans">
      <dgm:prSet/>
      <dgm:spPr/>
      <dgm:t>
        <a:bodyPr/>
        <a:lstStyle/>
        <a:p>
          <a:endParaRPr lang="zh-CN" altLang="en-US"/>
        </a:p>
      </dgm:t>
    </dgm:pt>
    <dgm:pt modelId="{1CD60D6A-9935-43CF-9BC9-727ED3B954FE}">
      <dgm:prSet phldrT="[文本]" phldr="0" custT="1"/>
      <dgm:spPr>
        <a:solidFill>
          <a:schemeClr val="tx1">
            <a:lumMod val="75000"/>
            <a:lumOff val="25000"/>
          </a:schemeClr>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基于决定性报价的支付价格机制</a:t>
          </a:r>
          <a:endParaRPr lang="zh-CN" altLang="en-US" sz="2400" dirty="0">
            <a:latin typeface="微软雅黑" panose="020B0503020204020204" pitchFamily="34" charset="-122"/>
            <a:ea typeface="微软雅黑" panose="020B0503020204020204" pitchFamily="34" charset="-122"/>
          </a:endParaRPr>
        </a:p>
      </dgm:t>
    </dgm:pt>
    <dgm:pt modelId="{1C578631-1B19-4B96-AE6D-CE0D25B7B1FC}" cxnId="{FC7FCA44-D10A-44F0-9219-1F0DF02155C8}" type="parTrans">
      <dgm:prSet/>
      <dgm:spPr/>
      <dgm:t>
        <a:bodyPr/>
        <a:lstStyle/>
        <a:p>
          <a:endParaRPr lang="zh-CN" altLang="en-US"/>
        </a:p>
      </dgm:t>
    </dgm:pt>
    <dgm:pt modelId="{970AC709-11A3-4C75-A953-E81E2F9CE163}" cxnId="{FC7FCA44-D10A-44F0-9219-1F0DF02155C8}" type="sibTrans">
      <dgm:prSet/>
      <dgm:spPr/>
      <dgm:t>
        <a:bodyPr/>
        <a:lstStyle/>
        <a:p>
          <a:endParaRPr lang="zh-CN" altLang="en-US"/>
        </a:p>
      </dgm:t>
    </dgm:pt>
    <dgm:pt modelId="{46E91143-27BA-46CE-962B-66CC1BCC7E53}">
      <dgm:prSet phldrT="[文本]" phldr="0" custT="1"/>
      <dgm:spPr>
        <a:solidFill>
          <a:srgbClr val="0070C0"/>
        </a:solidFill>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基于FTP的动态子帧配置机制</a:t>
          </a:r>
          <a:endParaRPr lang="zh-CN" altLang="en-US" sz="2400" dirty="0">
            <a:latin typeface="微软雅黑" panose="020B0503020204020204" pitchFamily="34" charset="-122"/>
            <a:ea typeface="微软雅黑" panose="020B0503020204020204" pitchFamily="34" charset="-122"/>
          </a:endParaRPr>
        </a:p>
      </dgm:t>
    </dgm:pt>
    <dgm:pt modelId="{F7C7FCB0-E09B-49A2-96BC-467CFE203858}" cxnId="{70B7F7D7-ED17-481A-AE4D-E3654F9B69B2}" type="parTrans">
      <dgm:prSet/>
      <dgm:spPr/>
      <dgm:t>
        <a:bodyPr/>
        <a:lstStyle/>
        <a:p>
          <a:endParaRPr lang="zh-CN" altLang="en-US"/>
        </a:p>
      </dgm:t>
    </dgm:pt>
    <dgm:pt modelId="{8C4F2EBE-2203-4876-8F8E-0D5E5D14DCB7}" cxnId="{70B7F7D7-ED17-481A-AE4D-E3654F9B69B2}" type="sibTrans">
      <dgm:prSet/>
      <dgm:spPr/>
      <dgm:t>
        <a:bodyPr/>
        <a:lstStyle/>
        <a:p>
          <a:endParaRPr lang="zh-CN" altLang="en-US"/>
        </a:p>
      </dgm:t>
    </dgm:pt>
    <dgm:pt modelId="{5A49D4E3-515F-4943-8120-E955EA56084E}" type="pres">
      <dgm:prSet presAssocID="{1047FED2-9405-45B0-88C6-4ED5D1D80099}" presName="Name0" presStyleCnt="0">
        <dgm:presLayoutVars>
          <dgm:dir/>
          <dgm:resizeHandles val="exact"/>
        </dgm:presLayoutVars>
      </dgm:prSet>
      <dgm:spPr/>
    </dgm:pt>
    <dgm:pt modelId="{D3FBF519-C934-4094-A087-E6BB92B6F260}" type="pres">
      <dgm:prSet presAssocID="{60A809AC-3EBA-4F79-A8B2-97F444A096D0}" presName="node" presStyleLbl="node1" presStyleIdx="0" presStyleCnt="3">
        <dgm:presLayoutVars>
          <dgm:bulletEnabled val="1"/>
        </dgm:presLayoutVars>
      </dgm:prSet>
      <dgm:spPr/>
    </dgm:pt>
    <dgm:pt modelId="{9931ABE8-1D13-44FC-9497-F2D1128D4774}" type="pres">
      <dgm:prSet presAssocID="{2CA4C3FD-87B7-4FBF-AF88-08A287418C1E}" presName="sibTrans" presStyleCnt="0"/>
      <dgm:spPr/>
    </dgm:pt>
    <dgm:pt modelId="{2B5A0819-31F1-4B09-9E68-58FB4D49EBA5}" type="pres">
      <dgm:prSet presAssocID="{1CD60D6A-9935-43CF-9BC9-727ED3B954FE}" presName="node" presStyleLbl="node1" presStyleIdx="1" presStyleCnt="3">
        <dgm:presLayoutVars>
          <dgm:bulletEnabled val="1"/>
        </dgm:presLayoutVars>
      </dgm:prSet>
      <dgm:spPr/>
    </dgm:pt>
    <dgm:pt modelId="{D9821D20-2176-4831-9863-8E30093536BF}" type="pres">
      <dgm:prSet presAssocID="{970AC709-11A3-4C75-A953-E81E2F9CE163}" presName="sibTrans" presStyleCnt="0"/>
      <dgm:spPr/>
    </dgm:pt>
    <dgm:pt modelId="{49C9766F-BD96-4F95-97B7-67437A815ED2}" type="pres">
      <dgm:prSet presAssocID="{46E91143-27BA-46CE-962B-66CC1BCC7E53}" presName="node" presStyleLbl="node1" presStyleIdx="2" presStyleCnt="3">
        <dgm:presLayoutVars>
          <dgm:bulletEnabled val="1"/>
        </dgm:presLayoutVars>
      </dgm:prSet>
      <dgm:spPr/>
    </dgm:pt>
  </dgm:ptLst>
  <dgm:cxnLst>
    <dgm:cxn modelId="{646AD31D-7E49-493D-9D84-89ED5E0923E0}" srcId="{1047FED2-9405-45B0-88C6-4ED5D1D80099}" destId="{60A809AC-3EBA-4F79-A8B2-97F444A096D0}" srcOrd="0" destOrd="0" parTransId="{6BAEBEE6-01C2-474C-BC76-01C743F421EF}" sibTransId="{2CA4C3FD-87B7-4FBF-AF88-08A287418C1E}"/>
    <dgm:cxn modelId="{FC7FCA44-D10A-44F0-9219-1F0DF02155C8}" srcId="{1047FED2-9405-45B0-88C6-4ED5D1D80099}" destId="{1CD60D6A-9935-43CF-9BC9-727ED3B954FE}" srcOrd="1" destOrd="0" parTransId="{1C578631-1B19-4B96-AE6D-CE0D25B7B1FC}" sibTransId="{970AC709-11A3-4C75-A953-E81E2F9CE163}"/>
    <dgm:cxn modelId="{6F01EE58-43AD-49C4-8158-9A63CFE8151F}" type="presOf" srcId="{1047FED2-9405-45B0-88C6-4ED5D1D80099}" destId="{5A49D4E3-515F-4943-8120-E955EA56084E}" srcOrd="0" destOrd="0" presId="urn:microsoft.com/office/officeart/2005/8/layout/hList6"/>
    <dgm:cxn modelId="{D5AFBA8E-E682-4E17-A378-D80C531D2E55}" type="presOf" srcId="{60A809AC-3EBA-4F79-A8B2-97F444A096D0}" destId="{D3FBF519-C934-4094-A087-E6BB92B6F260}" srcOrd="0" destOrd="0" presId="urn:microsoft.com/office/officeart/2005/8/layout/hList6"/>
    <dgm:cxn modelId="{959A3CA0-5B5D-478B-ACC0-313ED64E9002}" type="presOf" srcId="{1CD60D6A-9935-43CF-9BC9-727ED3B954FE}" destId="{2B5A0819-31F1-4B09-9E68-58FB4D49EBA5}" srcOrd="0" destOrd="0" presId="urn:microsoft.com/office/officeart/2005/8/layout/hList6"/>
    <dgm:cxn modelId="{B78DA2B3-FC4B-4C33-8315-CA8D3CDAA025}" type="presOf" srcId="{46E91143-27BA-46CE-962B-66CC1BCC7E53}" destId="{49C9766F-BD96-4F95-97B7-67437A815ED2}" srcOrd="0" destOrd="0" presId="urn:microsoft.com/office/officeart/2005/8/layout/hList6"/>
    <dgm:cxn modelId="{70B7F7D7-ED17-481A-AE4D-E3654F9B69B2}" srcId="{1047FED2-9405-45B0-88C6-4ED5D1D80099}" destId="{46E91143-27BA-46CE-962B-66CC1BCC7E53}" srcOrd="2" destOrd="0" parTransId="{F7C7FCB0-E09B-49A2-96BC-467CFE203858}" sibTransId="{8C4F2EBE-2203-4876-8F8E-0D5E5D14DCB7}"/>
    <dgm:cxn modelId="{6281FFFC-7EA8-42FD-88D4-E6A1CB07990F}" type="presParOf" srcId="{5A49D4E3-515F-4943-8120-E955EA56084E}" destId="{D3FBF519-C934-4094-A087-E6BB92B6F260}" srcOrd="0" destOrd="0" presId="urn:microsoft.com/office/officeart/2005/8/layout/hList6"/>
    <dgm:cxn modelId="{20ACDDD2-52BB-429C-84B4-C6AD6DD22EFD}" type="presParOf" srcId="{5A49D4E3-515F-4943-8120-E955EA56084E}" destId="{9931ABE8-1D13-44FC-9497-F2D1128D4774}" srcOrd="1" destOrd="0" presId="urn:microsoft.com/office/officeart/2005/8/layout/hList6"/>
    <dgm:cxn modelId="{88C02C59-A259-4FB8-AEF9-1BAE2E8CD8F8}" type="presParOf" srcId="{5A49D4E3-515F-4943-8120-E955EA56084E}" destId="{2B5A0819-31F1-4B09-9E68-58FB4D49EBA5}" srcOrd="2" destOrd="0" presId="urn:microsoft.com/office/officeart/2005/8/layout/hList6"/>
    <dgm:cxn modelId="{76549648-914C-4424-879B-EF22EA6EE599}" type="presParOf" srcId="{5A49D4E3-515F-4943-8120-E955EA56084E}" destId="{D9821D20-2176-4831-9863-8E30093536BF}" srcOrd="3" destOrd="0" presId="urn:microsoft.com/office/officeart/2005/8/layout/hList6"/>
    <dgm:cxn modelId="{F7980529-B0B5-4197-B6D9-A3E5B762B29D}" type="presParOf" srcId="{5A49D4E3-515F-4943-8120-E955EA56084E}" destId="{49C9766F-BD96-4F95-97B7-67437A815ED2}" srcOrd="4" destOrd="0" presId="urn:microsoft.com/office/officeart/2005/8/layout/h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77250" cy="3441065"/>
        <a:chOff x="0" y="0"/>
        <a:chExt cx="8477250" cy="3441065"/>
      </a:xfrm>
    </dsp:grpSpPr>
    <dsp:sp modelId="{D3FBF519-C934-4094-A087-E6BB92B6F260}">
      <dsp:nvSpPr>
        <dsp:cNvPr id="3" name="流程图: 手动操作 2"/>
        <dsp:cNvSpPr/>
      </dsp:nvSpPr>
      <dsp:spPr bwMode="white">
        <a:xfrm rot="-5400000">
          <a:off x="-374937" y="374937"/>
          <a:ext cx="3441065" cy="2691190"/>
        </a:xfrm>
        <a:prstGeom prst="flowChartManualOperation">
          <a:avLst/>
        </a:prstGeom>
        <a:solidFill>
          <a:srgbClr val="0070C0"/>
        </a:solidFill>
      </dsp:spPr>
      <dsp:style>
        <a:lnRef idx="2">
          <a:schemeClr val="lt1"/>
        </a:lnRef>
        <a:fillRef idx="1">
          <a:schemeClr val="accent1"/>
        </a:fillRef>
        <a:effectRef idx="0">
          <a:scrgbClr r="0" g="0" b="0"/>
        </a:effectRef>
        <a:fontRef idx="minor">
          <a:schemeClr val="lt1"/>
        </a:fontRef>
      </dsp:style>
      <dsp:txBody>
        <a:bodyPr rot="5400000" vert="horz" wrap="square"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基于多重贪婪的频谱分配算法</a:t>
          </a:r>
          <a:endParaRPr lang="zh-CN" altLang="en-US" sz="2400" dirty="0">
            <a:latin typeface="微软雅黑" panose="020B0503020204020204" pitchFamily="34" charset="-122"/>
            <a:ea typeface="微软雅黑" panose="020B0503020204020204" pitchFamily="34" charset="-122"/>
          </a:endParaRPr>
        </a:p>
      </dsp:txBody>
      <dsp:txXfrm rot="-5400000">
        <a:off x="-374937" y="374937"/>
        <a:ext cx="3441065" cy="2691190"/>
      </dsp:txXfrm>
    </dsp:sp>
    <dsp:sp modelId="{2B5A0819-31F1-4B09-9E68-58FB4D49EBA5}">
      <dsp:nvSpPr>
        <dsp:cNvPr id="4" name="流程图: 手动操作 3"/>
        <dsp:cNvSpPr/>
      </dsp:nvSpPr>
      <dsp:spPr bwMode="white">
        <a:xfrm rot="-5400000">
          <a:off x="2518093" y="374937"/>
          <a:ext cx="3441065" cy="2691190"/>
        </a:xfrm>
        <a:prstGeom prst="flowChartManualOperation">
          <a:avLst/>
        </a:prstGeom>
        <a:solidFill>
          <a:schemeClr val="tx1">
            <a:lumMod val="75000"/>
            <a:lumOff val="25000"/>
          </a:schemeClr>
        </a:solidFill>
      </dsp:spPr>
      <dsp:style>
        <a:lnRef idx="2">
          <a:schemeClr val="lt1"/>
        </a:lnRef>
        <a:fillRef idx="1">
          <a:schemeClr val="accent1"/>
        </a:fillRef>
        <a:effectRef idx="0">
          <a:scrgbClr r="0" g="0" b="0"/>
        </a:effectRef>
        <a:fontRef idx="minor">
          <a:schemeClr val="lt1"/>
        </a:fontRef>
      </dsp:style>
      <dsp:txBody>
        <a:bodyPr rot="5400000" vert="horz" wrap="square"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基于决定性报价的支付价格机制</a:t>
          </a:r>
          <a:endParaRPr lang="zh-CN" altLang="en-US" sz="2400" dirty="0">
            <a:latin typeface="微软雅黑" panose="020B0503020204020204" pitchFamily="34" charset="-122"/>
            <a:ea typeface="微软雅黑" panose="020B0503020204020204" pitchFamily="34" charset="-122"/>
          </a:endParaRPr>
        </a:p>
      </dsp:txBody>
      <dsp:txXfrm rot="-5400000">
        <a:off x="2518093" y="374937"/>
        <a:ext cx="3441065" cy="2691190"/>
      </dsp:txXfrm>
    </dsp:sp>
    <dsp:sp modelId="{49C9766F-BD96-4F95-97B7-67437A815ED2}">
      <dsp:nvSpPr>
        <dsp:cNvPr id="5" name="流程图: 手动操作 4"/>
        <dsp:cNvSpPr/>
      </dsp:nvSpPr>
      <dsp:spPr bwMode="white">
        <a:xfrm rot="-5400000">
          <a:off x="5411122" y="374937"/>
          <a:ext cx="3441065" cy="2691190"/>
        </a:xfrm>
        <a:prstGeom prst="flowChartManualOperation">
          <a:avLst/>
        </a:prstGeom>
        <a:solidFill>
          <a:srgbClr val="0070C0"/>
        </a:solidFill>
      </dsp:spPr>
      <dsp:style>
        <a:lnRef idx="2">
          <a:schemeClr val="lt1"/>
        </a:lnRef>
        <a:fillRef idx="1">
          <a:schemeClr val="accent1"/>
        </a:fillRef>
        <a:effectRef idx="0">
          <a:scrgbClr r="0" g="0" b="0"/>
        </a:effectRef>
        <a:fontRef idx="minor">
          <a:schemeClr val="lt1"/>
        </a:fontRef>
      </dsp:style>
      <dsp:txBody>
        <a:bodyPr rot="5400000" vert="horz" wrap="square" lIns="152400" tIns="0" rIns="30480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基于FTP的动态子帧配置机制</a:t>
          </a:r>
          <a:endParaRPr lang="zh-CN" altLang="en-US" sz="2400" dirty="0">
            <a:latin typeface="微软雅黑" panose="020B0503020204020204" pitchFamily="34" charset="-122"/>
            <a:ea typeface="微软雅黑" panose="020B0503020204020204" pitchFamily="34" charset="-122"/>
          </a:endParaRPr>
        </a:p>
      </dsp:txBody>
      <dsp:txXfrm rot="-5400000">
        <a:off x="5411122" y="374937"/>
        <a:ext cx="3441065" cy="269119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00300" y="1279525"/>
            <a:ext cx="2301875"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044" y="7070159"/>
            <a:ext cx="21600265" cy="15040331"/>
          </a:xfrm>
        </p:spPr>
        <p:txBody>
          <a:bodyPr anchor="b"/>
          <a:lstStyle>
            <a:lvl1pPr algn="ctr">
              <a:defRPr sz="189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3600044" y="22690502"/>
            <a:ext cx="21600265" cy="10430226"/>
          </a:xfrm>
        </p:spPr>
        <p:txBody>
          <a:bodyPr/>
          <a:lstStyle>
            <a:lvl1pPr marL="0" indent="0" algn="ctr">
              <a:buNone/>
              <a:defRPr sz="7560"/>
            </a:lvl1pPr>
            <a:lvl2pPr marL="1440180" indent="0" algn="ctr">
              <a:buNone/>
              <a:defRPr sz="6300"/>
            </a:lvl2pPr>
            <a:lvl3pPr marL="2879725" indent="0" algn="ctr">
              <a:buNone/>
              <a:defRPr sz="5670"/>
            </a:lvl3pPr>
            <a:lvl4pPr marL="4320540" indent="0" algn="ctr">
              <a:buNone/>
              <a:defRPr sz="5040"/>
            </a:lvl4pPr>
            <a:lvl5pPr marL="5760085" indent="0" algn="ctr">
              <a:buNone/>
              <a:defRPr sz="5040"/>
            </a:lvl5pPr>
            <a:lvl6pPr marL="7200265" indent="0" algn="ctr">
              <a:buNone/>
              <a:defRPr sz="5040"/>
            </a:lvl6pPr>
            <a:lvl7pPr marL="8639810" indent="0" algn="ctr">
              <a:buNone/>
              <a:defRPr sz="5040"/>
            </a:lvl7pPr>
            <a:lvl8pPr marL="10079990" indent="0" algn="ctr">
              <a:buNone/>
              <a:defRPr sz="5040"/>
            </a:lvl8pPr>
            <a:lvl9pPr marL="11520170" indent="0" algn="ctr">
              <a:buNone/>
              <a:defRPr sz="504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980024" y="2300050"/>
            <a:ext cx="24840305" cy="3661080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5024" y="10770240"/>
            <a:ext cx="24840305" cy="17970392"/>
          </a:xfrm>
        </p:spPr>
        <p:txBody>
          <a:bodyPr anchor="b"/>
          <a:lstStyle>
            <a:lvl1pPr>
              <a:defRPr sz="189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965024" y="28910639"/>
            <a:ext cx="24840305" cy="9450204"/>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79725" indent="0">
              <a:buNone/>
              <a:defRPr sz="5670">
                <a:solidFill>
                  <a:schemeClr val="tx1">
                    <a:tint val="75000"/>
                  </a:schemeClr>
                </a:solidFill>
              </a:defRPr>
            </a:lvl3pPr>
            <a:lvl4pPr marL="4320540" indent="0">
              <a:buNone/>
              <a:defRPr sz="5040">
                <a:solidFill>
                  <a:schemeClr val="tx1">
                    <a:tint val="75000"/>
                  </a:schemeClr>
                </a:solidFill>
              </a:defRPr>
            </a:lvl4pPr>
            <a:lvl5pPr marL="5760085" indent="0">
              <a:buNone/>
              <a:defRPr sz="5040">
                <a:solidFill>
                  <a:schemeClr val="tx1">
                    <a:tint val="75000"/>
                  </a:schemeClr>
                </a:solidFill>
              </a:defRPr>
            </a:lvl5pPr>
            <a:lvl6pPr marL="7200265" indent="0">
              <a:buNone/>
              <a:defRPr sz="5040">
                <a:solidFill>
                  <a:schemeClr val="tx1">
                    <a:tint val="75000"/>
                  </a:schemeClr>
                </a:solidFill>
              </a:defRPr>
            </a:lvl6pPr>
            <a:lvl7pPr marL="8639810" indent="0">
              <a:buNone/>
              <a:defRPr sz="5040">
                <a:solidFill>
                  <a:schemeClr val="tx1">
                    <a:tint val="75000"/>
                  </a:schemeClr>
                </a:solidFill>
              </a:defRPr>
            </a:lvl7pPr>
            <a:lvl8pPr marL="10079990" indent="0">
              <a:buNone/>
              <a:defRPr sz="5040">
                <a:solidFill>
                  <a:schemeClr val="tx1">
                    <a:tint val="75000"/>
                  </a:schemeClr>
                </a:solidFill>
              </a:defRPr>
            </a:lvl8pPr>
            <a:lvl9pPr marL="11520170" indent="0">
              <a:buNone/>
              <a:defRPr sz="504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980024" y="11500253"/>
            <a:ext cx="12240150" cy="27410606"/>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14580179" y="11500253"/>
            <a:ext cx="12240150" cy="27410606"/>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3775" y="2300050"/>
            <a:ext cx="24840305" cy="8350187"/>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2803438" y="11203006"/>
            <a:ext cx="11512521" cy="5190111"/>
          </a:xfrm>
        </p:spPr>
        <p:txBody>
          <a:bodyPr anchor="ctr"/>
          <a:lstStyle>
            <a:lvl1pPr marL="0" indent="0">
              <a:buNone/>
              <a:defRPr sz="8820"/>
            </a:lvl1pPr>
            <a:lvl2pPr marL="1440180" indent="0">
              <a:buNone/>
              <a:defRPr sz="7560"/>
            </a:lvl2pPr>
            <a:lvl3pPr marL="2879725" indent="0">
              <a:buNone/>
              <a:defRPr sz="6300"/>
            </a:lvl3pPr>
            <a:lvl4pPr marL="4320540" indent="0">
              <a:buNone/>
              <a:defRPr sz="5670"/>
            </a:lvl4pPr>
            <a:lvl5pPr marL="5760085" indent="0">
              <a:buNone/>
              <a:defRPr sz="5670"/>
            </a:lvl5pPr>
            <a:lvl6pPr marL="7200265" indent="0">
              <a:buNone/>
              <a:defRPr sz="5670"/>
            </a:lvl6pPr>
            <a:lvl7pPr marL="8639810" indent="0">
              <a:buNone/>
              <a:defRPr sz="5670"/>
            </a:lvl7pPr>
            <a:lvl8pPr marL="10079990" indent="0">
              <a:buNone/>
              <a:defRPr sz="5670"/>
            </a:lvl8pPr>
            <a:lvl9pPr marL="11520170" indent="0">
              <a:buNone/>
              <a:defRPr sz="567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2803438" y="16790158"/>
            <a:ext cx="11512521" cy="2220070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14780350" y="11203006"/>
            <a:ext cx="11569220" cy="5190111"/>
          </a:xfrm>
        </p:spPr>
        <p:txBody>
          <a:bodyPr anchor="ctr"/>
          <a:lstStyle>
            <a:lvl1pPr marL="0" indent="0">
              <a:buNone/>
              <a:defRPr sz="8820"/>
            </a:lvl1pPr>
            <a:lvl2pPr marL="1440180" indent="0">
              <a:buNone/>
              <a:defRPr sz="7560"/>
            </a:lvl2pPr>
            <a:lvl3pPr marL="2879725" indent="0">
              <a:buNone/>
              <a:defRPr sz="6300"/>
            </a:lvl3pPr>
            <a:lvl4pPr marL="4320540" indent="0">
              <a:buNone/>
              <a:defRPr sz="5670"/>
            </a:lvl4pPr>
            <a:lvl5pPr marL="5760085" indent="0">
              <a:buNone/>
              <a:defRPr sz="5670"/>
            </a:lvl5pPr>
            <a:lvl6pPr marL="7200265" indent="0">
              <a:buNone/>
              <a:defRPr sz="5670"/>
            </a:lvl6pPr>
            <a:lvl7pPr marL="8639810" indent="0">
              <a:buNone/>
              <a:defRPr sz="5670"/>
            </a:lvl7pPr>
            <a:lvl8pPr marL="10079990" indent="0">
              <a:buNone/>
              <a:defRPr sz="5670"/>
            </a:lvl8pPr>
            <a:lvl9pPr marL="11520170" indent="0">
              <a:buNone/>
              <a:defRPr sz="567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14780350" y="16790158"/>
            <a:ext cx="11569220" cy="22200702"/>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775" y="2880063"/>
            <a:ext cx="9839528" cy="10080222"/>
          </a:xfrm>
        </p:spPr>
        <p:txBody>
          <a:bodyPr anchor="b"/>
          <a:lstStyle>
            <a:lvl1pPr>
              <a:defRPr sz="1008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2243902" y="2880069"/>
            <a:ext cx="14580179" cy="34040749"/>
          </a:xfrm>
        </p:spPr>
        <p:txBody>
          <a:bodyPr vert="horz" wrap="square" lIns="91440" tIns="45720" rIns="91440" bIns="45720" numCol="1" rtlCol="0" anchor="t" anchorCtr="0" compatLnSpc="1">
            <a:normAutofit/>
          </a:bodyPr>
          <a:lstStyle>
            <a:lvl1pPr marL="0" indent="0">
              <a:buNone/>
              <a:defRPr sz="10080"/>
            </a:lvl1pPr>
            <a:lvl2pPr marL="1440180" indent="0">
              <a:buNone/>
              <a:defRPr sz="8820"/>
            </a:lvl2pPr>
            <a:lvl3pPr marL="2879725" indent="0">
              <a:buNone/>
              <a:defRPr sz="7560"/>
            </a:lvl3pPr>
            <a:lvl4pPr marL="4320540" indent="0">
              <a:buNone/>
              <a:defRPr sz="6300"/>
            </a:lvl4pPr>
            <a:lvl5pPr marL="5760085" indent="0">
              <a:buNone/>
              <a:defRPr sz="6300"/>
            </a:lvl5pPr>
            <a:lvl6pPr marL="7200265" indent="0">
              <a:buNone/>
              <a:defRPr sz="6300"/>
            </a:lvl6pPr>
            <a:lvl7pPr marL="8639810" indent="0">
              <a:buNone/>
              <a:defRPr sz="6300"/>
            </a:lvl7pPr>
            <a:lvl8pPr marL="10079990" indent="0">
              <a:buNone/>
              <a:defRPr sz="6300"/>
            </a:lvl8pPr>
            <a:lvl9pPr marL="11520170" indent="0">
              <a:buNone/>
              <a:defRPr sz="6300"/>
            </a:lvl9pPr>
          </a:lstStyle>
          <a:p>
            <a:pPr marL="0" marR="0" lvl="0" indent="0" algn="l" defTabSz="3239770" rtl="0" eaLnBrk="0" fontAlgn="base" latinLnBrk="0" hangingPunct="0">
              <a:lnSpc>
                <a:spcPct val="90000"/>
              </a:lnSpc>
              <a:spcBef>
                <a:spcPts val="3550"/>
              </a:spcBef>
              <a:spcAft>
                <a:spcPct val="0"/>
              </a:spcAft>
              <a:buClrTx/>
              <a:buSzTx/>
              <a:buFont typeface="Arial" panose="020B0604020202020204" pitchFamily="34" charset="0"/>
              <a:buNone/>
              <a:defRPr/>
            </a:pPr>
            <a:endParaRPr kumimoji="0" lang="zh-CN" altLang="en-US" sz="1134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983775" y="12960285"/>
            <a:ext cx="9839528" cy="24010532"/>
          </a:xfrm>
        </p:spPr>
        <p:txBody>
          <a:bodyPr/>
          <a:lstStyle>
            <a:lvl1pPr marL="0" indent="0">
              <a:buNone/>
              <a:defRPr sz="6300"/>
            </a:lvl1pPr>
            <a:lvl2pPr marL="1440180" indent="0">
              <a:buNone/>
              <a:defRPr sz="5670"/>
            </a:lvl2pPr>
            <a:lvl3pPr marL="2879725" indent="0">
              <a:buNone/>
              <a:defRPr sz="5040"/>
            </a:lvl3pPr>
            <a:lvl4pPr marL="4320540" indent="0">
              <a:buNone/>
              <a:defRPr sz="4410"/>
            </a:lvl4pPr>
            <a:lvl5pPr marL="5760085" indent="0">
              <a:buNone/>
              <a:defRPr sz="4410"/>
            </a:lvl5pPr>
            <a:lvl6pPr marL="7200265" indent="0">
              <a:buNone/>
              <a:defRPr sz="4410"/>
            </a:lvl6pPr>
            <a:lvl7pPr marL="8639810" indent="0">
              <a:buNone/>
              <a:defRPr sz="4410"/>
            </a:lvl7pPr>
            <a:lvl8pPr marL="10079990" indent="0">
              <a:buNone/>
              <a:defRPr sz="4410"/>
            </a:lvl8pPr>
            <a:lvl9pPr marL="11520170" indent="0">
              <a:buNone/>
              <a:defRPr sz="441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610253" y="2300050"/>
            <a:ext cx="6210076" cy="3661080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980024" y="2300050"/>
            <a:ext cx="18270224" cy="3661080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1979814" y="2300338"/>
            <a:ext cx="24840092" cy="8350433"/>
          </a:xfrm>
          <a:prstGeom prst="rect">
            <a:avLst/>
          </a:prstGeom>
          <a:noFill/>
          <a:ln w="9525">
            <a:noFill/>
          </a:ln>
        </p:spPr>
        <p:txBody>
          <a:bodyPr anchor="ctr"/>
          <a:lstStyle/>
          <a:p>
            <a:pPr lvl="0"/>
            <a:r>
              <a:rPr lang="en-US" altLang="en-US" dirty="0"/>
              <a:t>单击此处编辑母版标题样式</a:t>
            </a:r>
            <a:endParaRPr lang="en-US" altLang="en-US" dirty="0"/>
          </a:p>
        </p:txBody>
      </p:sp>
      <p:sp>
        <p:nvSpPr>
          <p:cNvPr id="1027" name="文本占位符 2"/>
          <p:cNvSpPr>
            <a:spLocks noGrp="1"/>
          </p:cNvSpPr>
          <p:nvPr>
            <p:ph type="body"/>
          </p:nvPr>
        </p:nvSpPr>
        <p:spPr>
          <a:xfrm>
            <a:off x="1979814" y="11500102"/>
            <a:ext cx="24840092" cy="27410376"/>
          </a:xfrm>
          <a:prstGeom prst="rect">
            <a:avLst/>
          </a:prstGeom>
          <a:noFill/>
          <a:ln w="9525">
            <a:noFill/>
          </a:ln>
        </p:spPr>
        <p:txBody>
          <a:bodyPr/>
          <a:lstStyle/>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4" name="日期占位符 3"/>
          <p:cNvSpPr>
            <a:spLocks noGrp="1"/>
          </p:cNvSpPr>
          <p:nvPr>
            <p:ph type="dt" sz="half" idx="2"/>
          </p:nvPr>
        </p:nvSpPr>
        <p:spPr>
          <a:xfrm>
            <a:off x="1979813" y="40040803"/>
            <a:ext cx="6479901" cy="2300338"/>
          </a:xfrm>
          <a:prstGeom prst="rect">
            <a:avLst/>
          </a:prstGeom>
        </p:spPr>
        <p:txBody>
          <a:bodyPr vert="horz" lIns="91440" tIns="45720" rIns="91440" bIns="45720" rtlCol="0" anchor="ctr"/>
          <a:lstStyle>
            <a:lvl1pPr algn="l" fontAlgn="auto">
              <a:buFontTx/>
              <a:buNone/>
              <a:defRPr sz="378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9540639" y="40040803"/>
            <a:ext cx="9719852" cy="2300338"/>
          </a:xfrm>
          <a:prstGeom prst="rect">
            <a:avLst/>
          </a:prstGeom>
        </p:spPr>
        <p:txBody>
          <a:bodyPr vert="horz" lIns="91440" tIns="45720" rIns="91440" bIns="45720" rtlCol="0" anchor="ctr"/>
          <a:lstStyle>
            <a:lvl1pPr algn="ctr" fontAlgn="auto">
              <a:buFontTx/>
              <a:buNone/>
              <a:defRPr sz="378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4250" b="0" i="0" u="none" strike="noStrike" kern="1200" cap="none" spc="0" normalizeH="0" baseline="0" noProof="1">
              <a:ln>
                <a:noFill/>
              </a:ln>
              <a:solidFill>
                <a:schemeClr val="tx1">
                  <a:tint val="75000"/>
                </a:schemeClr>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20340004" y="40040803"/>
            <a:ext cx="6479901" cy="2300338"/>
          </a:xfrm>
          <a:prstGeom prst="rect">
            <a:avLst/>
          </a:prstGeom>
        </p:spPr>
        <p:txBody>
          <a:bodyPr vert="horz" wrap="square" lIns="91440" tIns="45720" rIns="91440" bIns="45720" numCol="1" anchor="ctr" anchorCtr="0" compatLnSpc="1"/>
          <a:lstStyle>
            <a:lvl1pPr algn="r">
              <a:defRPr sz="3735">
                <a:solidFill>
                  <a:srgbClr val="898989"/>
                </a:solidFill>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2879725" rtl="0" eaLnBrk="0" fontAlgn="base" hangingPunct="0">
        <a:lnSpc>
          <a:spcPct val="90000"/>
        </a:lnSpc>
        <a:spcBef>
          <a:spcPct val="0"/>
        </a:spcBef>
        <a:spcAft>
          <a:spcPct val="0"/>
        </a:spcAft>
        <a:defRPr sz="13780" kern="1200">
          <a:solidFill>
            <a:schemeClr val="tx1"/>
          </a:solidFill>
          <a:latin typeface="+mj-lt"/>
          <a:ea typeface="+mj-ea"/>
          <a:cs typeface="+mj-cs"/>
        </a:defRPr>
      </a:lvl1pPr>
      <a:lvl2pPr algn="l" defTabSz="3239770" rtl="0" eaLnBrk="0" fontAlgn="base" hangingPunct="0">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2pPr>
      <a:lvl3pPr algn="l" defTabSz="3239770" rtl="0" eaLnBrk="0" fontAlgn="base" hangingPunct="0">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3pPr>
      <a:lvl4pPr algn="l" defTabSz="3239770" rtl="0" eaLnBrk="0" fontAlgn="base" hangingPunct="0">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4pPr>
      <a:lvl5pPr algn="l" defTabSz="3239770" rtl="0" eaLnBrk="0" fontAlgn="base" hangingPunct="0">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5pPr>
      <a:lvl6pPr marL="457200" algn="l" defTabSz="3239770" rtl="0" fontAlgn="base">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6pPr>
      <a:lvl7pPr marL="914400" algn="l" defTabSz="3239770" rtl="0" fontAlgn="base">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7pPr>
      <a:lvl8pPr marL="1371600" algn="l" defTabSz="3239770" rtl="0" fontAlgn="base">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8pPr>
      <a:lvl9pPr marL="1828800" algn="l" defTabSz="3239770" rtl="0" fontAlgn="base">
        <a:lnSpc>
          <a:spcPct val="90000"/>
        </a:lnSpc>
        <a:spcBef>
          <a:spcPct val="0"/>
        </a:spcBef>
        <a:spcAft>
          <a:spcPct val="0"/>
        </a:spcAft>
        <a:defRPr sz="15500">
          <a:solidFill>
            <a:schemeClr val="tx1"/>
          </a:solidFill>
          <a:latin typeface="Calibri Light" panose="020F0302020204030204" pitchFamily="34" charset="0"/>
          <a:ea typeface="宋体" panose="02010600030101010101" pitchFamily="2" charset="-122"/>
        </a:defRPr>
      </a:lvl9pPr>
    </p:titleStyle>
    <p:bodyStyle>
      <a:lvl1pPr marL="719455" indent="-719455" algn="l" defTabSz="2879725" rtl="0" eaLnBrk="0" fontAlgn="base" hangingPunct="0">
        <a:lnSpc>
          <a:spcPct val="90000"/>
        </a:lnSpc>
        <a:spcBef>
          <a:spcPts val="3155"/>
        </a:spcBef>
        <a:spcAft>
          <a:spcPct val="0"/>
        </a:spcAft>
        <a:buFont typeface="Arial" panose="020B0604020202020204" pitchFamily="34" charset="0"/>
        <a:buChar char="•"/>
        <a:defRPr sz="8800" kern="1200">
          <a:solidFill>
            <a:schemeClr val="tx1"/>
          </a:solidFill>
          <a:latin typeface="+mn-lt"/>
          <a:ea typeface="+mn-ea"/>
          <a:cs typeface="+mn-cs"/>
        </a:defRPr>
      </a:lvl1pPr>
      <a:lvl2pPr marL="2160905" indent="-719455" algn="l" defTabSz="2879725" rtl="0" eaLnBrk="0" fontAlgn="base" hangingPunct="0">
        <a:lnSpc>
          <a:spcPct val="90000"/>
        </a:lnSpc>
        <a:spcBef>
          <a:spcPts val="1580"/>
        </a:spcBef>
        <a:spcAft>
          <a:spcPct val="0"/>
        </a:spcAft>
        <a:buFont typeface="Arial" panose="020B0604020202020204" pitchFamily="34" charset="0"/>
        <a:buChar char="•"/>
        <a:defRPr sz="7555" kern="1200">
          <a:solidFill>
            <a:schemeClr val="tx1"/>
          </a:solidFill>
          <a:latin typeface="+mn-lt"/>
          <a:ea typeface="+mn-ea"/>
          <a:cs typeface="+mn-cs"/>
        </a:defRPr>
      </a:lvl2pPr>
      <a:lvl3pPr marL="3599815" indent="-719455" algn="l" defTabSz="2879725" rtl="0" eaLnBrk="0" fontAlgn="base" hangingPunct="0">
        <a:lnSpc>
          <a:spcPct val="90000"/>
        </a:lnSpc>
        <a:spcBef>
          <a:spcPts val="1580"/>
        </a:spcBef>
        <a:spcAft>
          <a:spcPct val="0"/>
        </a:spcAft>
        <a:buFont typeface="Arial" panose="020B0604020202020204" pitchFamily="34" charset="0"/>
        <a:buChar char="•"/>
        <a:defRPr sz="6220" kern="1200">
          <a:solidFill>
            <a:schemeClr val="tx1"/>
          </a:solidFill>
          <a:latin typeface="+mn-lt"/>
          <a:ea typeface="+mn-ea"/>
          <a:cs typeface="+mn-cs"/>
        </a:defRPr>
      </a:lvl3pPr>
      <a:lvl4pPr marL="5040630" indent="-719455" algn="l" defTabSz="2879725" rtl="0" eaLnBrk="0" fontAlgn="base" hangingPunct="0">
        <a:lnSpc>
          <a:spcPct val="90000"/>
        </a:lnSpc>
        <a:spcBef>
          <a:spcPts val="1580"/>
        </a:spcBef>
        <a:spcAft>
          <a:spcPct val="0"/>
        </a:spcAft>
        <a:buFont typeface="Arial" panose="020B0604020202020204" pitchFamily="34" charset="0"/>
        <a:buChar char="•"/>
        <a:defRPr sz="5600" kern="1200">
          <a:solidFill>
            <a:schemeClr val="tx1"/>
          </a:solidFill>
          <a:latin typeface="+mn-lt"/>
          <a:ea typeface="+mn-ea"/>
          <a:cs typeface="+mn-cs"/>
        </a:defRPr>
      </a:lvl4pPr>
      <a:lvl5pPr marL="6480175" indent="-719455" algn="l" defTabSz="2879725" rtl="0" eaLnBrk="0" fontAlgn="base" hangingPunct="0">
        <a:lnSpc>
          <a:spcPct val="90000"/>
        </a:lnSpc>
        <a:spcBef>
          <a:spcPts val="1580"/>
        </a:spcBef>
        <a:spcAft>
          <a:spcPct val="0"/>
        </a:spcAft>
        <a:buFont typeface="Arial" panose="020B0604020202020204" pitchFamily="34" charset="0"/>
        <a:buChar char="•"/>
        <a:defRPr sz="5600" kern="1200">
          <a:solidFill>
            <a:schemeClr val="tx1"/>
          </a:solidFill>
          <a:latin typeface="+mn-lt"/>
          <a:ea typeface="+mn-ea"/>
          <a:cs typeface="+mn-cs"/>
        </a:defRPr>
      </a:lvl5pPr>
      <a:lvl6pPr marL="7919720" indent="-719455"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6pPr>
      <a:lvl7pPr marL="9360535" indent="-719455"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7pPr>
      <a:lvl8pPr marL="10800080" indent="-719455"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8pPr>
      <a:lvl9pPr marL="12240260" indent="-719455" algn="l" defTabSz="2879725" rtl="0" eaLnBrk="1" latinLnBrk="0" hangingPunct="1">
        <a:lnSpc>
          <a:spcPct val="90000"/>
        </a:lnSpc>
        <a:spcBef>
          <a:spcPts val="1580"/>
        </a:spcBef>
        <a:buFont typeface="Arial" panose="020B0604020202020204" pitchFamily="34" charset="0"/>
        <a:buChar char="•"/>
        <a:defRPr sz="5670" kern="1200">
          <a:solidFill>
            <a:schemeClr val="tx1"/>
          </a:solidFill>
          <a:latin typeface="+mn-lt"/>
          <a:ea typeface="+mn-ea"/>
          <a:cs typeface="+mn-cs"/>
        </a:defRPr>
      </a:lvl9pPr>
    </p:bodyStyle>
    <p:otherStyle>
      <a:defPPr>
        <a:defRPr lang="zh-CN"/>
      </a:defPPr>
      <a:lvl1pPr marL="0" algn="l" defTabSz="2879725" rtl="0" eaLnBrk="1" latinLnBrk="0" hangingPunct="1">
        <a:defRPr sz="5670" kern="1200">
          <a:solidFill>
            <a:schemeClr val="tx1"/>
          </a:solidFill>
          <a:latin typeface="+mn-lt"/>
          <a:ea typeface="+mn-ea"/>
          <a:cs typeface="+mn-cs"/>
        </a:defRPr>
      </a:lvl1pPr>
      <a:lvl2pPr marL="1440180" algn="l" defTabSz="2879725" rtl="0" eaLnBrk="1" latinLnBrk="0" hangingPunct="1">
        <a:defRPr sz="5670" kern="1200">
          <a:solidFill>
            <a:schemeClr val="tx1"/>
          </a:solidFill>
          <a:latin typeface="+mn-lt"/>
          <a:ea typeface="+mn-ea"/>
          <a:cs typeface="+mn-cs"/>
        </a:defRPr>
      </a:lvl2pPr>
      <a:lvl3pPr marL="2879725" algn="l" defTabSz="2879725" rtl="0" eaLnBrk="1" latinLnBrk="0" hangingPunct="1">
        <a:defRPr sz="5670" kern="1200">
          <a:solidFill>
            <a:schemeClr val="tx1"/>
          </a:solidFill>
          <a:latin typeface="+mn-lt"/>
          <a:ea typeface="+mn-ea"/>
          <a:cs typeface="+mn-cs"/>
        </a:defRPr>
      </a:lvl3pPr>
      <a:lvl4pPr marL="4320540" algn="l" defTabSz="2879725" rtl="0" eaLnBrk="1" latinLnBrk="0" hangingPunct="1">
        <a:defRPr sz="5670" kern="1200">
          <a:solidFill>
            <a:schemeClr val="tx1"/>
          </a:solidFill>
          <a:latin typeface="+mn-lt"/>
          <a:ea typeface="+mn-ea"/>
          <a:cs typeface="+mn-cs"/>
        </a:defRPr>
      </a:lvl4pPr>
      <a:lvl5pPr marL="5760085" algn="l" defTabSz="2879725" rtl="0" eaLnBrk="1" latinLnBrk="0" hangingPunct="1">
        <a:defRPr sz="5670" kern="1200">
          <a:solidFill>
            <a:schemeClr val="tx1"/>
          </a:solidFill>
          <a:latin typeface="+mn-lt"/>
          <a:ea typeface="+mn-ea"/>
          <a:cs typeface="+mn-cs"/>
        </a:defRPr>
      </a:lvl5pPr>
      <a:lvl6pPr marL="7200265" algn="l" defTabSz="2879725" rtl="0" eaLnBrk="1" latinLnBrk="0" hangingPunct="1">
        <a:defRPr sz="5670" kern="1200">
          <a:solidFill>
            <a:schemeClr val="tx1"/>
          </a:solidFill>
          <a:latin typeface="+mn-lt"/>
          <a:ea typeface="+mn-ea"/>
          <a:cs typeface="+mn-cs"/>
        </a:defRPr>
      </a:lvl6pPr>
      <a:lvl7pPr marL="8639810" algn="l" defTabSz="2879725" rtl="0" eaLnBrk="1" latinLnBrk="0" hangingPunct="1">
        <a:defRPr sz="5670" kern="1200">
          <a:solidFill>
            <a:schemeClr val="tx1"/>
          </a:solidFill>
          <a:latin typeface="+mn-lt"/>
          <a:ea typeface="+mn-ea"/>
          <a:cs typeface="+mn-cs"/>
        </a:defRPr>
      </a:lvl7pPr>
      <a:lvl8pPr marL="10079990" algn="l" defTabSz="2879725" rtl="0" eaLnBrk="1" latinLnBrk="0" hangingPunct="1">
        <a:defRPr sz="5670" kern="1200">
          <a:solidFill>
            <a:schemeClr val="tx1"/>
          </a:solidFill>
          <a:latin typeface="+mn-lt"/>
          <a:ea typeface="+mn-ea"/>
          <a:cs typeface="+mn-cs"/>
        </a:defRPr>
      </a:lvl8pPr>
      <a:lvl9pPr marL="11520170" algn="l" defTabSz="2879725"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emf"/><Relationship Id="rId8" Type="http://schemas.openxmlformats.org/officeDocument/2006/relationships/image" Target="../media/image9.emf"/><Relationship Id="rId7" Type="http://schemas.openxmlformats.org/officeDocument/2006/relationships/image" Target="../media/image8.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png"/><Relationship Id="rId20" Type="http://schemas.openxmlformats.org/officeDocument/2006/relationships/notesSlide" Target="../notesSlides/notesSlide1.xml"/><Relationship Id="rId2" Type="http://schemas.openxmlformats.org/officeDocument/2006/relationships/image" Target="../media/image3.png"/><Relationship Id="rId19" Type="http://schemas.openxmlformats.org/officeDocument/2006/relationships/slideLayout" Target="../slideLayouts/slideLayout2.xml"/><Relationship Id="rId18" Type="http://schemas.microsoft.com/office/2007/relationships/diagramDrawing" Target="../diagrams/drawing1.xml"/><Relationship Id="rId17" Type="http://schemas.openxmlformats.org/officeDocument/2006/relationships/diagramColors" Target="../diagrams/colors1.xml"/><Relationship Id="rId16" Type="http://schemas.openxmlformats.org/officeDocument/2006/relationships/diagramQuickStyle" Target="../diagrams/quickStyle1.xml"/><Relationship Id="rId15" Type="http://schemas.openxmlformats.org/officeDocument/2006/relationships/diagramLayout" Target="../diagrams/layout1.xml"/><Relationship Id="rId14" Type="http://schemas.openxmlformats.org/officeDocument/2006/relationships/diagramData" Target="../diagrams/data1.xml"/><Relationship Id="rId13" Type="http://schemas.openxmlformats.org/officeDocument/2006/relationships/image" Target="../media/image14.png"/><Relationship Id="rId12" Type="http://schemas.openxmlformats.org/officeDocument/2006/relationships/image" Target="../media/image13.emf"/><Relationship Id="rId11" Type="http://schemas.openxmlformats.org/officeDocument/2006/relationships/image" Target="../media/image12.emf"/><Relationship Id="rId10" Type="http://schemas.openxmlformats.org/officeDocument/2006/relationships/image" Target="../media/image11.emf"/><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2"/>
          <a:stretch>
            <a:fillRect/>
          </a:stretch>
        </p:blipFill>
        <p:spPr>
          <a:xfrm>
            <a:off x="14454188" y="2696043"/>
            <a:ext cx="381999" cy="72557"/>
          </a:xfrm>
          <a:prstGeom prst="rect">
            <a:avLst/>
          </a:prstGeom>
        </p:spPr>
      </p:pic>
      <p:sp>
        <p:nvSpPr>
          <p:cNvPr id="2" name="文本框 3"/>
          <p:cNvSpPr txBox="1"/>
          <p:nvPr/>
        </p:nvSpPr>
        <p:spPr>
          <a:xfrm>
            <a:off x="1754705" y="3704207"/>
            <a:ext cx="25227588" cy="1938020"/>
          </a:xfrm>
          <a:prstGeom prst="rect">
            <a:avLst/>
          </a:prstGeom>
          <a:noFill/>
        </p:spPr>
        <p:txBody>
          <a:bodyPr wrap="square">
            <a:spAutoFit/>
            <a:scene3d>
              <a:camera prst="orthographicFront"/>
              <a:lightRig rig="threePt" dir="t"/>
            </a:scene3d>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R="0" algn="ctr" defTabSz="914400" fontAlgn="auto">
              <a:lnSpc>
                <a:spcPct val="150000"/>
              </a:lnSpc>
              <a:buClrTx/>
              <a:buSzTx/>
              <a:buFontTx/>
              <a:buNone/>
              <a:defRPr/>
            </a:pPr>
            <a:r>
              <a:rPr kumimoji="0" lang="zh-CN" altLang="en-US" sz="80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mn-ea"/>
              </a:rPr>
              <a:t>小小区网络结合动态时分双工的频谱分配机制</a:t>
            </a:r>
            <a:endParaRPr kumimoji="0" lang="zh-CN" altLang="en-US" sz="80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mn-cs"/>
              <a:sym typeface="+mn-ea"/>
            </a:endParaRPr>
          </a:p>
        </p:txBody>
      </p:sp>
      <p:sp>
        <p:nvSpPr>
          <p:cNvPr id="5" name="圆角矩形标注 82"/>
          <p:cNvSpPr/>
          <p:nvPr/>
        </p:nvSpPr>
        <p:spPr>
          <a:xfrm rot="10800000">
            <a:off x="14567217" y="24731729"/>
            <a:ext cx="5731510" cy="615950"/>
          </a:xfrm>
          <a:prstGeom prst="wedgeRoundRectCallout">
            <a:avLst>
              <a:gd name="adj1" fmla="val -15597"/>
              <a:gd name="adj2" fmla="val 83003"/>
              <a:gd name="adj3" fmla="val 16667"/>
            </a:avLst>
          </a:prstGeom>
          <a:gradFill>
            <a:gsLst>
              <a:gs pos="0">
                <a:srgbClr val="7B32B2"/>
              </a:gs>
              <a:gs pos="100000">
                <a:srgbClr val="401A5D"/>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a:p>
        </p:txBody>
      </p:sp>
      <p:sp>
        <p:nvSpPr>
          <p:cNvPr id="10" name="文本框 2"/>
          <p:cNvSpPr txBox="1"/>
          <p:nvPr/>
        </p:nvSpPr>
        <p:spPr>
          <a:xfrm>
            <a:off x="1754705" y="5927003"/>
            <a:ext cx="26072572" cy="922020"/>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lgn="l"/>
            <a:r>
              <a:rPr lang="zh-CN" altLang="en-US" sz="5400" b="1" noProof="0"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姓名</a:t>
            </a:r>
            <a:r>
              <a:rPr lang="zh-CN" altLang="en-US" sz="5400"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 刘博           指导教师： 张三              专业：电子与通信工程</a:t>
            </a:r>
            <a:endParaRPr lang="zh-CN" altLang="en-US" sz="5400" b="1" dirty="0">
              <a:ln w="10160">
                <a:no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1050270" y="5899415"/>
            <a:ext cx="369151" cy="1060040"/>
          </a:xfrm>
          <a:prstGeom prst="rect">
            <a:avLst/>
          </a:prstGeom>
          <a:solidFill>
            <a:srgbClr val="FFD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100"/>
          </a:p>
        </p:txBody>
      </p:sp>
      <p:sp>
        <p:nvSpPr>
          <p:cNvPr id="14" name="矩形 13"/>
          <p:cNvSpPr/>
          <p:nvPr/>
        </p:nvSpPr>
        <p:spPr>
          <a:xfrm>
            <a:off x="7111708" y="5899415"/>
            <a:ext cx="369151" cy="1060040"/>
          </a:xfrm>
          <a:prstGeom prst="rect">
            <a:avLst/>
          </a:prstGeom>
          <a:solidFill>
            <a:srgbClr val="FFD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100"/>
          </a:p>
        </p:txBody>
      </p:sp>
      <p:sp>
        <p:nvSpPr>
          <p:cNvPr id="15" name="矩形 14"/>
          <p:cNvSpPr/>
          <p:nvPr/>
        </p:nvSpPr>
        <p:spPr>
          <a:xfrm>
            <a:off x="14921307" y="5899415"/>
            <a:ext cx="369151" cy="1060040"/>
          </a:xfrm>
          <a:prstGeom prst="rect">
            <a:avLst/>
          </a:prstGeom>
          <a:solidFill>
            <a:srgbClr val="FFD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100"/>
          </a:p>
        </p:txBody>
      </p:sp>
      <p:sp>
        <p:nvSpPr>
          <p:cNvPr id="16" name="TextBox 63"/>
          <p:cNvSpPr txBox="1"/>
          <p:nvPr/>
        </p:nvSpPr>
        <p:spPr>
          <a:xfrm>
            <a:off x="654367" y="32118049"/>
            <a:ext cx="26327735" cy="8216900"/>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zh-CN"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在读期间</a:t>
            </a:r>
            <a:r>
              <a:rPr lang="zh-CN" altLang="en-US"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科研</a:t>
            </a:r>
            <a:r>
              <a:rPr lang="zh-CN" altLang="zh-CN"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成果：</a:t>
            </a:r>
            <a:endParaRPr lang="zh-CN" altLang="zh-CN" sz="4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4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1、发表论文：</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71500" indent="-571500">
              <a:lnSpc>
                <a:spcPct val="150000"/>
              </a:lnSpc>
              <a:buFont typeface="Wingdings" panose="05000000000000000000" charset="0"/>
              <a:buChar char="Ø"/>
            </a:pPr>
            <a:r>
              <a:rPr lang="zh-CN" altLang="en-US" sz="4400">
                <a:latin typeface="Times New Roman" panose="02020603050405020304" pitchFamily="18" charset="0"/>
                <a:cs typeface="Times New Roman" panose="02020603050405020304" pitchFamily="18" charset="0"/>
                <a:sym typeface="+mn-ea"/>
              </a:rPr>
              <a:t>A Multi-Greedy Spectrum Auction Algorithm for Cognitive Small Cell Networks，International Journal of Distributed Sensor Networks(SCI，已发表)；</a:t>
            </a:r>
            <a:endParaRPr lang="zh-CN" altLang="en-US" sz="4400">
              <a:latin typeface="Times New Roman" panose="02020603050405020304" pitchFamily="18" charset="0"/>
              <a:cs typeface="Times New Roman" panose="02020603050405020304" pitchFamily="18" charset="0"/>
              <a:sym typeface="+mn-ea"/>
            </a:endParaRPr>
          </a:p>
          <a:p>
            <a:pPr>
              <a:lnSpc>
                <a:spcPct val="150000"/>
              </a:lnSpc>
              <a:buFont typeface="Arial" panose="020B0604020202020204" pitchFamily="34" charset="0"/>
            </a:pPr>
            <a:r>
              <a:rPr lang="en-US" altLang="zh-CN" sz="4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4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、专利：</a:t>
            </a:r>
            <a:endPar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spcBef>
                <a:spcPts val="0"/>
              </a:spcBef>
              <a:spcAft>
                <a:spcPts val="0"/>
              </a:spcAft>
              <a:buFont typeface="Wingdings" panose="05000000000000000000" charset="0"/>
              <a:buChar char="Ø"/>
              <a:defRPr/>
            </a:pPr>
            <a:r>
              <a:rPr lang="zh-CN" altLang="en-US" sz="4400">
                <a:sym typeface="+mn-ea"/>
              </a:rPr>
              <a:t>一种小小区的频谱拍卖方法 (国家发明专利，已公开)；</a:t>
            </a:r>
            <a:endParaRPr lang="zh-CN" altLang="en-US" sz="4400">
              <a:sym typeface="+mn-ea"/>
            </a:endParaRPr>
          </a:p>
          <a:p>
            <a:pPr fontAlgn="auto">
              <a:lnSpc>
                <a:spcPct val="150000"/>
              </a:lnSpc>
              <a:spcBef>
                <a:spcPts val="0"/>
              </a:spcBef>
              <a:spcAft>
                <a:spcPts val="0"/>
              </a:spcAft>
              <a:buFont typeface="Wingdings" panose="05000000000000000000" charset="0"/>
              <a:buChar char="Ø"/>
              <a:defRPr/>
            </a:pPr>
            <a:r>
              <a:rPr lang="zh-CN" altLang="en-US" sz="4400">
                <a:sym typeface="+mn-ea"/>
              </a:rPr>
              <a:t>一种小小区动态时分双工结合Q学习的上下行子帧配置方法(国家发明专利，已公开)；</a:t>
            </a:r>
            <a:endParaRPr lang="zh-CN" altLang="en-US" sz="4400">
              <a:sym typeface="+mn-ea"/>
            </a:endParaRPr>
          </a:p>
          <a:p>
            <a:pPr fontAlgn="auto">
              <a:lnSpc>
                <a:spcPct val="150000"/>
              </a:lnSpc>
              <a:spcBef>
                <a:spcPts val="0"/>
              </a:spcBef>
              <a:spcAft>
                <a:spcPts val="0"/>
              </a:spcAft>
              <a:buFont typeface="Wingdings" panose="05000000000000000000" charset="0"/>
              <a:buChar char="Ø"/>
              <a:defRPr/>
            </a:pPr>
            <a:r>
              <a:rPr lang="zh-CN" altLang="en-US" sz="4400">
                <a:sym typeface="+mn-ea"/>
              </a:rPr>
              <a:t>一种动态时分双工结合小小区的双系统复(国家发明专利，已公开)。</a:t>
            </a:r>
            <a:endParaRPr lang="zh-CN" altLang="zh-CN" sz="4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flipV="1">
            <a:off x="578802" y="32103444"/>
            <a:ext cx="2724658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a:p>
        </p:txBody>
      </p:sp>
      <p:grpSp>
        <p:nvGrpSpPr>
          <p:cNvPr id="18" name="组合 17"/>
          <p:cNvGrpSpPr/>
          <p:nvPr/>
        </p:nvGrpSpPr>
        <p:grpSpPr>
          <a:xfrm flipH="1">
            <a:off x="-1265873" y="8360158"/>
            <a:ext cx="14513560" cy="10204449"/>
            <a:chOff x="1381454" y="1857787"/>
            <a:chExt cx="1835923" cy="3640382"/>
          </a:xfrm>
        </p:grpSpPr>
        <p:sp>
          <p:nvSpPr>
            <p:cNvPr id="81" name="直角三角形 69"/>
            <p:cNvSpPr/>
            <p:nvPr/>
          </p:nvSpPr>
          <p:spPr>
            <a:xfrm flipH="1" flipV="1">
              <a:off x="1381454" y="5228865"/>
              <a:ext cx="1835923" cy="269304"/>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2" name="矩形 81"/>
            <p:cNvSpPr/>
            <p:nvPr/>
          </p:nvSpPr>
          <p:spPr>
            <a:xfrm>
              <a:off x="1381454" y="1857787"/>
              <a:ext cx="1648478" cy="3374531"/>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3" name="矩形 82"/>
            <p:cNvSpPr/>
            <p:nvPr/>
          </p:nvSpPr>
          <p:spPr>
            <a:xfrm>
              <a:off x="1381454" y="1857787"/>
              <a:ext cx="1648443" cy="428600"/>
            </a:xfrm>
            <a:prstGeom prst="rect">
              <a:avLst/>
            </a:prstGeom>
            <a:solidFill>
              <a:srgbClr val="FFB8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0" name="文本框 12"/>
          <p:cNvSpPr txBox="1"/>
          <p:nvPr/>
        </p:nvSpPr>
        <p:spPr>
          <a:xfrm>
            <a:off x="1296035" y="8604634"/>
            <a:ext cx="13695362" cy="829945"/>
          </a:xfrm>
          <a:prstGeom prst="rect">
            <a:avLst/>
          </a:prstGeom>
          <a:noFill/>
          <a:ln w="9525">
            <a:noFill/>
          </a:ln>
        </p:spPr>
        <p:txBody>
          <a:bodyPr anchor="t">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914400">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背景介绍</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97" y="8604634"/>
            <a:ext cx="956310" cy="956310"/>
          </a:xfrm>
          <a:prstGeom prst="rect">
            <a:avLst/>
          </a:prstGeom>
        </p:spPr>
      </p:pic>
      <p:grpSp>
        <p:nvGrpSpPr>
          <p:cNvPr id="23" name="组合 22"/>
          <p:cNvGrpSpPr/>
          <p:nvPr/>
        </p:nvGrpSpPr>
        <p:grpSpPr>
          <a:xfrm>
            <a:off x="58737" y="18312517"/>
            <a:ext cx="14691995" cy="6113784"/>
            <a:chOff x="3952149" y="1857787"/>
            <a:chExt cx="1867179" cy="3640382"/>
          </a:xfrm>
        </p:grpSpPr>
        <p:sp>
          <p:nvSpPr>
            <p:cNvPr id="78" name="直角三角形 69"/>
            <p:cNvSpPr/>
            <p:nvPr/>
          </p:nvSpPr>
          <p:spPr>
            <a:xfrm flipH="1" flipV="1">
              <a:off x="3954489" y="5238509"/>
              <a:ext cx="1864839" cy="259660"/>
            </a:xfrm>
            <a:custGeom>
              <a:avLst/>
              <a:gdLst>
                <a:gd name="connsiteX0" fmla="*/ 0 w 1994637"/>
                <a:gd name="connsiteY0" fmla="*/ 328931 h 328931"/>
                <a:gd name="connsiteX1" fmla="*/ 0 w 1994637"/>
                <a:gd name="connsiteY1" fmla="*/ 0 h 328931"/>
                <a:gd name="connsiteX2" fmla="*/ 1994637 w 1994637"/>
                <a:gd name="connsiteY2" fmla="*/ 328931 h 328931"/>
                <a:gd name="connsiteX3" fmla="*/ 0 w 1994637"/>
                <a:gd name="connsiteY3" fmla="*/ 328931 h 328931"/>
                <a:gd name="connsiteX0-1" fmla="*/ 196850 w 2191487"/>
                <a:gd name="connsiteY0-2" fmla="*/ 278131 h 278131"/>
                <a:gd name="connsiteX1-3" fmla="*/ 0 w 2191487"/>
                <a:gd name="connsiteY1-4" fmla="*/ 0 h 278131"/>
                <a:gd name="connsiteX2-5" fmla="*/ 2191487 w 2191487"/>
                <a:gd name="connsiteY2-6" fmla="*/ 278131 h 278131"/>
                <a:gd name="connsiteX3-7" fmla="*/ 196850 w 2191487"/>
                <a:gd name="connsiteY3-8" fmla="*/ 278131 h 278131"/>
                <a:gd name="connsiteX0-9" fmla="*/ 273050 w 2267687"/>
                <a:gd name="connsiteY0-10" fmla="*/ 290831 h 290831"/>
                <a:gd name="connsiteX1-11" fmla="*/ 0 w 2267687"/>
                <a:gd name="connsiteY1-12" fmla="*/ 0 h 290831"/>
                <a:gd name="connsiteX2-13" fmla="*/ 2267687 w 2267687"/>
                <a:gd name="connsiteY2-14" fmla="*/ 290831 h 290831"/>
                <a:gd name="connsiteX3-15" fmla="*/ 273050 w 2267687"/>
                <a:gd name="connsiteY3-16" fmla="*/ 290831 h 290831"/>
              </a:gdLst>
              <a:ahLst/>
              <a:cxnLst>
                <a:cxn ang="0">
                  <a:pos x="connsiteX0-1" y="connsiteY0-2"/>
                </a:cxn>
                <a:cxn ang="0">
                  <a:pos x="connsiteX1-3" y="connsiteY1-4"/>
                </a:cxn>
                <a:cxn ang="0">
                  <a:pos x="connsiteX2-5" y="connsiteY2-6"/>
                </a:cxn>
                <a:cxn ang="0">
                  <a:pos x="connsiteX3-7" y="connsiteY3-8"/>
                </a:cxn>
              </a:cxnLst>
              <a:rect l="l" t="t" r="r" b="b"/>
              <a:pathLst>
                <a:path w="2267687" h="290831">
                  <a:moveTo>
                    <a:pt x="273050" y="290831"/>
                  </a:moveTo>
                  <a:lnTo>
                    <a:pt x="0" y="0"/>
                  </a:lnTo>
                  <a:lnTo>
                    <a:pt x="2267687" y="290831"/>
                  </a:lnTo>
                  <a:lnTo>
                    <a:pt x="273050" y="290831"/>
                  </a:lnTo>
                  <a:close/>
                </a:path>
              </a:pathLst>
            </a:custGeom>
            <a:gradFill>
              <a:gsLst>
                <a:gs pos="100000">
                  <a:schemeClr val="bg1">
                    <a:lumMod val="50000"/>
                    <a:alpha val="44000"/>
                  </a:schemeClr>
                </a:gs>
                <a:gs pos="0">
                  <a:srgbClr val="F3F3F3">
                    <a:alpha val="12000"/>
                  </a:srgb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3955379" y="1857787"/>
              <a:ext cx="1648481" cy="337507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0" name="矩形 79"/>
            <p:cNvSpPr/>
            <p:nvPr/>
          </p:nvSpPr>
          <p:spPr>
            <a:xfrm>
              <a:off x="3952149" y="1857787"/>
              <a:ext cx="1648480" cy="712036"/>
            </a:xfrm>
            <a:prstGeom prst="rect">
              <a:avLst/>
            </a:prstGeom>
            <a:solidFill>
              <a:srgbClr val="01AC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4" name="文本框 12"/>
          <p:cNvSpPr txBox="1"/>
          <p:nvPr/>
        </p:nvSpPr>
        <p:spPr>
          <a:xfrm>
            <a:off x="1296035" y="18429989"/>
            <a:ext cx="13695362" cy="82994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914400">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主要工作及创新性</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25" name="Freeform 103"/>
          <p:cNvSpPr>
            <a:spLocks noChangeAspect="1" noEditPoints="1"/>
          </p:cNvSpPr>
          <p:nvPr/>
        </p:nvSpPr>
        <p:spPr bwMode="auto">
          <a:xfrm>
            <a:off x="462597" y="18429989"/>
            <a:ext cx="833755" cy="775970"/>
          </a:xfrm>
          <a:custGeom>
            <a:avLst/>
            <a:gdLst>
              <a:gd name="T0" fmla="*/ 48 w 120"/>
              <a:gd name="T1" fmla="*/ 63 h 112"/>
              <a:gd name="T2" fmla="*/ 52 w 120"/>
              <a:gd name="T3" fmla="*/ 59 h 112"/>
              <a:gd name="T4" fmla="*/ 67 w 120"/>
              <a:gd name="T5" fmla="*/ 59 h 112"/>
              <a:gd name="T6" fmla="*/ 70 w 120"/>
              <a:gd name="T7" fmla="*/ 63 h 112"/>
              <a:gd name="T8" fmla="*/ 70 w 120"/>
              <a:gd name="T9" fmla="*/ 68 h 112"/>
              <a:gd name="T10" fmla="*/ 67 w 120"/>
              <a:gd name="T11" fmla="*/ 72 h 112"/>
              <a:gd name="T12" fmla="*/ 52 w 120"/>
              <a:gd name="T13" fmla="*/ 72 h 112"/>
              <a:gd name="T14" fmla="*/ 48 w 120"/>
              <a:gd name="T15" fmla="*/ 68 h 112"/>
              <a:gd name="T16" fmla="*/ 48 w 120"/>
              <a:gd name="T17" fmla="*/ 63 h 112"/>
              <a:gd name="T18" fmla="*/ 35 w 120"/>
              <a:gd name="T19" fmla="*/ 20 h 112"/>
              <a:gd name="T20" fmla="*/ 4 w 120"/>
              <a:gd name="T21" fmla="*/ 20 h 112"/>
              <a:gd name="T22" fmla="*/ 0 w 120"/>
              <a:gd name="T23" fmla="*/ 26 h 112"/>
              <a:gd name="T24" fmla="*/ 0 w 120"/>
              <a:gd name="T25" fmla="*/ 46 h 112"/>
              <a:gd name="T26" fmla="*/ 37 w 120"/>
              <a:gd name="T27" fmla="*/ 61 h 112"/>
              <a:gd name="T28" fmla="*/ 42 w 120"/>
              <a:gd name="T29" fmla="*/ 61 h 112"/>
              <a:gd name="T30" fmla="*/ 42 w 120"/>
              <a:gd name="T31" fmla="*/ 57 h 112"/>
              <a:gd name="T32" fmla="*/ 46 w 120"/>
              <a:gd name="T33" fmla="*/ 54 h 112"/>
              <a:gd name="T34" fmla="*/ 70 w 120"/>
              <a:gd name="T35" fmla="*/ 54 h 112"/>
              <a:gd name="T36" fmla="*/ 76 w 120"/>
              <a:gd name="T37" fmla="*/ 57 h 112"/>
              <a:gd name="T38" fmla="*/ 76 w 120"/>
              <a:gd name="T39" fmla="*/ 61 h 112"/>
              <a:gd name="T40" fmla="*/ 82 w 120"/>
              <a:gd name="T41" fmla="*/ 61 h 112"/>
              <a:gd name="T42" fmla="*/ 119 w 120"/>
              <a:gd name="T43" fmla="*/ 46 h 112"/>
              <a:gd name="T44" fmla="*/ 119 w 120"/>
              <a:gd name="T45" fmla="*/ 25 h 112"/>
              <a:gd name="T46" fmla="*/ 115 w 120"/>
              <a:gd name="T47" fmla="*/ 20 h 112"/>
              <a:gd name="T48" fmla="*/ 83 w 120"/>
              <a:gd name="T49" fmla="*/ 20 h 112"/>
              <a:gd name="T50" fmla="*/ 35 w 120"/>
              <a:gd name="T51" fmla="*/ 20 h 112"/>
              <a:gd name="T52" fmla="*/ 74 w 120"/>
              <a:gd name="T53" fmla="*/ 20 h 112"/>
              <a:gd name="T54" fmla="*/ 74 w 120"/>
              <a:gd name="T55" fmla="*/ 13 h 112"/>
              <a:gd name="T56" fmla="*/ 72 w 120"/>
              <a:gd name="T57" fmla="*/ 9 h 112"/>
              <a:gd name="T58" fmla="*/ 47 w 120"/>
              <a:gd name="T59" fmla="*/ 9 h 112"/>
              <a:gd name="T60" fmla="*/ 44 w 120"/>
              <a:gd name="T61" fmla="*/ 13 h 112"/>
              <a:gd name="T62" fmla="*/ 44 w 120"/>
              <a:gd name="T63" fmla="*/ 20 h 112"/>
              <a:gd name="T64" fmla="*/ 35 w 120"/>
              <a:gd name="T65" fmla="*/ 20 h 112"/>
              <a:gd name="T66" fmla="*/ 35 w 120"/>
              <a:gd name="T67" fmla="*/ 7 h 112"/>
              <a:gd name="T68" fmla="*/ 41 w 120"/>
              <a:gd name="T69" fmla="*/ 1 h 112"/>
              <a:gd name="T70" fmla="*/ 77 w 120"/>
              <a:gd name="T71" fmla="*/ 1 h 112"/>
              <a:gd name="T72" fmla="*/ 84 w 120"/>
              <a:gd name="T73" fmla="*/ 7 h 112"/>
              <a:gd name="T74" fmla="*/ 83 w 120"/>
              <a:gd name="T75" fmla="*/ 20 h 112"/>
              <a:gd name="T76" fmla="*/ 74 w 120"/>
              <a:gd name="T77" fmla="*/ 20 h 112"/>
              <a:gd name="T78" fmla="*/ 119 w 120"/>
              <a:gd name="T79" fmla="*/ 50 h 112"/>
              <a:gd name="T80" fmla="*/ 119 w 120"/>
              <a:gd name="T81" fmla="*/ 105 h 112"/>
              <a:gd name="T82" fmla="*/ 113 w 120"/>
              <a:gd name="T83" fmla="*/ 111 h 112"/>
              <a:gd name="T84" fmla="*/ 5 w 120"/>
              <a:gd name="T85" fmla="*/ 111 h 112"/>
              <a:gd name="T86" fmla="*/ 0 w 120"/>
              <a:gd name="T87" fmla="*/ 106 h 112"/>
              <a:gd name="T88" fmla="*/ 0 w 120"/>
              <a:gd name="T89" fmla="*/ 50 h 112"/>
              <a:gd name="T90" fmla="*/ 43 w 120"/>
              <a:gd name="T91" fmla="*/ 67 h 112"/>
              <a:gd name="T92" fmla="*/ 43 w 120"/>
              <a:gd name="T93" fmla="*/ 72 h 112"/>
              <a:gd name="T94" fmla="*/ 48 w 120"/>
              <a:gd name="T95" fmla="*/ 78 h 112"/>
              <a:gd name="T96" fmla="*/ 70 w 120"/>
              <a:gd name="T97" fmla="*/ 78 h 112"/>
              <a:gd name="T98" fmla="*/ 76 w 120"/>
              <a:gd name="T99" fmla="*/ 72 h 112"/>
              <a:gd name="T100" fmla="*/ 76 w 120"/>
              <a:gd name="T101" fmla="*/ 67 h 112"/>
              <a:gd name="T102" fmla="*/ 119 w 120"/>
              <a:gd name="T103" fmla="*/ 50 h 112"/>
              <a:gd name="T104" fmla="*/ 119 w 120"/>
              <a:gd name="T105" fmla="*/ 50 h 112"/>
              <a:gd name="T106" fmla="*/ 119 w 120"/>
              <a:gd name="T107" fmla="*/ 5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12">
                <a:moveTo>
                  <a:pt x="48" y="63"/>
                </a:moveTo>
                <a:cubicBezTo>
                  <a:pt x="48" y="63"/>
                  <a:pt x="47" y="59"/>
                  <a:pt x="52" y="59"/>
                </a:cubicBezTo>
                <a:cubicBezTo>
                  <a:pt x="67" y="59"/>
                  <a:pt x="67" y="59"/>
                  <a:pt x="67" y="59"/>
                </a:cubicBezTo>
                <a:cubicBezTo>
                  <a:pt x="67" y="59"/>
                  <a:pt x="70" y="59"/>
                  <a:pt x="70" y="63"/>
                </a:cubicBezTo>
                <a:cubicBezTo>
                  <a:pt x="70" y="68"/>
                  <a:pt x="70" y="68"/>
                  <a:pt x="70" y="68"/>
                </a:cubicBezTo>
                <a:cubicBezTo>
                  <a:pt x="70" y="68"/>
                  <a:pt x="71" y="72"/>
                  <a:pt x="67" y="72"/>
                </a:cubicBezTo>
                <a:cubicBezTo>
                  <a:pt x="52" y="72"/>
                  <a:pt x="52" y="72"/>
                  <a:pt x="52" y="72"/>
                </a:cubicBezTo>
                <a:cubicBezTo>
                  <a:pt x="52" y="72"/>
                  <a:pt x="48" y="74"/>
                  <a:pt x="48" y="68"/>
                </a:cubicBezTo>
                <a:cubicBezTo>
                  <a:pt x="48" y="63"/>
                  <a:pt x="48" y="63"/>
                  <a:pt x="48" y="63"/>
                </a:cubicBezTo>
                <a:close/>
                <a:moveTo>
                  <a:pt x="35" y="20"/>
                </a:moveTo>
                <a:cubicBezTo>
                  <a:pt x="4" y="20"/>
                  <a:pt x="4" y="20"/>
                  <a:pt x="4" y="20"/>
                </a:cubicBezTo>
                <a:cubicBezTo>
                  <a:pt x="4" y="20"/>
                  <a:pt x="0" y="19"/>
                  <a:pt x="0" y="26"/>
                </a:cubicBezTo>
                <a:cubicBezTo>
                  <a:pt x="0" y="46"/>
                  <a:pt x="0" y="46"/>
                  <a:pt x="0" y="46"/>
                </a:cubicBezTo>
                <a:cubicBezTo>
                  <a:pt x="37" y="61"/>
                  <a:pt x="37" y="61"/>
                  <a:pt x="37" y="61"/>
                </a:cubicBezTo>
                <a:cubicBezTo>
                  <a:pt x="42" y="61"/>
                  <a:pt x="42" y="61"/>
                  <a:pt x="42" y="61"/>
                </a:cubicBezTo>
                <a:cubicBezTo>
                  <a:pt x="42" y="57"/>
                  <a:pt x="42" y="57"/>
                  <a:pt x="42" y="57"/>
                </a:cubicBezTo>
                <a:cubicBezTo>
                  <a:pt x="42" y="57"/>
                  <a:pt x="43" y="54"/>
                  <a:pt x="46" y="54"/>
                </a:cubicBezTo>
                <a:cubicBezTo>
                  <a:pt x="70" y="54"/>
                  <a:pt x="70" y="54"/>
                  <a:pt x="70" y="54"/>
                </a:cubicBezTo>
                <a:cubicBezTo>
                  <a:pt x="70" y="54"/>
                  <a:pt x="76" y="53"/>
                  <a:pt x="76" y="57"/>
                </a:cubicBezTo>
                <a:cubicBezTo>
                  <a:pt x="76" y="61"/>
                  <a:pt x="76" y="61"/>
                  <a:pt x="76" y="61"/>
                </a:cubicBezTo>
                <a:cubicBezTo>
                  <a:pt x="82" y="61"/>
                  <a:pt x="82" y="61"/>
                  <a:pt x="82" y="61"/>
                </a:cubicBezTo>
                <a:cubicBezTo>
                  <a:pt x="119" y="46"/>
                  <a:pt x="119" y="46"/>
                  <a:pt x="119" y="46"/>
                </a:cubicBezTo>
                <a:cubicBezTo>
                  <a:pt x="119" y="25"/>
                  <a:pt x="119" y="25"/>
                  <a:pt x="119" y="25"/>
                </a:cubicBezTo>
                <a:cubicBezTo>
                  <a:pt x="119" y="25"/>
                  <a:pt x="120" y="20"/>
                  <a:pt x="115" y="20"/>
                </a:cubicBezTo>
                <a:cubicBezTo>
                  <a:pt x="83" y="20"/>
                  <a:pt x="83" y="20"/>
                  <a:pt x="83" y="20"/>
                </a:cubicBezTo>
                <a:cubicBezTo>
                  <a:pt x="35" y="20"/>
                  <a:pt x="35" y="20"/>
                  <a:pt x="35" y="20"/>
                </a:cubicBezTo>
                <a:close/>
                <a:moveTo>
                  <a:pt x="74" y="20"/>
                </a:moveTo>
                <a:cubicBezTo>
                  <a:pt x="74" y="13"/>
                  <a:pt x="74" y="13"/>
                  <a:pt x="74" y="13"/>
                </a:cubicBezTo>
                <a:cubicBezTo>
                  <a:pt x="74" y="13"/>
                  <a:pt x="75" y="9"/>
                  <a:pt x="72" y="9"/>
                </a:cubicBezTo>
                <a:cubicBezTo>
                  <a:pt x="47" y="9"/>
                  <a:pt x="47" y="9"/>
                  <a:pt x="47" y="9"/>
                </a:cubicBezTo>
                <a:cubicBezTo>
                  <a:pt x="47" y="9"/>
                  <a:pt x="44" y="9"/>
                  <a:pt x="44" y="13"/>
                </a:cubicBezTo>
                <a:cubicBezTo>
                  <a:pt x="44" y="20"/>
                  <a:pt x="44" y="20"/>
                  <a:pt x="44" y="20"/>
                </a:cubicBezTo>
                <a:cubicBezTo>
                  <a:pt x="35" y="20"/>
                  <a:pt x="35" y="20"/>
                  <a:pt x="35" y="20"/>
                </a:cubicBezTo>
                <a:cubicBezTo>
                  <a:pt x="35" y="7"/>
                  <a:pt x="35" y="7"/>
                  <a:pt x="35" y="7"/>
                </a:cubicBezTo>
                <a:cubicBezTo>
                  <a:pt x="35" y="7"/>
                  <a:pt x="35" y="2"/>
                  <a:pt x="41" y="1"/>
                </a:cubicBezTo>
                <a:cubicBezTo>
                  <a:pt x="77" y="1"/>
                  <a:pt x="77" y="1"/>
                  <a:pt x="77" y="1"/>
                </a:cubicBezTo>
                <a:cubicBezTo>
                  <a:pt x="77" y="1"/>
                  <a:pt x="84" y="0"/>
                  <a:pt x="84" y="7"/>
                </a:cubicBezTo>
                <a:cubicBezTo>
                  <a:pt x="83" y="20"/>
                  <a:pt x="83" y="20"/>
                  <a:pt x="83" y="20"/>
                </a:cubicBezTo>
                <a:cubicBezTo>
                  <a:pt x="74" y="20"/>
                  <a:pt x="74" y="20"/>
                  <a:pt x="74" y="20"/>
                </a:cubicBezTo>
                <a:close/>
                <a:moveTo>
                  <a:pt x="119" y="50"/>
                </a:moveTo>
                <a:cubicBezTo>
                  <a:pt x="119" y="105"/>
                  <a:pt x="119" y="105"/>
                  <a:pt x="119" y="105"/>
                </a:cubicBezTo>
                <a:cubicBezTo>
                  <a:pt x="119" y="105"/>
                  <a:pt x="119" y="111"/>
                  <a:pt x="113" y="111"/>
                </a:cubicBezTo>
                <a:cubicBezTo>
                  <a:pt x="5" y="111"/>
                  <a:pt x="5" y="111"/>
                  <a:pt x="5" y="111"/>
                </a:cubicBezTo>
                <a:cubicBezTo>
                  <a:pt x="5" y="111"/>
                  <a:pt x="0" y="112"/>
                  <a:pt x="0" y="106"/>
                </a:cubicBezTo>
                <a:cubicBezTo>
                  <a:pt x="0" y="50"/>
                  <a:pt x="0" y="50"/>
                  <a:pt x="0" y="50"/>
                </a:cubicBezTo>
                <a:cubicBezTo>
                  <a:pt x="43" y="67"/>
                  <a:pt x="43" y="67"/>
                  <a:pt x="43" y="67"/>
                </a:cubicBezTo>
                <a:cubicBezTo>
                  <a:pt x="43" y="72"/>
                  <a:pt x="43" y="72"/>
                  <a:pt x="43" y="72"/>
                </a:cubicBezTo>
                <a:cubicBezTo>
                  <a:pt x="43" y="72"/>
                  <a:pt x="43" y="78"/>
                  <a:pt x="48" y="78"/>
                </a:cubicBezTo>
                <a:cubicBezTo>
                  <a:pt x="70" y="78"/>
                  <a:pt x="70" y="78"/>
                  <a:pt x="70" y="78"/>
                </a:cubicBezTo>
                <a:cubicBezTo>
                  <a:pt x="70" y="78"/>
                  <a:pt x="76" y="78"/>
                  <a:pt x="76" y="72"/>
                </a:cubicBezTo>
                <a:cubicBezTo>
                  <a:pt x="76" y="67"/>
                  <a:pt x="76" y="67"/>
                  <a:pt x="76" y="67"/>
                </a:cubicBezTo>
                <a:cubicBezTo>
                  <a:pt x="119" y="50"/>
                  <a:pt x="119" y="50"/>
                  <a:pt x="119" y="50"/>
                </a:cubicBezTo>
                <a:close/>
                <a:moveTo>
                  <a:pt x="119" y="50"/>
                </a:moveTo>
                <a:cubicBezTo>
                  <a:pt x="119" y="50"/>
                  <a:pt x="119" y="50"/>
                  <a:pt x="119" y="50"/>
                </a:cubicBezTo>
              </a:path>
            </a:pathLst>
          </a:custGeom>
          <a:solidFill>
            <a:srgbClr val="7030A0"/>
          </a:solidFill>
          <a:ln>
            <a:noFill/>
          </a:ln>
        </p:spPr>
        <p:txBody>
          <a:bodyPr/>
          <a:lstStyle/>
          <a:p>
            <a:endParaRPr lang="zh-CN" altLang="en-US"/>
          </a:p>
        </p:txBody>
      </p:sp>
      <p:sp>
        <p:nvSpPr>
          <p:cNvPr id="26" name="文本框 30"/>
          <p:cNvSpPr txBox="1"/>
          <p:nvPr/>
        </p:nvSpPr>
        <p:spPr>
          <a:xfrm>
            <a:off x="332422" y="9560944"/>
            <a:ext cx="13453745" cy="7847330"/>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342900" lvl="1" indent="-342900">
              <a:lnSpc>
                <a:spcPct val="150000"/>
              </a:lnSpc>
              <a:buFont typeface="Wingdings" panose="05000000000000000000" charset="0"/>
              <a:buChar char="Ø"/>
            </a:pPr>
            <a:r>
              <a:rPr lang="zh-CN" altLang="en-US" sz="4800" kern="100" dirty="0">
                <a:solidFill>
                  <a:schemeClr val="tx1"/>
                </a:solidFill>
                <a:latin typeface="微软雅黑" panose="020B0503020204020204" pitchFamily="34" charset="-122"/>
                <a:ea typeface="微软雅黑" panose="020B0503020204020204" pitchFamily="34" charset="-122"/>
                <a:sym typeface="+mn-ea"/>
              </a:rPr>
              <a:t>研究对象：小小区网络中的频谱资源分配；</a:t>
            </a:r>
            <a:endParaRPr lang="en-US" altLang="zh-CN" sz="4800" i="0" u="none" strike="noStrike" kern="100" baseline="0" dirty="0">
              <a:solidFill>
                <a:schemeClr val="tx1"/>
              </a:solidFill>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charset="0"/>
              <a:buChar char="Ø"/>
            </a:pPr>
            <a:r>
              <a:rPr lang="zh-CN" altLang="en-US" sz="4800" kern="100" dirty="0">
                <a:solidFill>
                  <a:schemeClr val="tx1"/>
                </a:solidFill>
                <a:latin typeface="微软雅黑" panose="020B0503020204020204" pitchFamily="34" charset="-122"/>
                <a:ea typeface="微软雅黑" panose="020B0503020204020204" pitchFamily="34" charset="-122"/>
                <a:sym typeface="+mn-ea"/>
              </a:rPr>
              <a:t>研究方法：利用拍卖理论和动态时分双工技术研究小小区网络中的频谱资源分配；</a:t>
            </a:r>
            <a:endParaRPr lang="en-US" altLang="zh-CN" sz="4800" kern="100" dirty="0">
              <a:solidFill>
                <a:schemeClr val="tx1"/>
              </a:solidFill>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charset="0"/>
              <a:buChar char="Ø"/>
            </a:pPr>
            <a:r>
              <a:rPr lang="zh-CN" altLang="en-US" sz="4800" kern="100" dirty="0">
                <a:solidFill>
                  <a:schemeClr val="tx1"/>
                </a:solidFill>
                <a:latin typeface="微软雅黑" panose="020B0503020204020204" pitchFamily="34" charset="-122"/>
                <a:ea typeface="微软雅黑" panose="020B0503020204020204" pitchFamily="34" charset="-122"/>
                <a:sym typeface="+mn-ea"/>
              </a:rPr>
              <a:t>研究目标：</a:t>
            </a:r>
            <a:endParaRPr lang="zh-CN" altLang="en-US" sz="4800" i="0" u="none" strike="noStrike" kern="100" baseline="0" dirty="0">
              <a:solidFill>
                <a:schemeClr val="tx1"/>
              </a:solidFill>
              <a:latin typeface="微软雅黑" panose="020B0503020204020204" pitchFamily="34" charset="-122"/>
              <a:ea typeface="微软雅黑" panose="020B0503020204020204" pitchFamily="34" charset="-122"/>
            </a:endParaRPr>
          </a:p>
          <a:p>
            <a:pPr marL="342900" lvl="1" indent="-342900">
              <a:lnSpc>
                <a:spcPct val="150000"/>
              </a:lnSpc>
              <a:buFont typeface="Arial" panose="020B0604020202020204" pitchFamily="34" charset="0"/>
              <a:buChar char="•"/>
            </a:pPr>
            <a:r>
              <a:rPr lang="zh-CN" altLang="en-US" sz="4800" kern="100" dirty="0">
                <a:solidFill>
                  <a:schemeClr val="tx1"/>
                </a:solidFill>
                <a:latin typeface="微软雅黑" panose="020B0503020204020204" pitchFamily="34" charset="-122"/>
                <a:ea typeface="微软雅黑" panose="020B0503020204020204" pitchFamily="34" charset="-122"/>
                <a:sym typeface="+mn-ea"/>
              </a:rPr>
              <a:t>建立动态的频谱分配方法；</a:t>
            </a:r>
            <a:endParaRPr lang="zh-CN" altLang="en-US" sz="4800" kern="100" dirty="0">
              <a:solidFill>
                <a:schemeClr val="tx1"/>
              </a:solidFill>
              <a:latin typeface="微软雅黑" panose="020B0503020204020204" pitchFamily="34" charset="-122"/>
              <a:ea typeface="微软雅黑" panose="020B0503020204020204" pitchFamily="34" charset="-122"/>
            </a:endParaRPr>
          </a:p>
          <a:p>
            <a:pPr marL="342900" lvl="1" indent="-342900">
              <a:lnSpc>
                <a:spcPct val="150000"/>
              </a:lnSpc>
              <a:buFont typeface="Arial" panose="020B0604020202020204" pitchFamily="34" charset="0"/>
              <a:buChar char="•"/>
            </a:pPr>
            <a:r>
              <a:rPr lang="zh-CN" altLang="en-US" sz="4800" kern="100" dirty="0">
                <a:solidFill>
                  <a:schemeClr val="tx1"/>
                </a:solidFill>
                <a:latin typeface="微软雅黑" panose="020B0503020204020204" pitchFamily="34" charset="-122"/>
                <a:ea typeface="微软雅黑" panose="020B0503020204020204" pitchFamily="34" charset="-122"/>
                <a:sym typeface="+mn-ea"/>
              </a:rPr>
              <a:t>提高小小区网络中的频谱分配效率；</a:t>
            </a:r>
            <a:endParaRPr lang="en-US" altLang="zh-CN" sz="4800" kern="100" dirty="0">
              <a:solidFill>
                <a:schemeClr val="tx1"/>
              </a:solidFill>
              <a:latin typeface="微软雅黑" panose="020B0503020204020204" pitchFamily="34" charset="-122"/>
              <a:ea typeface="微软雅黑" panose="020B0503020204020204" pitchFamily="34" charset="-122"/>
            </a:endParaRPr>
          </a:p>
          <a:p>
            <a:pPr marL="342900" lvl="1" indent="-342900">
              <a:lnSpc>
                <a:spcPct val="150000"/>
              </a:lnSpc>
              <a:buFont typeface="Arial" panose="020B0604020202020204" pitchFamily="34" charset="0"/>
              <a:buChar char="•"/>
            </a:pPr>
            <a:r>
              <a:rPr lang="zh-CN" altLang="en-US" sz="4800" kern="100" dirty="0">
                <a:solidFill>
                  <a:schemeClr val="tx1"/>
                </a:solidFill>
                <a:latin typeface="微软雅黑" panose="020B0503020204020204" pitchFamily="34" charset="-122"/>
                <a:ea typeface="微软雅黑" panose="020B0503020204020204" pitchFamily="34" charset="-122"/>
                <a:sym typeface="+mn-ea"/>
              </a:rPr>
              <a:t>提升小小区网络吞吐量。</a:t>
            </a:r>
            <a:endParaRPr lang="zh-CN" altLang="en-US" sz="4800" kern="100" dirty="0">
              <a:solidFill>
                <a:schemeClr val="tx1"/>
              </a:solidFill>
              <a:latin typeface="微软雅黑" panose="020B0503020204020204" pitchFamily="34" charset="-122"/>
              <a:ea typeface="微软雅黑" panose="020B0503020204020204" pitchFamily="34" charset="-122"/>
              <a:sym typeface="+mn-ea"/>
            </a:endParaRPr>
          </a:p>
        </p:txBody>
      </p:sp>
      <p:grpSp>
        <p:nvGrpSpPr>
          <p:cNvPr id="27" name="组合 26"/>
          <p:cNvGrpSpPr/>
          <p:nvPr/>
        </p:nvGrpSpPr>
        <p:grpSpPr>
          <a:xfrm>
            <a:off x="332422" y="24731094"/>
            <a:ext cx="12839065" cy="7372350"/>
            <a:chOff x="3955321" y="1857787"/>
            <a:chExt cx="1648460" cy="3374952"/>
          </a:xfrm>
        </p:grpSpPr>
        <p:sp>
          <p:nvSpPr>
            <p:cNvPr id="76" name="矩形 75"/>
            <p:cNvSpPr/>
            <p:nvPr/>
          </p:nvSpPr>
          <p:spPr>
            <a:xfrm>
              <a:off x="3955321" y="1857787"/>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7" name="矩形 76"/>
            <p:cNvSpPr/>
            <p:nvPr/>
          </p:nvSpPr>
          <p:spPr>
            <a:xfrm>
              <a:off x="3955321" y="1857787"/>
              <a:ext cx="1648460" cy="574120"/>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grpSp>
        <p:nvGrpSpPr>
          <p:cNvPr id="28" name="组合 27"/>
          <p:cNvGrpSpPr/>
          <p:nvPr/>
        </p:nvGrpSpPr>
        <p:grpSpPr>
          <a:xfrm>
            <a:off x="13786802" y="8360159"/>
            <a:ext cx="14433550" cy="10204450"/>
            <a:chOff x="3955321" y="1857787"/>
            <a:chExt cx="1648460" cy="3374952"/>
          </a:xfrm>
        </p:grpSpPr>
        <p:sp>
          <p:nvSpPr>
            <p:cNvPr id="74" name="矩形 73"/>
            <p:cNvSpPr/>
            <p:nvPr/>
          </p:nvSpPr>
          <p:spPr>
            <a:xfrm>
              <a:off x="3955321" y="1857787"/>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3955321" y="1857787"/>
              <a:ext cx="1648460" cy="397140"/>
            </a:xfrm>
            <a:prstGeom prst="rect">
              <a:avLst/>
            </a:prstGeom>
            <a:solidFill>
              <a:srgbClr val="E870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sp>
        <p:nvSpPr>
          <p:cNvPr id="29" name="文本框 12"/>
          <p:cNvSpPr txBox="1"/>
          <p:nvPr/>
        </p:nvSpPr>
        <p:spPr>
          <a:xfrm>
            <a:off x="15113635" y="8545579"/>
            <a:ext cx="13695362" cy="829945"/>
          </a:xfrm>
          <a:prstGeom prst="rect">
            <a:avLst/>
          </a:prstGeom>
          <a:noFill/>
          <a:ln w="9525">
            <a:noFill/>
          </a:ln>
        </p:spPr>
        <p:txBody>
          <a:bodyPr anchor="t">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914400">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系统模型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nvGrpSpPr>
          <p:cNvPr id="30" name="Group 31"/>
          <p:cNvGrpSpPr>
            <a:grpSpLocks noChangeAspect="1"/>
          </p:cNvGrpSpPr>
          <p:nvPr/>
        </p:nvGrpSpPr>
        <p:grpSpPr bwMode="auto">
          <a:xfrm>
            <a:off x="14404762" y="8463189"/>
            <a:ext cx="709566" cy="912855"/>
            <a:chOff x="5177" y="1058"/>
            <a:chExt cx="363" cy="467"/>
          </a:xfrm>
          <a:solidFill>
            <a:schemeClr val="bg1"/>
          </a:solidFill>
          <a:effectLst/>
        </p:grpSpPr>
        <p:sp>
          <p:nvSpPr>
            <p:cNvPr id="70" name="Freeform 32"/>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1"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2" name="Freeform 34"/>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73" name="Freeform 35"/>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pic>
        <p:nvPicPr>
          <p:cNvPr id="31" name="图片 30"/>
          <p:cNvPicPr/>
          <p:nvPr/>
        </p:nvPicPr>
        <p:blipFill>
          <a:blip r:embed="rId4"/>
          <a:stretch>
            <a:fillRect/>
          </a:stretch>
        </p:blipFill>
        <p:spPr>
          <a:xfrm>
            <a:off x="13516927" y="10575039"/>
            <a:ext cx="7827645" cy="6833235"/>
          </a:xfrm>
          <a:prstGeom prst="rect">
            <a:avLst/>
          </a:prstGeom>
          <a:noFill/>
          <a:ln w="38100">
            <a:noFill/>
            <a:miter/>
          </a:ln>
        </p:spPr>
      </p:pic>
      <p:pic>
        <p:nvPicPr>
          <p:cNvPr id="32" name="图片 31"/>
          <p:cNvPicPr/>
          <p:nvPr/>
        </p:nvPicPr>
        <p:blipFill>
          <a:blip r:embed="rId5"/>
          <a:stretch>
            <a:fillRect/>
          </a:stretch>
        </p:blipFill>
        <p:spPr>
          <a:xfrm>
            <a:off x="21343937" y="10460104"/>
            <a:ext cx="5955030" cy="3739515"/>
          </a:xfrm>
          <a:prstGeom prst="rect">
            <a:avLst/>
          </a:prstGeom>
          <a:noFill/>
          <a:ln w="38100">
            <a:noFill/>
            <a:miter/>
          </a:ln>
        </p:spPr>
      </p:pic>
      <p:pic>
        <p:nvPicPr>
          <p:cNvPr id="33" name="图片 32"/>
          <p:cNvPicPr/>
          <p:nvPr/>
        </p:nvPicPr>
        <p:blipFill>
          <a:blip r:embed="rId6"/>
          <a:stretch>
            <a:fillRect/>
          </a:stretch>
        </p:blipFill>
        <p:spPr>
          <a:xfrm>
            <a:off x="21613812" y="14314554"/>
            <a:ext cx="6213475" cy="4123690"/>
          </a:xfrm>
          <a:prstGeom prst="rect">
            <a:avLst/>
          </a:prstGeom>
          <a:noFill/>
          <a:ln w="38100">
            <a:noFill/>
            <a:miter/>
          </a:ln>
        </p:spPr>
      </p:pic>
      <p:sp>
        <p:nvSpPr>
          <p:cNvPr id="34" name="文本框 99"/>
          <p:cNvSpPr txBox="1"/>
          <p:nvPr/>
        </p:nvSpPr>
        <p:spPr>
          <a:xfrm>
            <a:off x="13247687" y="17408274"/>
            <a:ext cx="8366125" cy="829945"/>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indent="0"/>
            <a:r>
              <a:rPr lang="zh-CN" sz="4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异构宏蜂窝</a:t>
            </a:r>
            <a:r>
              <a:rPr lang="en-US" altLang="zh-CN" sz="4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sz="4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小小区网络模型</a:t>
            </a:r>
            <a:endParaRPr lang="zh-CN" altLang="en-US" sz="48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文本框 65"/>
          <p:cNvSpPr txBox="1"/>
          <p:nvPr/>
        </p:nvSpPr>
        <p:spPr>
          <a:xfrm>
            <a:off x="26606182" y="10345169"/>
            <a:ext cx="921385" cy="3969385"/>
          </a:xfrm>
          <a:prstGeom prst="rect">
            <a:avLst/>
          </a:prstGeom>
          <a:noFill/>
        </p:spPr>
        <p:txBody>
          <a:bodyPr vert="eaVert" wrap="square" rtlCol="0">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r>
              <a:rPr lang="zh-CN" altLang="en-US" sz="4800">
                <a:latin typeface="微软雅黑" panose="020B0503020204020204" pitchFamily="34" charset="-122"/>
                <a:ea typeface="微软雅黑" panose="020B0503020204020204" pitchFamily="34" charset="-122"/>
              </a:rPr>
              <a:t>频谱拍卖模型</a:t>
            </a:r>
            <a:endParaRPr lang="zh-CN" altLang="en-US" sz="4800">
              <a:latin typeface="微软雅黑" panose="020B0503020204020204" pitchFamily="34" charset="-122"/>
              <a:ea typeface="微软雅黑" panose="020B0503020204020204" pitchFamily="34" charset="-122"/>
            </a:endParaRPr>
          </a:p>
        </p:txBody>
      </p:sp>
      <p:sp>
        <p:nvSpPr>
          <p:cNvPr id="36" name="文本框 66"/>
          <p:cNvSpPr txBox="1"/>
          <p:nvPr/>
        </p:nvSpPr>
        <p:spPr>
          <a:xfrm>
            <a:off x="27527567" y="13706859"/>
            <a:ext cx="921385" cy="5338445"/>
          </a:xfrm>
          <a:prstGeom prst="rect">
            <a:avLst/>
          </a:prstGeom>
          <a:noFill/>
        </p:spPr>
        <p:txBody>
          <a:bodyPr vert="eaVert" wrap="square" rtlCol="0">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r>
              <a:rPr lang="zh-CN" sz="4800">
                <a:solidFill>
                  <a:srgbClr val="000000"/>
                </a:solidFill>
                <a:latin typeface="微软雅黑" panose="020B0503020204020204" pitchFamily="34" charset="-122"/>
                <a:ea typeface="微软雅黑" panose="020B0503020204020204" pitchFamily="34" charset="-122"/>
                <a:sym typeface="+mn-ea"/>
              </a:rPr>
              <a:t>网络干扰环境建模</a:t>
            </a:r>
            <a:endParaRPr lang="zh-CN" altLang="en-US" sz="480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3786802" y="18730344"/>
            <a:ext cx="14432915" cy="12090400"/>
            <a:chOff x="3955321" y="1857787"/>
            <a:chExt cx="1648460" cy="3374952"/>
          </a:xfrm>
        </p:grpSpPr>
        <p:sp>
          <p:nvSpPr>
            <p:cNvPr id="68" name="矩形 67"/>
            <p:cNvSpPr/>
            <p:nvPr/>
          </p:nvSpPr>
          <p:spPr>
            <a:xfrm>
              <a:off x="3955321" y="1857787"/>
              <a:ext cx="1648460" cy="3374952"/>
            </a:xfrm>
            <a:prstGeom prst="rect">
              <a:avLst/>
            </a:prstGeom>
            <a:solidFill>
              <a:srgbClr val="F7F7F7"/>
            </a:solidFill>
            <a:ln>
              <a:noFill/>
            </a:ln>
            <a:effectLst>
              <a:outerShdw blurRad="762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9" name="矩形 68"/>
            <p:cNvSpPr/>
            <p:nvPr/>
          </p:nvSpPr>
          <p:spPr>
            <a:xfrm>
              <a:off x="3955321" y="1857787"/>
              <a:ext cx="1648460" cy="328653"/>
            </a:xfrm>
            <a:prstGeom prst="rect">
              <a:avLst/>
            </a:prstGeom>
            <a:solidFill>
              <a:srgbClr val="663A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pSp>
      <p:pic>
        <p:nvPicPr>
          <p:cNvPr id="38" name="图片 37"/>
          <p:cNvPicPr>
            <a:picLocks noChangeAspect="1"/>
          </p:cNvPicPr>
          <p:nvPr/>
        </p:nvPicPr>
        <p:blipFill>
          <a:blip r:embed="rId7"/>
          <a:stretch>
            <a:fillRect/>
          </a:stretch>
        </p:blipFill>
        <p:spPr>
          <a:xfrm>
            <a:off x="14404340" y="20607722"/>
            <a:ext cx="5343525" cy="4010025"/>
          </a:xfrm>
          <a:prstGeom prst="rect">
            <a:avLst/>
          </a:prstGeom>
          <a:noFill/>
          <a:ln w="9525">
            <a:noFill/>
          </a:ln>
        </p:spPr>
      </p:pic>
      <p:pic>
        <p:nvPicPr>
          <p:cNvPr id="39" name="图片 38"/>
          <p:cNvPicPr>
            <a:picLocks noChangeAspect="1"/>
          </p:cNvPicPr>
          <p:nvPr/>
        </p:nvPicPr>
        <p:blipFill>
          <a:blip r:embed="rId8"/>
          <a:stretch>
            <a:fillRect/>
          </a:stretch>
        </p:blipFill>
        <p:spPr>
          <a:xfrm>
            <a:off x="21401405" y="20607722"/>
            <a:ext cx="5343525" cy="4010025"/>
          </a:xfrm>
          <a:prstGeom prst="rect">
            <a:avLst/>
          </a:prstGeom>
          <a:noFill/>
          <a:ln w="9525">
            <a:noFill/>
          </a:ln>
        </p:spPr>
      </p:pic>
      <p:pic>
        <p:nvPicPr>
          <p:cNvPr id="40" name="图片 39"/>
          <p:cNvPicPr>
            <a:picLocks noChangeAspect="1"/>
          </p:cNvPicPr>
          <p:nvPr/>
        </p:nvPicPr>
        <p:blipFill>
          <a:blip r:embed="rId9"/>
          <a:stretch>
            <a:fillRect/>
          </a:stretch>
        </p:blipFill>
        <p:spPr>
          <a:xfrm>
            <a:off x="21955442" y="25938864"/>
            <a:ext cx="5343525" cy="4010025"/>
          </a:xfrm>
          <a:prstGeom prst="rect">
            <a:avLst/>
          </a:prstGeom>
        </p:spPr>
      </p:pic>
      <p:pic>
        <p:nvPicPr>
          <p:cNvPr id="41" name="图片 40"/>
          <p:cNvPicPr>
            <a:picLocks noChangeAspect="1"/>
          </p:cNvPicPr>
          <p:nvPr/>
        </p:nvPicPr>
        <p:blipFill>
          <a:blip r:embed="rId10"/>
          <a:stretch>
            <a:fillRect/>
          </a:stretch>
        </p:blipFill>
        <p:spPr>
          <a:xfrm>
            <a:off x="14139862" y="25938864"/>
            <a:ext cx="5343525" cy="4010025"/>
          </a:xfrm>
          <a:prstGeom prst="rect">
            <a:avLst/>
          </a:prstGeom>
        </p:spPr>
      </p:pic>
      <p:grpSp>
        <p:nvGrpSpPr>
          <p:cNvPr id="42" name="Group 8"/>
          <p:cNvGrpSpPr>
            <a:grpSpLocks noChangeAspect="1"/>
          </p:cNvGrpSpPr>
          <p:nvPr/>
        </p:nvGrpSpPr>
        <p:grpSpPr bwMode="auto">
          <a:xfrm>
            <a:off x="13947774" y="18810881"/>
            <a:ext cx="989233" cy="999916"/>
            <a:chOff x="4313" y="1262"/>
            <a:chExt cx="463" cy="468"/>
          </a:xfrm>
          <a:solidFill>
            <a:schemeClr val="bg1"/>
          </a:solidFill>
          <a:effectLst/>
        </p:grpSpPr>
        <p:sp>
          <p:nvSpPr>
            <p:cNvPr id="61"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2"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3"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4"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5"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6"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7"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43" name="文本框 140"/>
          <p:cNvSpPr txBox="1"/>
          <p:nvPr/>
        </p:nvSpPr>
        <p:spPr>
          <a:xfrm>
            <a:off x="15480982" y="18906239"/>
            <a:ext cx="8899525" cy="82994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914400">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仿真分析</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pic>
        <p:nvPicPr>
          <p:cNvPr id="44" name="图片 43"/>
          <p:cNvPicPr/>
          <p:nvPr/>
        </p:nvPicPr>
        <p:blipFill>
          <a:blip r:embed="rId11"/>
          <a:stretch>
            <a:fillRect/>
          </a:stretch>
        </p:blipFill>
        <p:spPr>
          <a:xfrm>
            <a:off x="1296352" y="26302719"/>
            <a:ext cx="5725795" cy="4502150"/>
          </a:xfrm>
          <a:prstGeom prst="rect">
            <a:avLst/>
          </a:prstGeom>
          <a:noFill/>
          <a:ln w="38100">
            <a:noFill/>
            <a:miter/>
          </a:ln>
        </p:spPr>
      </p:pic>
      <p:pic>
        <p:nvPicPr>
          <p:cNvPr id="45" name="图片 44"/>
          <p:cNvPicPr/>
          <p:nvPr/>
        </p:nvPicPr>
        <p:blipFill>
          <a:blip r:embed="rId12"/>
          <a:stretch>
            <a:fillRect/>
          </a:stretch>
        </p:blipFill>
        <p:spPr>
          <a:xfrm>
            <a:off x="7706677" y="26412574"/>
            <a:ext cx="5464810" cy="4009390"/>
          </a:xfrm>
          <a:prstGeom prst="rect">
            <a:avLst/>
          </a:prstGeom>
        </p:spPr>
      </p:pic>
      <p:pic>
        <p:nvPicPr>
          <p:cNvPr id="46" name="Picture 13" descr="Smiling Sun"/>
          <p:cNvPicPr>
            <a:picLocks noChangeAspect="1" noChangeArrowheads="1"/>
          </p:cNvPicPr>
          <p:nvPr/>
        </p:nvPicPr>
        <p:blipFill>
          <a:blip r:embed="rId13" cstate="print"/>
          <a:srcRect/>
          <a:stretch>
            <a:fillRect/>
          </a:stretch>
        </p:blipFill>
        <p:spPr bwMode="auto">
          <a:xfrm>
            <a:off x="620712" y="24943819"/>
            <a:ext cx="974725" cy="970915"/>
          </a:xfrm>
          <a:prstGeom prst="rect">
            <a:avLst/>
          </a:prstGeom>
          <a:noFill/>
          <a:ln w="9525">
            <a:noFill/>
            <a:miter lim="800000"/>
            <a:headEnd/>
            <a:tailEnd/>
          </a:ln>
        </p:spPr>
      </p:pic>
      <p:sp>
        <p:nvSpPr>
          <p:cNvPr id="47" name="文本框 12"/>
          <p:cNvSpPr txBox="1"/>
          <p:nvPr/>
        </p:nvSpPr>
        <p:spPr>
          <a:xfrm>
            <a:off x="1785620" y="25014304"/>
            <a:ext cx="13695362" cy="82994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defTabSz="914400">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方案介绍</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aphicFrame>
        <p:nvGraphicFramePr>
          <p:cNvPr id="48" name="图示 47"/>
          <p:cNvGraphicFramePr/>
          <p:nvPr/>
        </p:nvGraphicFramePr>
        <p:xfrm>
          <a:off x="2820352" y="20114009"/>
          <a:ext cx="8477250" cy="34410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9" name="燕尾形 4"/>
          <p:cNvSpPr/>
          <p:nvPr/>
        </p:nvSpPr>
        <p:spPr>
          <a:xfrm>
            <a:off x="14183042" y="24731094"/>
            <a:ext cx="6151245" cy="829945"/>
          </a:xfrm>
          <a:prstGeom prst="chevron">
            <a:avLst>
              <a:gd name="adj" fmla="val 49616"/>
            </a:avLst>
          </a:prstGeom>
          <a:solidFill>
            <a:srgbClr val="FFC000"/>
          </a:solidFill>
          <a:ln w="9525" cap="flat" cmpd="sng">
            <a:solidFill>
              <a:schemeClr val="tx1"/>
            </a:solidFill>
            <a:prstDash val="solid"/>
            <a:round/>
            <a:headEnd type="none" w="med" len="med"/>
            <a:tailEnd type="none" w="med" len="med"/>
          </a:ln>
        </p:spPr>
        <p:txBody>
          <a:bodyPr anchor="t"/>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endParaRPr lang="zh-CN" altLang="zh-CN" dirty="0">
              <a:latin typeface="Arial" panose="020B0604020202020204" pitchFamily="34" charset="0"/>
              <a:ea typeface="黑体" panose="02010609060101010101" pitchFamily="49" charset="-122"/>
            </a:endParaRPr>
          </a:p>
        </p:txBody>
      </p:sp>
      <p:sp>
        <p:nvSpPr>
          <p:cNvPr id="50" name="燕尾形 4"/>
          <p:cNvSpPr/>
          <p:nvPr/>
        </p:nvSpPr>
        <p:spPr>
          <a:xfrm>
            <a:off x="21171852" y="24731729"/>
            <a:ext cx="6151245" cy="829945"/>
          </a:xfrm>
          <a:prstGeom prst="chevron">
            <a:avLst>
              <a:gd name="adj" fmla="val 49616"/>
            </a:avLst>
          </a:prstGeom>
          <a:solidFill>
            <a:schemeClr val="accent1">
              <a:lumMod val="75000"/>
            </a:schemeClr>
          </a:solidFill>
          <a:ln w="9525" cap="flat" cmpd="sng">
            <a:solidFill>
              <a:schemeClr val="tx1"/>
            </a:solidFill>
            <a:prstDash val="solid"/>
            <a:round/>
            <a:headEnd type="none" w="med" len="med"/>
            <a:tailEnd type="none" w="med" len="med"/>
          </a:ln>
        </p:spPr>
        <p:txBody>
          <a:bodyPr anchor="t"/>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endParaRPr lang="zh-CN" altLang="zh-CN" dirty="0">
              <a:latin typeface="Arial" panose="020B0604020202020204" pitchFamily="34" charset="0"/>
              <a:ea typeface="黑体" panose="02010609060101010101" pitchFamily="49" charset="-122"/>
            </a:endParaRPr>
          </a:p>
        </p:txBody>
      </p:sp>
      <p:sp>
        <p:nvSpPr>
          <p:cNvPr id="51" name="文本框 4"/>
          <p:cNvSpPr txBox="1"/>
          <p:nvPr/>
        </p:nvSpPr>
        <p:spPr>
          <a:xfrm>
            <a:off x="15033942" y="24731729"/>
            <a:ext cx="4450080" cy="829945"/>
          </a:xfrm>
          <a:prstGeom prst="rect">
            <a:avLst/>
          </a:prstGeom>
          <a:noFill/>
        </p:spPr>
        <p:txBody>
          <a:bodyPr wrap="none" rtlCol="0">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indent="0" algn="ctr"/>
            <a:r>
              <a:rPr lang="zh-CN" sz="4800">
                <a:solidFill>
                  <a:schemeClr val="tx1"/>
                </a:solidFill>
                <a:effectLst/>
                <a:sym typeface="+mn-ea"/>
              </a:rPr>
              <a:t>系统效用值对比</a:t>
            </a:r>
            <a:endParaRPr lang="zh-CN" altLang="en-US" sz="4800" b="0">
              <a:solidFill>
                <a:schemeClr val="tx1"/>
              </a:solidFill>
              <a:effectLst/>
              <a:ea typeface="宋体" panose="02010600030101010101" pitchFamily="2" charset="-122"/>
              <a:sym typeface="+mn-ea"/>
            </a:endParaRPr>
          </a:p>
        </p:txBody>
      </p:sp>
      <p:sp>
        <p:nvSpPr>
          <p:cNvPr id="52" name="文本框 74"/>
          <p:cNvSpPr txBox="1"/>
          <p:nvPr/>
        </p:nvSpPr>
        <p:spPr>
          <a:xfrm>
            <a:off x="21401722" y="24731729"/>
            <a:ext cx="5870575" cy="829945"/>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indent="0"/>
            <a:r>
              <a:rPr lang="zh-CN" sz="4800" b="0">
                <a:solidFill>
                  <a:srgbClr val="000000"/>
                </a:solidFill>
                <a:ea typeface="宋体" panose="02010600030101010101" pitchFamily="2" charset="-122"/>
              </a:rPr>
              <a:t>频谱分配效率值对比</a:t>
            </a:r>
            <a:endParaRPr lang="zh-CN" altLang="en-US" sz="4800" b="0">
              <a:solidFill>
                <a:srgbClr val="000000"/>
              </a:solidFill>
              <a:ea typeface="宋体" panose="02010600030101010101" pitchFamily="2" charset="-122"/>
            </a:endParaRPr>
          </a:p>
        </p:txBody>
      </p:sp>
      <p:sp>
        <p:nvSpPr>
          <p:cNvPr id="53" name="燕尾形 4"/>
          <p:cNvSpPr/>
          <p:nvPr/>
        </p:nvSpPr>
        <p:spPr>
          <a:xfrm>
            <a:off x="14353857" y="30231464"/>
            <a:ext cx="6817995" cy="1568450"/>
          </a:xfrm>
          <a:prstGeom prst="chevron">
            <a:avLst>
              <a:gd name="adj" fmla="val 49616"/>
            </a:avLst>
          </a:prstGeom>
          <a:solidFill>
            <a:schemeClr val="accent2">
              <a:lumMod val="75000"/>
            </a:schemeClr>
          </a:solidFill>
          <a:ln w="9525" cap="flat" cmpd="sng">
            <a:solidFill>
              <a:schemeClr val="tx1"/>
            </a:solidFill>
            <a:prstDash val="solid"/>
            <a:round/>
            <a:headEnd type="none" w="med" len="med"/>
            <a:tailEnd type="none" w="med" len="med"/>
          </a:ln>
        </p:spPr>
        <p:txBody>
          <a:bodyPr anchor="t"/>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endParaRPr lang="zh-CN" altLang="zh-CN" dirty="0">
              <a:latin typeface="Arial" panose="020B0604020202020204" pitchFamily="34" charset="0"/>
              <a:ea typeface="黑体" panose="02010609060101010101" pitchFamily="49" charset="-122"/>
            </a:endParaRPr>
          </a:p>
        </p:txBody>
      </p:sp>
      <p:sp>
        <p:nvSpPr>
          <p:cNvPr id="54" name="文本框 71"/>
          <p:cNvSpPr txBox="1"/>
          <p:nvPr/>
        </p:nvSpPr>
        <p:spPr>
          <a:xfrm>
            <a:off x="14956472" y="30231464"/>
            <a:ext cx="6172835" cy="1568450"/>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indent="0"/>
            <a:r>
              <a:rPr lang="zh-CN" sz="4800" b="0">
                <a:solidFill>
                  <a:srgbClr val="000000"/>
                </a:solidFill>
                <a:latin typeface="Times New Roman" panose="02020603050405020304" pitchFamily="18" charset="0"/>
                <a:ea typeface="宋体" panose="02010600030101010101" pitchFamily="2" charset="-122"/>
              </a:rPr>
              <a:t>静态时分双工与动态时分双工吞吐量对比</a:t>
            </a:r>
            <a:endParaRPr lang="zh-CN" altLang="en-US" sz="4800" b="0">
              <a:solidFill>
                <a:srgbClr val="000000"/>
              </a:solidFill>
              <a:latin typeface="Times New Roman" panose="02020603050405020304" pitchFamily="18" charset="0"/>
              <a:ea typeface="宋体" panose="02010600030101010101" pitchFamily="2" charset="-122"/>
            </a:endParaRPr>
          </a:p>
        </p:txBody>
      </p:sp>
      <p:sp>
        <p:nvSpPr>
          <p:cNvPr id="55" name="燕尾形 4"/>
          <p:cNvSpPr/>
          <p:nvPr/>
        </p:nvSpPr>
        <p:spPr>
          <a:xfrm>
            <a:off x="21401722" y="30231464"/>
            <a:ext cx="6817995" cy="1568450"/>
          </a:xfrm>
          <a:prstGeom prst="chevron">
            <a:avLst>
              <a:gd name="adj" fmla="val 49616"/>
            </a:avLst>
          </a:prstGeom>
          <a:solidFill>
            <a:schemeClr val="accent6"/>
          </a:solidFill>
          <a:ln w="9525" cap="flat" cmpd="sng">
            <a:solidFill>
              <a:schemeClr val="tx1"/>
            </a:solidFill>
            <a:prstDash val="solid"/>
            <a:round/>
            <a:headEnd type="none" w="med" len="med"/>
            <a:tailEnd type="none" w="med" len="med"/>
          </a:ln>
        </p:spPr>
        <p:txBody>
          <a:bodyPr anchor="t"/>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endParaRPr lang="zh-CN" altLang="zh-CN" dirty="0">
              <a:latin typeface="Arial" panose="020B0604020202020204" pitchFamily="34" charset="0"/>
              <a:ea typeface="黑体" panose="02010609060101010101" pitchFamily="49" charset="-122"/>
            </a:endParaRPr>
          </a:p>
        </p:txBody>
      </p:sp>
      <p:sp>
        <p:nvSpPr>
          <p:cNvPr id="56" name="文本框 72"/>
          <p:cNvSpPr txBox="1"/>
          <p:nvPr/>
        </p:nvSpPr>
        <p:spPr>
          <a:xfrm>
            <a:off x="21954172" y="30231464"/>
            <a:ext cx="5871210" cy="1568450"/>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pPr indent="0"/>
            <a:r>
              <a:rPr lang="zh-CN" sz="4800" b="0">
                <a:solidFill>
                  <a:srgbClr val="000000"/>
                </a:solidFill>
                <a:latin typeface="Times New Roman" panose="02020603050405020304" pitchFamily="18" charset="0"/>
                <a:ea typeface="宋体" panose="02010600030101010101" pitchFamily="2" charset="-122"/>
              </a:rPr>
              <a:t>不同子帧配置周期下传输包吞吐量的对比</a:t>
            </a:r>
            <a:endParaRPr lang="zh-CN" sz="4800" b="0">
              <a:solidFill>
                <a:srgbClr val="000000"/>
              </a:solidFill>
              <a:latin typeface="Times New Roman" panose="02020603050405020304" pitchFamily="18" charset="0"/>
              <a:ea typeface="宋体" panose="02010600030101010101" pitchFamily="2" charset="-122"/>
            </a:endParaRPr>
          </a:p>
        </p:txBody>
      </p:sp>
      <p:grpSp>
        <p:nvGrpSpPr>
          <p:cNvPr id="57" name="组合 56"/>
          <p:cNvGrpSpPr/>
          <p:nvPr/>
        </p:nvGrpSpPr>
        <p:grpSpPr>
          <a:xfrm>
            <a:off x="4090352" y="30818204"/>
            <a:ext cx="6953250" cy="1132840"/>
            <a:chOff x="4221689" y="1512188"/>
            <a:chExt cx="845880" cy="753840"/>
          </a:xfrm>
        </p:grpSpPr>
        <p:sp>
          <p:nvSpPr>
            <p:cNvPr id="59" name="椭圆 58"/>
            <p:cNvSpPr/>
            <p:nvPr/>
          </p:nvSpPr>
          <p:spPr>
            <a:xfrm>
              <a:off x="4221689" y="1512188"/>
              <a:ext cx="845880" cy="753840"/>
            </a:xfrm>
            <a:prstGeom prst="ellipse">
              <a:avLst/>
            </a:prstGeom>
            <a:solidFill>
              <a:schemeClr val="accent1"/>
            </a:solidFill>
            <a:ln w="9525" cap="flat" cmpd="sng">
              <a:solidFill>
                <a:schemeClr val="tx1"/>
              </a:solidFill>
              <a:prstDash val="solid"/>
              <a:round/>
              <a:headEnd type="none" w="med" len="med"/>
              <a:tailEnd type="none" w="med" len="med"/>
            </a:ln>
          </p:spPr>
          <p:txBody>
            <a:bodyPr anchor="t"/>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endParaRPr lang="zh-CN" altLang="en-US" dirty="0">
                <a:latin typeface="Arial" panose="020B0604020202020204" pitchFamily="34" charset="0"/>
                <a:ea typeface="黑体" panose="02010609060101010101" pitchFamily="49" charset="-122"/>
              </a:endParaRPr>
            </a:p>
          </p:txBody>
        </p:sp>
        <p:sp>
          <p:nvSpPr>
            <p:cNvPr id="60" name="TextBox 2"/>
            <p:cNvSpPr txBox="1"/>
            <p:nvPr/>
          </p:nvSpPr>
          <p:spPr>
            <a:xfrm>
              <a:off x="4391628" y="1613170"/>
              <a:ext cx="646331" cy="552281"/>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r>
                <a:rPr lang="zh-CN" altLang="zh-CN" sz="4800" dirty="0">
                  <a:latin typeface="微软雅黑" panose="020B0503020204020204" pitchFamily="34" charset="-122"/>
                  <a:ea typeface="微软雅黑" panose="020B0503020204020204" pitchFamily="34" charset="-122"/>
                </a:rPr>
                <a:t>频谱分配流程图</a:t>
              </a:r>
              <a:endParaRPr lang="zh-CN" altLang="zh-CN" sz="4800" dirty="0">
                <a:latin typeface="微软雅黑" panose="020B0503020204020204" pitchFamily="34" charset="-122"/>
                <a:ea typeface="微软雅黑" panose="020B0503020204020204" pitchFamily="34" charset="-122"/>
              </a:endParaRPr>
            </a:p>
          </p:txBody>
        </p:sp>
      </p:grpSp>
      <p:sp>
        <p:nvSpPr>
          <p:cNvPr id="58" name="TextBox 63"/>
          <p:cNvSpPr txBox="1"/>
          <p:nvPr/>
        </p:nvSpPr>
        <p:spPr>
          <a:xfrm>
            <a:off x="12726670" y="41355645"/>
            <a:ext cx="4906645" cy="1106805"/>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a:lstStyle>
          <a:p>
            <a:r>
              <a:rPr lang="zh-CN"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研究生院</a:t>
            </a:r>
            <a:endParaRPr lang="zh-CN"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Words>
  <Application>WPS 演示</Application>
  <PresentationFormat>自定义</PresentationFormat>
  <Paragraphs>47</Paragraphs>
  <Slides>1</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vt:i4>
      </vt:variant>
    </vt:vector>
  </HeadingPairs>
  <TitlesOfParts>
    <vt:vector size="12" baseType="lpstr">
      <vt:lpstr>Arial</vt:lpstr>
      <vt:lpstr>宋体</vt:lpstr>
      <vt:lpstr>Wingdings</vt:lpstr>
      <vt:lpstr>Calibri</vt:lpstr>
      <vt:lpstr>Calibri Light</vt:lpstr>
      <vt:lpstr>微软雅黑</vt:lpstr>
      <vt:lpstr>Wingdings</vt:lpstr>
      <vt:lpstr>Times New Roman</vt:lpstr>
      <vt:lpstr>黑体</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sjj</cp:lastModifiedBy>
  <cp:revision>71</cp:revision>
  <dcterms:created xsi:type="dcterms:W3CDTF">2017-06-14T03:33:00Z</dcterms:created>
  <dcterms:modified xsi:type="dcterms:W3CDTF">2026-06-22T03:41:35Z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KSORubyTemplateID">
    <vt:lpwstr>8</vt:lpwstr>
  </property>
  <property fmtid="{D5CDD505-2E9C-101B-9397-08002B2CF9AE}" pid="4" name="ICV">
    <vt:lpwstr>5BF1046B255F4220A6A28A9BFE4492E8</vt:lpwstr>
  </property>
</Properties>
</file>