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8" r:id="rId3"/>
    <p:sldId id="289" r:id="rId5"/>
    <p:sldId id="290" r:id="rId6"/>
    <p:sldId id="313" r:id="rId7"/>
    <p:sldId id="308" r:id="rId8"/>
    <p:sldId id="307" r:id="rId9"/>
    <p:sldId id="291" r:id="rId10"/>
    <p:sldId id="305" r:id="rId11"/>
    <p:sldId id="310" r:id="rId12"/>
    <p:sldId id="301" r:id="rId13"/>
    <p:sldId id="315" r:id="rId14"/>
    <p:sldId id="365" r:id="rId15"/>
    <p:sldId id="292" r:id="rId16"/>
    <p:sldId id="348" r:id="rId17"/>
    <p:sldId id="293" r:id="rId18"/>
    <p:sldId id="296" r:id="rId19"/>
    <p:sldId id="316" r:id="rId20"/>
  </p:sldIdLst>
  <p:sldSz cx="9144000" cy="5143500" type="screen16x9"/>
  <p:notesSz cx="6858000" cy="9144000"/>
  <p:custDataLst>
    <p:tags r:id="rId24"/>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2FDB2607-1784-4EEB-B798-7EB5836EED8A}">
        <p14:showMediaCtrls xmlns:p14="http://schemas.microsoft.com/office/powerpoint/2010/main" val="1"/>
      </p:ext>
    </p:extLst>
  </p:showPr>
  <p:clrMru>
    <a:srgbClr val="0390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84" y="-90"/>
      </p:cViewPr>
      <p:guideLst>
        <p:guide orient="horz" pos="1666"/>
        <p:guide pos="2851"/>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gs" Target="tags/tag2.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p:transition spd="slow" advClick="0" advTm="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33206"/>
          </a:xfrm>
          <a:prstGeom prst="rect">
            <a:avLst/>
          </a:prstGeom>
        </p:spPr>
      </p:pic>
      <p:sp>
        <p:nvSpPr>
          <p:cNvPr id="8" name="矩形 7"/>
          <p:cNvSpPr/>
          <p:nvPr userDrawn="1"/>
        </p:nvSpPr>
        <p:spPr>
          <a:xfrm>
            <a:off x="0" y="558800"/>
            <a:ext cx="91440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99060" y="79345"/>
            <a:ext cx="309880" cy="398780"/>
          </a:xfrm>
          <a:prstGeom prst="rect">
            <a:avLst/>
          </a:prstGeom>
          <a:noFill/>
        </p:spPr>
        <p:txBody>
          <a:bodyPr wrap="none" rtlCol="0">
            <a:spAutoFit/>
          </a:bodyPr>
          <a:lstStyle/>
          <a:p>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comb/>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endParaRPr lang="zh-CN" altLang="en-US" smtClean="0"/>
          </a:p>
        </p:txBody>
      </p:sp>
      <p:sp>
        <p:nvSpPr>
          <p:cNvPr id="4" name="Date Placeholder 3"/>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4" name="Content Placeholder 3"/>
          <p:cNvSpPr>
            <a:spLocks noGrp="1"/>
          </p:cNvSpPr>
          <p:nvPr>
            <p:ph sz="half" idx="2" hasCustomPrompt="1"/>
          </p:nvPr>
        </p:nvSpPr>
        <p:spPr>
          <a:xfrm>
            <a:off x="629842" y="1878806"/>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6" name="Content Placeholder 5"/>
          <p:cNvSpPr>
            <a:spLocks noGrp="1"/>
          </p:cNvSpPr>
          <p:nvPr>
            <p:ph sz="quarter" idx="4" hasCustomPrompt="1"/>
          </p:nvPr>
        </p:nvSpPr>
        <p:spPr>
          <a:xfrm>
            <a:off x="4629150" y="1878806"/>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Click="0" advTm="0">
    <p:comb/>
  </p:transition>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hyperlink" Target="http://gfbzb.gov.cn/" TargetMode="Externa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9144000" cy="5133206"/>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904368"/>
            <a:ext cx="9144000" cy="2347082"/>
          </a:xfrm>
          <a:prstGeom prst="rect">
            <a:avLst/>
          </a:prstGeom>
        </p:spPr>
      </p:pic>
      <p:grpSp>
        <p:nvGrpSpPr>
          <p:cNvPr id="7" name="组合 6"/>
          <p:cNvGrpSpPr/>
          <p:nvPr/>
        </p:nvGrpSpPr>
        <p:grpSpPr>
          <a:xfrm>
            <a:off x="2432867" y="3587364"/>
            <a:ext cx="3706677" cy="1453387"/>
            <a:chOff x="1402352" y="2967139"/>
            <a:chExt cx="5586276" cy="2190377"/>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2352" y="2967139"/>
              <a:ext cx="1500505" cy="2190377"/>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5238" y="2967139"/>
              <a:ext cx="1500505" cy="2190377"/>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8123" y="2967139"/>
              <a:ext cx="1500505" cy="2190377"/>
            </a:xfrm>
            <a:prstGeom prst="rect">
              <a:avLst/>
            </a:prstGeom>
          </p:spPr>
        </p:pic>
      </p:grpSp>
      <p:sp>
        <p:nvSpPr>
          <p:cNvPr id="8" name="文本框 7"/>
          <p:cNvSpPr txBox="1"/>
          <p:nvPr/>
        </p:nvSpPr>
        <p:spPr>
          <a:xfrm>
            <a:off x="535940" y="265430"/>
            <a:ext cx="7816850" cy="1863725"/>
          </a:xfrm>
          <a:prstGeom prst="rect">
            <a:avLst/>
          </a:prstGeom>
          <a:noFill/>
        </p:spPr>
        <p:txBody>
          <a:bodyPr wrap="square" rtlCol="0">
            <a:spAutoFit/>
          </a:bodyPr>
          <a:lstStyle/>
          <a:p>
            <a:pPr algn="dist">
              <a:lnSpc>
                <a:spcPct val="160000"/>
              </a:lnSpc>
            </a:pPr>
            <a:r>
              <a:rPr lang="zh-CN" altLang="en-US" sz="2400" b="1" dirty="0">
                <a:solidFill>
                  <a:schemeClr val="bg1"/>
                </a:solidFill>
                <a:latin typeface="微软雅黑" panose="020B0503020204020204" pitchFamily="34" charset="-122"/>
                <a:ea typeface="微软雅黑" panose="020B0503020204020204" pitchFamily="34" charset="-122"/>
              </a:rPr>
              <a:t>桂 林 电 子 科 技 大 学</a:t>
            </a:r>
            <a:endParaRPr lang="zh-CN" altLang="en-US" sz="2800" b="1" dirty="0">
              <a:solidFill>
                <a:schemeClr val="bg1"/>
              </a:solidFill>
              <a:latin typeface="微软雅黑" panose="020B0503020204020204" pitchFamily="34" charset="-122"/>
              <a:ea typeface="微软雅黑" panose="020B0503020204020204" pitchFamily="34" charset="-122"/>
            </a:endParaRPr>
          </a:p>
          <a:p>
            <a:pPr>
              <a:lnSpc>
                <a:spcPct val="160000"/>
              </a:lnSpc>
            </a:pPr>
            <a:r>
              <a:rPr lang="zh-CN" altLang="en-US" sz="4000" b="1" dirty="0">
                <a:solidFill>
                  <a:schemeClr val="bg1"/>
                </a:solidFill>
                <a:latin typeface="微软雅黑" panose="020B0503020204020204" pitchFamily="34" charset="-122"/>
                <a:ea typeface="微软雅黑" panose="020B0503020204020204" pitchFamily="34" charset="-122"/>
              </a:rPr>
              <a:t>    </a:t>
            </a:r>
            <a:r>
              <a:rPr lang="zh-CN" altLang="en-US" sz="4800" b="1" dirty="0">
                <a:solidFill>
                  <a:schemeClr val="bg1"/>
                </a:solidFill>
                <a:latin typeface="微软雅黑" panose="020B0503020204020204" pitchFamily="34" charset="-122"/>
                <a:ea typeface="微软雅黑" panose="020B0503020204020204" pitchFamily="34" charset="-122"/>
              </a:rPr>
              <a:t>大</a:t>
            </a:r>
            <a:r>
              <a:rPr lang="en-US" altLang="zh-CN" sz="4800" b="1" dirty="0">
                <a:solidFill>
                  <a:schemeClr val="bg1"/>
                </a:solidFill>
                <a:latin typeface="微软雅黑" panose="020B0503020204020204" pitchFamily="34" charset="-122"/>
                <a:ea typeface="微软雅黑" panose="020B0503020204020204" pitchFamily="34" charset="-122"/>
              </a:rPr>
              <a:t> </a:t>
            </a:r>
            <a:r>
              <a:rPr lang="zh-CN" altLang="en-US" sz="4800" b="1" dirty="0">
                <a:solidFill>
                  <a:schemeClr val="bg1"/>
                </a:solidFill>
                <a:latin typeface="微软雅黑" panose="020B0503020204020204" pitchFamily="34" charset="-122"/>
                <a:ea typeface="微软雅黑" panose="020B0503020204020204" pitchFamily="34" charset="-122"/>
              </a:rPr>
              <a:t>学</a:t>
            </a:r>
            <a:r>
              <a:rPr lang="en-US" altLang="zh-CN" sz="4800" b="1" dirty="0">
                <a:solidFill>
                  <a:schemeClr val="bg1"/>
                </a:solidFill>
                <a:latin typeface="微软雅黑" panose="020B0503020204020204" pitchFamily="34" charset="-122"/>
                <a:ea typeface="微软雅黑" panose="020B0503020204020204" pitchFamily="34" charset="-122"/>
              </a:rPr>
              <a:t> </a:t>
            </a:r>
            <a:r>
              <a:rPr lang="zh-CN" altLang="en-US" sz="4800" b="1" dirty="0">
                <a:solidFill>
                  <a:schemeClr val="bg1"/>
                </a:solidFill>
                <a:latin typeface="微软雅黑" panose="020B0503020204020204" pitchFamily="34" charset="-122"/>
                <a:ea typeface="微软雅黑" panose="020B0503020204020204" pitchFamily="34" charset="-122"/>
              </a:rPr>
              <a:t>毕</a:t>
            </a:r>
            <a:r>
              <a:rPr lang="en-US" altLang="zh-CN" sz="4800" b="1" dirty="0">
                <a:solidFill>
                  <a:schemeClr val="bg1"/>
                </a:solidFill>
                <a:latin typeface="微软雅黑" panose="020B0503020204020204" pitchFamily="34" charset="-122"/>
                <a:ea typeface="微软雅黑" panose="020B0503020204020204" pitchFamily="34" charset="-122"/>
              </a:rPr>
              <a:t> </a:t>
            </a:r>
            <a:r>
              <a:rPr lang="zh-CN" altLang="en-US" sz="4800" b="1" dirty="0">
                <a:solidFill>
                  <a:schemeClr val="bg1"/>
                </a:solidFill>
                <a:latin typeface="微软雅黑" panose="020B0503020204020204" pitchFamily="34" charset="-122"/>
                <a:ea typeface="微软雅黑" panose="020B0503020204020204" pitchFamily="34" charset="-122"/>
              </a:rPr>
              <a:t>业</a:t>
            </a:r>
            <a:r>
              <a:rPr lang="en-US" altLang="zh-CN" sz="4800" b="1" dirty="0">
                <a:solidFill>
                  <a:schemeClr val="bg1"/>
                </a:solidFill>
                <a:latin typeface="微软雅黑" panose="020B0503020204020204" pitchFamily="34" charset="-122"/>
                <a:ea typeface="微软雅黑" panose="020B0503020204020204" pitchFamily="34" charset="-122"/>
              </a:rPr>
              <a:t> </a:t>
            </a:r>
            <a:r>
              <a:rPr lang="zh-CN" altLang="en-US" sz="4800" b="1" dirty="0">
                <a:solidFill>
                  <a:schemeClr val="bg1"/>
                </a:solidFill>
                <a:latin typeface="微软雅黑" panose="020B0503020204020204" pitchFamily="34" charset="-122"/>
                <a:ea typeface="微软雅黑" panose="020B0503020204020204" pitchFamily="34" charset="-122"/>
              </a:rPr>
              <a:t>生</a:t>
            </a:r>
            <a:r>
              <a:rPr lang="en-US" altLang="zh-CN" sz="4800" b="1" dirty="0">
                <a:solidFill>
                  <a:schemeClr val="bg1"/>
                </a:solidFill>
                <a:latin typeface="微软雅黑" panose="020B0503020204020204" pitchFamily="34" charset="-122"/>
                <a:ea typeface="微软雅黑" panose="020B0503020204020204" pitchFamily="34" charset="-122"/>
              </a:rPr>
              <a:t> </a:t>
            </a:r>
            <a:r>
              <a:rPr lang="zh-CN" altLang="en-US" sz="4800" b="1" dirty="0">
                <a:solidFill>
                  <a:schemeClr val="bg1"/>
                </a:solidFill>
                <a:latin typeface="微软雅黑" panose="020B0503020204020204" pitchFamily="34" charset="-122"/>
                <a:ea typeface="微软雅黑" panose="020B0503020204020204" pitchFamily="34" charset="-122"/>
              </a:rPr>
              <a:t>征 兵 宣 传</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5624195" y="2972435"/>
            <a:ext cx="1514475" cy="337185"/>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党委武装部</a:t>
            </a:r>
            <a:endParaRPr lang="zh-CN" altLang="en-US" sz="16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Effect transition="in" filter="fade">
                                      <p:cBhvr>
                                        <p:cTn id="21" dur="1000"/>
                                        <p:tgtEl>
                                          <p:spTgt spid="7"/>
                                        </p:tgtEl>
                                      </p:cBhvr>
                                    </p:animEffect>
                                  </p:childTnLst>
                                </p:cTn>
                              </p:par>
                            </p:childTnLst>
                          </p:cTn>
                        </p:par>
                        <p:par>
                          <p:cTn id="22" fill="hold">
                            <p:stCondLst>
                              <p:cond delay="3000"/>
                            </p:stCondLst>
                            <p:childTnLst>
                              <p:par>
                                <p:cTn id="23" presetID="12" presetClass="entr" presetSubtype="4" fill="hold" grpId="0" nodeType="afterEffect">
                                  <p:stCondLst>
                                    <p:cond delay="0"/>
                                  </p:stCondLst>
                                  <p:iterate type="lt">
                                    <p:tmPct val="14000"/>
                                  </p:iterate>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p:tgtEl>
                                          <p:spTgt spid="8"/>
                                        </p:tgtEl>
                                        <p:attrNameLst>
                                          <p:attrName>ppt_y</p:attrName>
                                        </p:attrNameLst>
                                      </p:cBhvr>
                                      <p:tavLst>
                                        <p:tav tm="0">
                                          <p:val>
                                            <p:strVal val="#ppt_y+#ppt_h*1.125000"/>
                                          </p:val>
                                        </p:tav>
                                        <p:tav tm="100000">
                                          <p:val>
                                            <p:strVal val="#ppt_y"/>
                                          </p:val>
                                        </p:tav>
                                      </p:tavLst>
                                    </p:anim>
                                    <p:animEffect transition="in" filter="wipe(up)">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 name="等腰三角形 38"/>
          <p:cNvSpPr>
            <a:spLocks noChangeArrowheads="1"/>
          </p:cNvSpPr>
          <p:nvPr/>
        </p:nvSpPr>
        <p:spPr bwMode="auto">
          <a:xfrm rot="9233090">
            <a:off x="8360569" y="4995863"/>
            <a:ext cx="90488" cy="78581"/>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40" name="等腰三角形 39"/>
          <p:cNvSpPr>
            <a:spLocks noChangeArrowheads="1"/>
          </p:cNvSpPr>
          <p:nvPr/>
        </p:nvSpPr>
        <p:spPr bwMode="auto">
          <a:xfrm rot="-6030424">
            <a:off x="8178999" y="4976218"/>
            <a:ext cx="135731" cy="11787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41" name="等腰三角形 40"/>
          <p:cNvSpPr>
            <a:spLocks noChangeArrowheads="1"/>
          </p:cNvSpPr>
          <p:nvPr/>
        </p:nvSpPr>
        <p:spPr bwMode="auto">
          <a:xfrm rot="-228606">
            <a:off x="8520112" y="4982767"/>
            <a:ext cx="91679" cy="78581"/>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42" name="等腰三角形 41"/>
          <p:cNvSpPr>
            <a:spLocks noChangeArrowheads="1"/>
          </p:cNvSpPr>
          <p:nvPr/>
        </p:nvSpPr>
        <p:spPr bwMode="auto">
          <a:xfrm rot="-3389783">
            <a:off x="8325446" y="4928593"/>
            <a:ext cx="44053" cy="3810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43" name="等腰三角形 42"/>
          <p:cNvSpPr>
            <a:spLocks noChangeArrowheads="1"/>
          </p:cNvSpPr>
          <p:nvPr/>
        </p:nvSpPr>
        <p:spPr bwMode="auto">
          <a:xfrm rot="8748521">
            <a:off x="8467725" y="4993482"/>
            <a:ext cx="44054" cy="3691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4" name="弧形 3"/>
          <p:cNvSpPr/>
          <p:nvPr/>
        </p:nvSpPr>
        <p:spPr>
          <a:xfrm>
            <a:off x="561975" y="1248966"/>
            <a:ext cx="3186113" cy="3451622"/>
          </a:xfrm>
          <a:prstGeom prst="arc">
            <a:avLst>
              <a:gd name="adj1" fmla="val 17337751"/>
              <a:gd name="adj2" fmla="val 4126310"/>
            </a:avLst>
          </a:prstGeom>
          <a:ln w="66675">
            <a:solidFill>
              <a:srgbClr val="197519"/>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zh-CN" altLang="en-US" sz="1015" noProof="1"/>
          </a:p>
        </p:txBody>
      </p:sp>
      <p:sp>
        <p:nvSpPr>
          <p:cNvPr id="50" name="Arc 3_1"/>
          <p:cNvSpPr/>
          <p:nvPr/>
        </p:nvSpPr>
        <p:spPr>
          <a:xfrm flipH="1">
            <a:off x="71437" y="1248966"/>
            <a:ext cx="3186113" cy="3451622"/>
          </a:xfrm>
          <a:prstGeom prst="arc">
            <a:avLst>
              <a:gd name="adj1" fmla="val 17337751"/>
              <a:gd name="adj2" fmla="val 4126310"/>
            </a:avLst>
          </a:prstGeom>
          <a:ln w="66675">
            <a:solidFill>
              <a:srgbClr val="197519"/>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zh-CN" altLang="en-US" sz="1015" noProof="1"/>
          </a:p>
        </p:txBody>
      </p:sp>
      <p:sp>
        <p:nvSpPr>
          <p:cNvPr id="6" name="矩形 5"/>
          <p:cNvSpPr>
            <a:spLocks noChangeArrowheads="1"/>
          </p:cNvSpPr>
          <p:nvPr/>
        </p:nvSpPr>
        <p:spPr bwMode="auto">
          <a:xfrm>
            <a:off x="4337856" y="1225039"/>
            <a:ext cx="4572000" cy="32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zh-CN" altLang="en-US" sz="1200" dirty="0" smtClean="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1200" dirty="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1" name="矩形 30"/>
          <p:cNvSpPr>
            <a:spLocks noChangeArrowheads="1"/>
          </p:cNvSpPr>
          <p:nvPr/>
        </p:nvSpPr>
        <p:spPr bwMode="auto">
          <a:xfrm>
            <a:off x="4458018" y="1224756"/>
            <a:ext cx="4572000" cy="12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en-US" altLang="zh-CN" sz="1200" b="1" dirty="0" smtClean="0"/>
              <a:t>     </a:t>
            </a:r>
            <a:r>
              <a:rPr lang="zh-CN" altLang="en-US" sz="1200" b="1" dirty="0">
                <a:solidFill>
                  <a:sysClr val="windowText" lastClr="000000"/>
                </a:solidFill>
                <a:latin typeface="微软雅黑" panose="020B0503020204020204" pitchFamily="34" charset="-122"/>
                <a:ea typeface="微软雅黑" panose="020B0503020204020204" pitchFamily="34" charset="-122"/>
              </a:rPr>
              <a:t>  国家每年在全国研究生招生总规模内，</a:t>
            </a:r>
            <a:r>
              <a:rPr lang="en-US" altLang="zh-CN" sz="1200" b="1" dirty="0">
                <a:solidFill>
                  <a:sysClr val="windowText" lastClr="000000"/>
                </a:solidFill>
                <a:latin typeface="微软雅黑" panose="020B0503020204020204" pitchFamily="34" charset="-122"/>
                <a:ea typeface="微软雅黑" panose="020B0503020204020204" pitchFamily="34" charset="-122"/>
              </a:rPr>
              <a:t>2021</a:t>
            </a:r>
            <a:r>
              <a:rPr lang="zh-CN" altLang="en-US" sz="1200" b="1" dirty="0">
                <a:solidFill>
                  <a:sysClr val="windowText" lastClr="000000"/>
                </a:solidFill>
                <a:latin typeface="微软雅黑" panose="020B0503020204020204" pitchFamily="34" charset="-122"/>
                <a:ea typeface="微软雅黑" panose="020B0503020204020204" pitchFamily="34" charset="-122"/>
              </a:rPr>
              <a:t>年安排</a:t>
            </a:r>
            <a:r>
              <a:rPr lang="en-US" altLang="zh-CN" sz="1200" b="1" dirty="0">
                <a:solidFill>
                  <a:srgbClr val="FF0000"/>
                </a:solidFill>
                <a:latin typeface="微软雅黑" panose="020B0503020204020204" pitchFamily="34" charset="-122"/>
                <a:ea typeface="微软雅黑" panose="020B0503020204020204" pitchFamily="34" charset="-122"/>
              </a:rPr>
              <a:t>6770</a:t>
            </a:r>
            <a:r>
              <a:rPr lang="zh-CN" altLang="en-US" sz="1200" b="1" dirty="0">
                <a:solidFill>
                  <a:sysClr val="windowText" lastClr="000000"/>
                </a:solidFill>
                <a:latin typeface="微软雅黑" panose="020B0503020204020204" pitchFamily="34" charset="-122"/>
                <a:ea typeface="微软雅黑" panose="020B0503020204020204" pitchFamily="34" charset="-122"/>
              </a:rPr>
              <a:t>人专项计划，专门面向退役大学生士兵招生。</a:t>
            </a:r>
            <a:r>
              <a:rPr lang="zh-CN" altLang="en-US" sz="1200" b="1" dirty="0">
                <a:solidFill>
                  <a:sysClr val="windowText" lastClr="000000"/>
                </a:solidFill>
                <a:latin typeface="微软雅黑" panose="020B0503020204020204" pitchFamily="34" charset="-122"/>
                <a:ea typeface="微软雅黑" panose="020B0503020204020204" pitchFamily="34" charset="-122"/>
                <a:sym typeface="+mn-ea"/>
              </a:rPr>
              <a:t>退役大学生士兵专项计划报考我校的，各专业复试分数线由我校自主划定，一般均低于国家线。</a:t>
            </a:r>
            <a:endParaRPr lang="zh-CN" altLang="zh-CN" sz="1200" dirty="0" smtClean="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p>
            <a:pPr latinLnBrk="1">
              <a:lnSpc>
                <a:spcPct val="125000"/>
              </a:lnSpc>
            </a:pPr>
            <a:endParaRPr lang="zh-CN" altLang="en-US" sz="1200" dirty="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矩形 31"/>
          <p:cNvSpPr>
            <a:spLocks noChangeArrowheads="1"/>
          </p:cNvSpPr>
          <p:nvPr/>
        </p:nvSpPr>
        <p:spPr bwMode="auto">
          <a:xfrm>
            <a:off x="4458280" y="2696340"/>
            <a:ext cx="45720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zh-CN" altLang="en-US" sz="1200" dirty="0" smtClean="0">
                <a:solidFill>
                  <a:srgbClr val="404040"/>
                </a:solidFill>
                <a:latin typeface="微软雅黑" panose="020B0503020204020204" pitchFamily="34" charset="-122"/>
                <a:ea typeface="微软雅黑" panose="020B0503020204020204" pitchFamily="34" charset="-122"/>
              </a:rPr>
              <a:t>      </a:t>
            </a:r>
            <a:r>
              <a:rPr lang="zh-CN" altLang="en-US" sz="1200" b="1" dirty="0">
                <a:solidFill>
                  <a:sysClr val="windowText" lastClr="000000"/>
                </a:solidFill>
                <a:latin typeface="微软雅黑" panose="020B0503020204020204" pitchFamily="34" charset="-122"/>
                <a:ea typeface="微软雅黑" panose="020B0503020204020204" pitchFamily="34" charset="-122"/>
                <a:sym typeface="+mn-ea"/>
              </a:rPr>
              <a:t>普通高校应届毕业生应征入伍服义务兵役退役后</a:t>
            </a:r>
            <a:r>
              <a:rPr lang="en-US" altLang="zh-CN" sz="1200" b="1" dirty="0">
                <a:solidFill>
                  <a:sysClr val="windowText" lastClr="000000"/>
                </a:solidFill>
                <a:latin typeface="微软雅黑" panose="020B0503020204020204" pitchFamily="34" charset="-122"/>
                <a:ea typeface="微软雅黑" panose="020B0503020204020204" pitchFamily="34" charset="-122"/>
                <a:sym typeface="+mn-ea"/>
              </a:rPr>
              <a:t>3</a:t>
            </a:r>
            <a:r>
              <a:rPr lang="zh-CN" altLang="en-US" sz="1200" b="1" dirty="0">
                <a:solidFill>
                  <a:sysClr val="windowText" lastClr="000000"/>
                </a:solidFill>
                <a:latin typeface="微软雅黑" panose="020B0503020204020204" pitchFamily="34" charset="-122"/>
                <a:ea typeface="微软雅黑" panose="020B0503020204020204" pitchFamily="34" charset="-122"/>
                <a:sym typeface="+mn-ea"/>
              </a:rPr>
              <a:t>年内</a:t>
            </a:r>
            <a:r>
              <a:rPr lang="zh-CN" altLang="en-US" sz="1200" b="1" dirty="0">
                <a:solidFill>
                  <a:srgbClr val="FF0000"/>
                </a:solidFill>
                <a:latin typeface="微软雅黑" panose="020B0503020204020204" pitchFamily="34" charset="-122"/>
                <a:ea typeface="微软雅黑" panose="020B0503020204020204" pitchFamily="34" charset="-122"/>
                <a:sym typeface="+mn-ea"/>
              </a:rPr>
              <a:t>参加全国硕士研究生招生考试，初试总分加</a:t>
            </a:r>
            <a:r>
              <a:rPr lang="en-US" altLang="zh-CN" sz="1200" b="1" dirty="0">
                <a:solidFill>
                  <a:srgbClr val="FF0000"/>
                </a:solidFill>
                <a:latin typeface="微软雅黑" panose="020B0503020204020204" pitchFamily="34" charset="-122"/>
                <a:ea typeface="微软雅黑" panose="020B0503020204020204" pitchFamily="34" charset="-122"/>
                <a:sym typeface="+mn-ea"/>
              </a:rPr>
              <a:t>10</a:t>
            </a:r>
            <a:r>
              <a:rPr lang="zh-CN" altLang="en-US" sz="1200" b="1" dirty="0">
                <a:solidFill>
                  <a:srgbClr val="FF0000"/>
                </a:solidFill>
                <a:latin typeface="微软雅黑" panose="020B0503020204020204" pitchFamily="34" charset="-122"/>
                <a:ea typeface="微软雅黑" panose="020B0503020204020204" pitchFamily="34" charset="-122"/>
                <a:sym typeface="+mn-ea"/>
              </a:rPr>
              <a:t>分</a:t>
            </a:r>
            <a:r>
              <a:rPr lang="zh-CN" altLang="en-US" sz="1200" b="1" dirty="0">
                <a:solidFill>
                  <a:sysClr val="windowText" lastClr="000000"/>
                </a:solidFill>
                <a:latin typeface="微软雅黑" panose="020B0503020204020204" pitchFamily="34" charset="-122"/>
                <a:ea typeface="微软雅黑" panose="020B0503020204020204" pitchFamily="34" charset="-122"/>
                <a:sym typeface="+mn-ea"/>
              </a:rPr>
              <a:t>，同等条件下优先录取；在部队荣立二等功及以上的，符合研究生报名条件的</a:t>
            </a:r>
            <a:r>
              <a:rPr lang="zh-CN" altLang="en-US" sz="1200" b="1" dirty="0">
                <a:solidFill>
                  <a:srgbClr val="FF0000"/>
                </a:solidFill>
                <a:latin typeface="微软雅黑" panose="020B0503020204020204" pitchFamily="34" charset="-122"/>
                <a:ea typeface="微软雅黑" panose="020B0503020204020204" pitchFamily="34" charset="-122"/>
                <a:sym typeface="+mn-ea"/>
              </a:rPr>
              <a:t>可免试（指初试）攻读硕士研究生</a:t>
            </a:r>
            <a:r>
              <a:rPr lang="zh-CN" altLang="en-US" sz="1200" b="1" dirty="0">
                <a:solidFill>
                  <a:sysClr val="windowText" lastClr="000000"/>
                </a:solidFill>
                <a:latin typeface="微软雅黑" panose="020B0503020204020204" pitchFamily="34" charset="-122"/>
                <a:ea typeface="微软雅黑" panose="020B0503020204020204" pitchFamily="34" charset="-122"/>
                <a:sym typeface="+mn-ea"/>
              </a:rPr>
              <a:t>。</a:t>
            </a:r>
            <a:r>
              <a:rPr sz="1200" b="1" dirty="0">
                <a:solidFill>
                  <a:sysClr val="windowText" lastClr="000000"/>
                </a:solidFill>
                <a:latin typeface="微软雅黑" panose="020B0503020204020204" pitchFamily="34" charset="-122"/>
                <a:ea typeface="微软雅黑" panose="020B0503020204020204" pitchFamily="34" charset="-122"/>
                <a:sym typeface="+mn-ea"/>
              </a:rPr>
              <a:t>退役大学生士兵专项计划报考我校的，各专业复试分数线由我校自主划定，一般均低于国家线。</a:t>
            </a:r>
            <a:endParaRPr lang="zh-CN" altLang="en-US" sz="1200" b="1" dirty="0">
              <a:solidFill>
                <a:sysClr val="windowText" lastClr="000000"/>
              </a:solidFill>
              <a:latin typeface="微软雅黑" panose="020B0503020204020204" pitchFamily="34" charset="-122"/>
              <a:ea typeface="微软雅黑" panose="020B0503020204020204" pitchFamily="34" charset="-122"/>
            </a:endParaRPr>
          </a:p>
          <a:p>
            <a:pPr latinLnBrk="1">
              <a:lnSpc>
                <a:spcPct val="125000"/>
              </a:lnSpc>
            </a:pPr>
            <a:endParaRPr lang="zh-CN" altLang="en-US" sz="1200" dirty="0">
              <a:solidFill>
                <a:srgbClr val="404040"/>
              </a:solidFill>
              <a:latin typeface="微软雅黑" panose="020B0503020204020204" pitchFamily="34" charset="-122"/>
              <a:ea typeface="微软雅黑" panose="020B0503020204020204" pitchFamily="34" charset="-122"/>
            </a:endParaRPr>
          </a:p>
        </p:txBody>
      </p:sp>
      <p:sp>
        <p:nvSpPr>
          <p:cNvPr id="2" name="椭圆 1"/>
          <p:cNvSpPr>
            <a:spLocks noChangeArrowheads="1"/>
          </p:cNvSpPr>
          <p:nvPr/>
        </p:nvSpPr>
        <p:spPr bwMode="auto">
          <a:xfrm>
            <a:off x="289322" y="1352550"/>
            <a:ext cx="3223022" cy="3224213"/>
          </a:xfrm>
          <a:prstGeom prst="ellipse">
            <a:avLst/>
          </a:prstGeom>
          <a:solidFill>
            <a:srgbClr val="197519"/>
          </a:solidFill>
          <a:ln>
            <a:noFill/>
          </a:ln>
          <a:extLst>
            <a:ext uri="{91240B29-F687-4F45-9708-019B960494DF}">
              <a14:hiddenLine xmlns:a14="http://schemas.microsoft.com/office/drawing/2010/main" w="9525">
                <a:solidFill>
                  <a:srgbClr val="000000"/>
                </a:solidFill>
                <a:round/>
              </a14:hiddenLine>
            </a:ext>
          </a:extLst>
        </p:spPr>
        <p:txBody>
          <a:bodyPr/>
          <a:lstStyle/>
          <a:p>
            <a:pPr algn="ctr"/>
            <a:endParaRPr lang="zh-CN" altLang="en-US" sz="1015"/>
          </a:p>
        </p:txBody>
      </p:sp>
      <p:sp>
        <p:nvSpPr>
          <p:cNvPr id="34" name="Freeform 5"/>
          <p:cNvSpPr>
            <a:spLocks noEditPoints="1" noChangeArrowheads="1"/>
          </p:cNvSpPr>
          <p:nvPr/>
        </p:nvSpPr>
        <p:spPr bwMode="auto">
          <a:xfrm>
            <a:off x="1287066" y="2178844"/>
            <a:ext cx="1227534" cy="1046560"/>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35" name="文本框 34"/>
          <p:cNvSpPr txBox="1">
            <a:spLocks noChangeArrowheads="1"/>
          </p:cNvSpPr>
          <p:nvPr/>
        </p:nvSpPr>
        <p:spPr bwMode="auto">
          <a:xfrm>
            <a:off x="288925" y="3319780"/>
            <a:ext cx="296291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 2.</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其他优惠政策</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矩形 26"/>
          <p:cNvSpPr>
            <a:spLocks noChangeArrowheads="1"/>
          </p:cNvSpPr>
          <p:nvPr/>
        </p:nvSpPr>
        <p:spPr bwMode="auto">
          <a:xfrm>
            <a:off x="4458170" y="664764"/>
            <a:ext cx="184531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rgbClr val="03904F"/>
                </a:solidFill>
                <a:effectLst>
                  <a:outerShdw blurRad="38100" dist="19050" dir="2700000" algn="tl" rotWithShape="0">
                    <a:schemeClr val="dk1">
                      <a:alpha val="40000"/>
                    </a:schemeClr>
                  </a:outerShdw>
                </a:effectLst>
              </a:rPr>
              <a:t>考试升学加分</a:t>
            </a:r>
            <a:r>
              <a:rPr lang="zh-CN" altLang="en-US" sz="1575" b="1" dirty="0" smtClean="0">
                <a:solidFill>
                  <a:schemeClr val="accent6"/>
                </a:solidFill>
              </a:rPr>
              <a:t> </a:t>
            </a:r>
            <a:endParaRPr lang="zh-CN" altLang="en-US" sz="1575" b="1" dirty="0">
              <a:solidFill>
                <a:schemeClr val="accent6"/>
              </a:solidFill>
            </a:endParaRPr>
          </a:p>
        </p:txBody>
      </p:sp>
      <p:sp>
        <p:nvSpPr>
          <p:cNvPr id="44" name="文本框 43"/>
          <p:cNvSpPr txBox="1">
            <a:spLocks noChangeArrowheads="1"/>
          </p:cNvSpPr>
          <p:nvPr/>
        </p:nvSpPr>
        <p:spPr bwMode="auto">
          <a:xfrm>
            <a:off x="8523685" y="4893469"/>
            <a:ext cx="46315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25">
                <a:solidFill>
                  <a:srgbClr val="197519"/>
                </a:solidFill>
                <a:ea typeface="方正粗倩简体" pitchFamily="65" charset="-122"/>
              </a:rPr>
              <a:t>05</a:t>
            </a:r>
            <a:endParaRPr lang="zh-CN" altLang="en-US" sz="1125">
              <a:solidFill>
                <a:srgbClr val="197519"/>
              </a:solidFill>
              <a:ea typeface="方正粗倩简体" pitchFamily="65" charset="-122"/>
            </a:endParaRPr>
          </a:p>
        </p:txBody>
      </p:sp>
      <p:grpSp>
        <p:nvGrpSpPr>
          <p:cNvPr id="14" name="组合 13"/>
          <p:cNvGrpSpPr/>
          <p:nvPr/>
        </p:nvGrpSpPr>
        <p:grpSpPr bwMode="auto">
          <a:xfrm>
            <a:off x="2834163" y="1283670"/>
            <a:ext cx="1326668" cy="934486"/>
            <a:chOff x="3856882" y="1822700"/>
            <a:chExt cx="1770045" cy="1245244"/>
          </a:xfrm>
        </p:grpSpPr>
        <p:grpSp>
          <p:nvGrpSpPr>
            <p:cNvPr id="10259" name="组合 8"/>
            <p:cNvGrpSpPr/>
            <p:nvPr/>
          </p:nvGrpSpPr>
          <p:grpSpPr bwMode="auto">
            <a:xfrm>
              <a:off x="4670473" y="1822700"/>
              <a:ext cx="956454" cy="920136"/>
              <a:chOff x="4670473" y="1822700"/>
              <a:chExt cx="956454" cy="920136"/>
            </a:xfrm>
          </p:grpSpPr>
          <p:sp>
            <p:nvSpPr>
              <p:cNvPr id="10260" name="等腰三角形 4"/>
              <p:cNvSpPr>
                <a:spLocks noChangeArrowheads="1"/>
              </p:cNvSpPr>
              <p:nvPr/>
            </p:nvSpPr>
            <p:spPr bwMode="auto">
              <a:xfrm>
                <a:off x="4670473" y="1822700"/>
                <a:ext cx="956454" cy="824527"/>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15"/>
              </a:p>
            </p:txBody>
          </p:sp>
          <p:sp>
            <p:nvSpPr>
              <p:cNvPr id="10261" name="文本框 27"/>
              <p:cNvSpPr txBox="1">
                <a:spLocks noChangeArrowheads="1"/>
              </p:cNvSpPr>
              <p:nvPr/>
            </p:nvSpPr>
            <p:spPr bwMode="auto">
              <a:xfrm>
                <a:off x="4676255" y="2066129"/>
                <a:ext cx="915309" cy="676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700" dirty="0" smtClean="0">
                    <a:solidFill>
                      <a:schemeClr val="bg1"/>
                    </a:solidFill>
                  </a:rPr>
                  <a:t>01</a:t>
                </a:r>
                <a:endParaRPr lang="zh-CN" altLang="en-US" sz="2700" dirty="0">
                  <a:solidFill>
                    <a:schemeClr val="bg1"/>
                  </a:solidFill>
                  <a:ea typeface="方正粗倩简体" pitchFamily="65" charset="-122"/>
                </a:endParaRPr>
              </a:p>
            </p:txBody>
          </p:sp>
        </p:grpSp>
        <p:sp>
          <p:nvSpPr>
            <p:cNvPr id="13" name="矩形 12"/>
            <p:cNvSpPr/>
            <p:nvPr/>
          </p:nvSpPr>
          <p:spPr>
            <a:xfrm rot="19804025">
              <a:off x="3856882" y="2198508"/>
              <a:ext cx="1580594" cy="869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grpSp>
      <p:grpSp>
        <p:nvGrpSpPr>
          <p:cNvPr id="16" name="组合 15"/>
          <p:cNvGrpSpPr/>
          <p:nvPr/>
        </p:nvGrpSpPr>
        <p:grpSpPr bwMode="auto">
          <a:xfrm>
            <a:off x="3202696" y="2202208"/>
            <a:ext cx="1322784" cy="834629"/>
            <a:chOff x="3976330" y="4762614"/>
            <a:chExt cx="1764377" cy="1113179"/>
          </a:xfrm>
        </p:grpSpPr>
        <p:grpSp>
          <p:nvGrpSpPr>
            <p:cNvPr id="10269" name="组合 11"/>
            <p:cNvGrpSpPr/>
            <p:nvPr/>
          </p:nvGrpSpPr>
          <p:grpSpPr bwMode="auto">
            <a:xfrm>
              <a:off x="4735934" y="4919339"/>
              <a:ext cx="1004773" cy="956454"/>
              <a:chOff x="4735934" y="4919339"/>
              <a:chExt cx="1004773" cy="956454"/>
            </a:xfrm>
          </p:grpSpPr>
          <p:sp>
            <p:nvSpPr>
              <p:cNvPr id="10270" name="等腰三角形 22"/>
              <p:cNvSpPr>
                <a:spLocks noChangeArrowheads="1"/>
              </p:cNvSpPr>
              <p:nvPr/>
            </p:nvSpPr>
            <p:spPr bwMode="auto">
              <a:xfrm rot="3600000">
                <a:off x="4850216" y="4985302"/>
                <a:ext cx="956454" cy="824528"/>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15"/>
              </a:p>
            </p:txBody>
          </p:sp>
          <p:sp>
            <p:nvSpPr>
              <p:cNvPr id="10271" name="文本框 28"/>
              <p:cNvSpPr txBox="1">
                <a:spLocks noChangeArrowheads="1"/>
              </p:cNvSpPr>
              <p:nvPr/>
            </p:nvSpPr>
            <p:spPr bwMode="auto">
              <a:xfrm>
                <a:off x="4735934" y="5120140"/>
                <a:ext cx="915309" cy="67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700" dirty="0">
                    <a:solidFill>
                      <a:schemeClr val="bg1"/>
                    </a:solidFill>
                  </a:rPr>
                  <a:t>02</a:t>
                </a:r>
                <a:endParaRPr lang="zh-CN" altLang="en-US" sz="2700" dirty="0">
                  <a:solidFill>
                    <a:schemeClr val="bg1"/>
                  </a:solidFill>
                  <a:ea typeface="方正粗倩简体" pitchFamily="65" charset="-122"/>
                </a:endParaRPr>
              </a:p>
            </p:txBody>
          </p:sp>
        </p:grpSp>
        <p:sp>
          <p:nvSpPr>
            <p:cNvPr id="52" name="矩形 51"/>
            <p:cNvSpPr/>
            <p:nvPr/>
          </p:nvSpPr>
          <p:spPr>
            <a:xfrm rot="1795975" flipH="1">
              <a:off x="3976330" y="4762614"/>
              <a:ext cx="1581746" cy="87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grpSp>
      <p:sp>
        <p:nvSpPr>
          <p:cNvPr id="9" name="矩形 8"/>
          <p:cNvSpPr/>
          <p:nvPr/>
        </p:nvSpPr>
        <p:spPr>
          <a:xfrm>
            <a:off x="0" y="-127635"/>
            <a:ext cx="3937635"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二</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国家及地方优待政策</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39"/>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0"/>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41"/>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2"/>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43"/>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ppt_x</p:attrName>
                                        </p:attrNameLst>
                                      </p:cBhvr>
                                      <p:tavLst>
                                        <p:tav tm="0">
                                          <p:val>
                                            <p:strVal val="#ppt_x"/>
                                          </p:val>
                                        </p:tav>
                                        <p:tav tm="100000">
                                          <p:val>
                                            <p:strVal val="#ppt_x"/>
                                          </p:val>
                                        </p:tav>
                                      </p:tavLst>
                                    </p:anim>
                                    <p:anim calcmode="lin" valueType="num">
                                      <p:cBhvr>
                                        <p:cTn id="22" dur="500" fill="hold"/>
                                        <p:tgtEl>
                                          <p:spTgt spid="40"/>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ppt_x</p:attrName>
                                        </p:attrNameLst>
                                      </p:cBhvr>
                                      <p:tavLst>
                                        <p:tav tm="0">
                                          <p:val>
                                            <p:strVal val="#ppt_x"/>
                                          </p:val>
                                        </p:tav>
                                        <p:tav tm="100000">
                                          <p:val>
                                            <p:strVal val="#ppt_x"/>
                                          </p:val>
                                        </p:tav>
                                      </p:tavLst>
                                    </p:anim>
                                    <p:anim calcmode="lin" valueType="num">
                                      <p:cBhvr>
                                        <p:cTn id="26" dur="500" fill="hold"/>
                                        <p:tgtEl>
                                          <p:spTgt spid="41"/>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ppt_x</p:attrName>
                                        </p:attrNameLst>
                                      </p:cBhvr>
                                      <p:tavLst>
                                        <p:tav tm="0">
                                          <p:val>
                                            <p:strVal val="#ppt_x"/>
                                          </p:val>
                                        </p:tav>
                                        <p:tav tm="100000">
                                          <p:val>
                                            <p:strVal val="#ppt_x"/>
                                          </p:val>
                                        </p:tav>
                                      </p:tavLst>
                                    </p:anim>
                                    <p:anim calcmode="lin" valueType="num">
                                      <p:cBhvr>
                                        <p:cTn id="30" dur="500" fill="hold"/>
                                        <p:tgtEl>
                                          <p:spTgt spid="42"/>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ppt_x</p:attrName>
                                        </p:attrNameLst>
                                      </p:cBhvr>
                                      <p:tavLst>
                                        <p:tav tm="0">
                                          <p:val>
                                            <p:strVal val="#ppt_x"/>
                                          </p:val>
                                        </p:tav>
                                        <p:tav tm="100000">
                                          <p:val>
                                            <p:strVal val="#ppt_x"/>
                                          </p:val>
                                        </p:tav>
                                      </p:tavLst>
                                    </p:anim>
                                    <p:anim calcmode="lin" valueType="num">
                                      <p:cBhvr>
                                        <p:cTn id="34" dur="500" fill="hold"/>
                                        <p:tgtEl>
                                          <p:spTgt spid="43"/>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1000"/>
                                        <p:tgtEl>
                                          <p:spTgt spid="44"/>
                                        </p:tgtEl>
                                      </p:cBhvr>
                                    </p:animEffect>
                                    <p:anim calcmode="lin" valueType="num">
                                      <p:cBhvr>
                                        <p:cTn id="38" dur="1000" fill="hold"/>
                                        <p:tgtEl>
                                          <p:spTgt spid="44"/>
                                        </p:tgtEl>
                                        <p:attrNameLst>
                                          <p:attrName>ppt_x</p:attrName>
                                        </p:attrNameLst>
                                      </p:cBhvr>
                                      <p:tavLst>
                                        <p:tav tm="0">
                                          <p:val>
                                            <p:strVal val="#ppt_x"/>
                                          </p:val>
                                        </p:tav>
                                        <p:tav tm="100000">
                                          <p:val>
                                            <p:strVal val="#ppt_x"/>
                                          </p:val>
                                        </p:tav>
                                      </p:tavLst>
                                    </p:anim>
                                    <p:anim calcmode="lin" valueType="num">
                                      <p:cBhvr>
                                        <p:cTn id="39" dur="1000" fill="hold"/>
                                        <p:tgtEl>
                                          <p:spTgt spid="44"/>
                                        </p:tgtEl>
                                        <p:attrNameLst>
                                          <p:attrName>ppt_y</p:attrName>
                                        </p:attrNameLst>
                                      </p:cBhvr>
                                      <p:tavLst>
                                        <p:tav tm="0">
                                          <p:val>
                                            <p:strVal val="#ppt_y+.1"/>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ppt_x</p:attrName>
                                        </p:attrNameLst>
                                      </p:cBhvr>
                                      <p:tavLst>
                                        <p:tav tm="0">
                                          <p:val>
                                            <p:strVal val="0-#ppt_w/2"/>
                                          </p:val>
                                        </p:tav>
                                        <p:tav tm="100000">
                                          <p:val>
                                            <p:strVal val="#ppt_x"/>
                                          </p:val>
                                        </p:tav>
                                      </p:tavLst>
                                    </p:anim>
                                    <p:anim calcmode="lin" valueType="num">
                                      <p:cBhvr>
                                        <p:cTn id="43" dur="500" fill="hold"/>
                                        <p:tgtEl>
                                          <p:spTgt spid="2"/>
                                        </p:tgtEl>
                                        <p:attrNameLst>
                                          <p:attrName>ppt_y</p:attrName>
                                        </p:attrNameLst>
                                      </p:cBhvr>
                                      <p:tavLst>
                                        <p:tav tm="0">
                                          <p:val>
                                            <p:strVal val="#ppt_y"/>
                                          </p:val>
                                        </p:tav>
                                        <p:tav tm="100000">
                                          <p:val>
                                            <p:strVal val="#ppt_y"/>
                                          </p:val>
                                        </p:tav>
                                      </p:tavLst>
                                    </p:anim>
                                  </p:childTnLst>
                                </p:cTn>
                              </p:par>
                              <p:par>
                                <p:cTn id="44" presetID="23" presetClass="entr" presetSubtype="16" fill="hold" grpId="0" nodeType="withEffect">
                                  <p:stCondLst>
                                    <p:cond delay="40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fltVal val="0"/>
                                          </p:val>
                                        </p:tav>
                                        <p:tav tm="100000">
                                          <p:val>
                                            <p:strVal val="#ppt_w"/>
                                          </p:val>
                                        </p:tav>
                                      </p:tavLst>
                                    </p:anim>
                                    <p:anim calcmode="lin" valueType="num">
                                      <p:cBhvr>
                                        <p:cTn id="47" dur="500" fill="hold"/>
                                        <p:tgtEl>
                                          <p:spTgt spid="34"/>
                                        </p:tgtEl>
                                        <p:attrNameLst>
                                          <p:attrName>ppt_h</p:attrName>
                                        </p:attrNameLst>
                                      </p:cBhvr>
                                      <p:tavLst>
                                        <p:tav tm="0">
                                          <p:val>
                                            <p:fltVal val="0"/>
                                          </p:val>
                                        </p:tav>
                                        <p:tav tm="100000">
                                          <p:val>
                                            <p:strVal val="#ppt_h"/>
                                          </p:val>
                                        </p:tav>
                                      </p:tavLst>
                                    </p:anim>
                                  </p:childTnLst>
                                </p:cTn>
                              </p:par>
                              <p:par>
                                <p:cTn id="48" presetID="22" presetClass="entr" presetSubtype="8" fill="hold" grpId="0" nodeType="withEffect">
                                  <p:stCondLst>
                                    <p:cond delay="900"/>
                                  </p:stCondLst>
                                  <p:childTnLst>
                                    <p:set>
                                      <p:cBhvr>
                                        <p:cTn id="49" dur="1" fill="hold">
                                          <p:stCondLst>
                                            <p:cond delay="0"/>
                                          </p:stCondLst>
                                        </p:cTn>
                                        <p:tgtEl>
                                          <p:spTgt spid="35"/>
                                        </p:tgtEl>
                                        <p:attrNameLst>
                                          <p:attrName>style.visibility</p:attrName>
                                        </p:attrNameLst>
                                      </p:cBhvr>
                                      <p:to>
                                        <p:strVal val="visible"/>
                                      </p:to>
                                    </p:set>
                                    <p:animEffect transition="in" filter="wipe(left)">
                                      <p:cBhvr>
                                        <p:cTn id="50" dur="500"/>
                                        <p:tgtEl>
                                          <p:spTgt spid="35"/>
                                        </p:tgtEl>
                                      </p:cBhvr>
                                    </p:animEffect>
                                  </p:childTnLst>
                                </p:cTn>
                              </p:par>
                              <p:par>
                                <p:cTn id="51" presetID="22" presetClass="entr" presetSubtype="4" fill="hold" grpId="0" nodeType="withEffect">
                                  <p:stCondLst>
                                    <p:cond delay="1500"/>
                                  </p:stCondLst>
                                  <p:childTnLst>
                                    <p:set>
                                      <p:cBhvr>
                                        <p:cTn id="52" dur="1" fill="hold">
                                          <p:stCondLst>
                                            <p:cond delay="0"/>
                                          </p:stCondLst>
                                        </p:cTn>
                                        <p:tgtEl>
                                          <p:spTgt spid="4"/>
                                        </p:tgtEl>
                                        <p:attrNameLst>
                                          <p:attrName>style.visibility</p:attrName>
                                        </p:attrNameLst>
                                      </p:cBhvr>
                                      <p:to>
                                        <p:strVal val="visible"/>
                                      </p:to>
                                    </p:set>
                                    <p:animEffect transition="in" filter="wipe(down)">
                                      <p:cBhvr>
                                        <p:cTn id="53" dur="500"/>
                                        <p:tgtEl>
                                          <p:spTgt spid="4"/>
                                        </p:tgtEl>
                                      </p:cBhvr>
                                    </p:animEffect>
                                  </p:childTnLst>
                                </p:cTn>
                              </p:par>
                              <p:par>
                                <p:cTn id="54" presetID="22" presetClass="exit" presetSubtype="4" fill="hold" grpId="1" nodeType="withEffect">
                                  <p:stCondLst>
                                    <p:cond delay="2000"/>
                                  </p:stCondLst>
                                  <p:childTnLst>
                                    <p:animEffect transition="out" filter="wipe(down)">
                                      <p:cBhvr>
                                        <p:cTn id="55" dur="500"/>
                                        <p:tgtEl>
                                          <p:spTgt spid="4"/>
                                        </p:tgtEl>
                                      </p:cBhvr>
                                    </p:animEffect>
                                    <p:set>
                                      <p:cBhvr>
                                        <p:cTn id="56" dur="1" fill="hold">
                                          <p:stCondLst>
                                            <p:cond delay="499"/>
                                          </p:stCondLst>
                                        </p:cTn>
                                        <p:tgtEl>
                                          <p:spTgt spid="4"/>
                                        </p:tgtEl>
                                        <p:attrNameLst>
                                          <p:attrName>style.visibility</p:attrName>
                                        </p:attrNameLst>
                                      </p:cBhvr>
                                      <p:to>
                                        <p:strVal val="hidden"/>
                                      </p:to>
                                    </p:set>
                                  </p:childTnLst>
                                </p:cTn>
                              </p:par>
                              <p:par>
                                <p:cTn id="57" presetID="22" presetClass="entr" presetSubtype="1" fill="hold" grpId="0" nodeType="withEffect">
                                  <p:stCondLst>
                                    <p:cond delay="2500"/>
                                  </p:stCondLst>
                                  <p:childTnLst>
                                    <p:set>
                                      <p:cBhvr>
                                        <p:cTn id="58" dur="1" fill="hold">
                                          <p:stCondLst>
                                            <p:cond delay="0"/>
                                          </p:stCondLst>
                                        </p:cTn>
                                        <p:tgtEl>
                                          <p:spTgt spid="50"/>
                                        </p:tgtEl>
                                        <p:attrNameLst>
                                          <p:attrName>style.visibility</p:attrName>
                                        </p:attrNameLst>
                                      </p:cBhvr>
                                      <p:to>
                                        <p:strVal val="visible"/>
                                      </p:to>
                                    </p:set>
                                    <p:animEffect transition="in" filter="wipe(up)">
                                      <p:cBhvr>
                                        <p:cTn id="59" dur="500"/>
                                        <p:tgtEl>
                                          <p:spTgt spid="50"/>
                                        </p:tgtEl>
                                      </p:cBhvr>
                                    </p:animEffect>
                                  </p:childTnLst>
                                </p:cTn>
                              </p:par>
                              <p:par>
                                <p:cTn id="60" presetID="22" presetClass="exit" presetSubtype="1" fill="hold" grpId="1" nodeType="withEffect">
                                  <p:stCondLst>
                                    <p:cond delay="3000"/>
                                  </p:stCondLst>
                                  <p:childTnLst>
                                    <p:animEffect transition="out" filter="wipe(up)">
                                      <p:cBhvr>
                                        <p:cTn id="61" dur="500"/>
                                        <p:tgtEl>
                                          <p:spTgt spid="50"/>
                                        </p:tgtEl>
                                      </p:cBhvr>
                                    </p:animEffect>
                                    <p:set>
                                      <p:cBhvr>
                                        <p:cTn id="62" dur="1" fill="hold">
                                          <p:stCondLst>
                                            <p:cond delay="499"/>
                                          </p:stCondLst>
                                        </p:cTn>
                                        <p:tgtEl>
                                          <p:spTgt spid="50"/>
                                        </p:tgtEl>
                                        <p:attrNameLst>
                                          <p:attrName>style.visibility</p:attrName>
                                        </p:attrNameLst>
                                      </p:cBhvr>
                                      <p:to>
                                        <p:strVal val="hidden"/>
                                      </p:to>
                                    </p:set>
                                  </p:childTnLst>
                                </p:cTn>
                              </p:par>
                              <p:par>
                                <p:cTn id="63" presetID="22" presetClass="entr" presetSubtype="4" fill="hold" grpId="2" nodeType="withEffect">
                                  <p:stCondLst>
                                    <p:cond delay="3400"/>
                                  </p:stCondLst>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par>
                                <p:cTn id="66" presetID="23" presetClass="entr" presetSubtype="16" fill="hold" nodeType="withEffect">
                                  <p:stCondLst>
                                    <p:cond delay="370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childTnLst>
                                </p:cTn>
                              </p:par>
                              <p:par>
                                <p:cTn id="70" presetID="23" presetClass="entr" presetSubtype="16" fill="hold" nodeType="withEffect">
                                  <p:stCondLst>
                                    <p:cond delay="380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childTnLst>
                                </p:cTn>
                              </p:par>
                              <p:par>
                                <p:cTn id="74" presetID="22" presetClass="entr" presetSubtype="8" fill="hold" grpId="0" nodeType="withEffect">
                                  <p:stCondLst>
                                    <p:cond delay="4500"/>
                                  </p:stCondLst>
                                  <p:childTnLst>
                                    <p:set>
                                      <p:cBhvr>
                                        <p:cTn id="75" dur="1" fill="hold">
                                          <p:stCondLst>
                                            <p:cond delay="0"/>
                                          </p:stCondLst>
                                        </p:cTn>
                                        <p:tgtEl>
                                          <p:spTgt spid="6"/>
                                        </p:tgtEl>
                                        <p:attrNameLst>
                                          <p:attrName>style.visibility</p:attrName>
                                        </p:attrNameLst>
                                      </p:cBhvr>
                                      <p:to>
                                        <p:strVal val="visible"/>
                                      </p:to>
                                    </p:set>
                                    <p:animEffect transition="in" filter="wipe(left)">
                                      <p:cBhvr>
                                        <p:cTn id="76" dur="500"/>
                                        <p:tgtEl>
                                          <p:spTgt spid="6"/>
                                        </p:tgtEl>
                                      </p:cBhvr>
                                    </p:animEffect>
                                  </p:childTnLst>
                                </p:cTn>
                              </p:par>
                              <p:par>
                                <p:cTn id="77" presetID="41" presetClass="entr" presetSubtype="0" fill="hold" grpId="0" nodeType="withEffect">
                                  <p:stCondLst>
                                    <p:cond delay="5000"/>
                                  </p:stCondLst>
                                  <p:iterate type="lt">
                                    <p:tmPct val="10000"/>
                                  </p:iterate>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7"/>
                                        </p:tgtEl>
                                        <p:attrNameLst>
                                          <p:attrName>ppt_y</p:attrName>
                                        </p:attrNameLst>
                                      </p:cBhvr>
                                      <p:tavLst>
                                        <p:tav tm="0">
                                          <p:val>
                                            <p:strVal val="#ppt_y"/>
                                          </p:val>
                                        </p:tav>
                                        <p:tav tm="100000">
                                          <p:val>
                                            <p:strVal val="#ppt_y"/>
                                          </p:val>
                                        </p:tav>
                                      </p:tavLst>
                                    </p:anim>
                                    <p:anim calcmode="lin" valueType="num">
                                      <p:cBhvr>
                                        <p:cTn id="8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7"/>
                                        </p:tgtEl>
                                      </p:cBhvr>
                                    </p:animEffect>
                                  </p:childTnLst>
                                </p:cTn>
                              </p:par>
                              <p:par>
                                <p:cTn id="84" presetID="22" presetClass="entr" presetSubtype="8" fill="hold" grpId="0" nodeType="withEffect">
                                  <p:stCondLst>
                                    <p:cond delay="5200"/>
                                  </p:stCondLst>
                                  <p:childTnLst>
                                    <p:set>
                                      <p:cBhvr>
                                        <p:cTn id="85" dur="1" fill="hold">
                                          <p:stCondLst>
                                            <p:cond delay="0"/>
                                          </p:stCondLst>
                                        </p:cTn>
                                        <p:tgtEl>
                                          <p:spTgt spid="31"/>
                                        </p:tgtEl>
                                        <p:attrNameLst>
                                          <p:attrName>style.visibility</p:attrName>
                                        </p:attrNameLst>
                                      </p:cBhvr>
                                      <p:to>
                                        <p:strVal val="visible"/>
                                      </p:to>
                                    </p:set>
                                    <p:animEffect transition="in" filter="wipe(left)">
                                      <p:cBhvr>
                                        <p:cTn id="86" dur="500"/>
                                        <p:tgtEl>
                                          <p:spTgt spid="31"/>
                                        </p:tgtEl>
                                      </p:cBhvr>
                                    </p:animEffect>
                                  </p:childTnLst>
                                </p:cTn>
                              </p:par>
                              <p:par>
                                <p:cTn id="87" presetID="22" presetClass="entr" presetSubtype="8" fill="hold" grpId="0" nodeType="withEffect">
                                  <p:stCondLst>
                                    <p:cond delay="590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 grpId="0" animBg="1"/>
      <p:bldP spid="4" grpId="1" animBg="1"/>
      <p:bldP spid="4" grpId="2" animBg="1"/>
      <p:bldP spid="50" grpId="0" animBg="1"/>
      <p:bldP spid="50" grpId="1" animBg="1"/>
      <p:bldP spid="6" grpId="0"/>
      <p:bldP spid="31" grpId="0"/>
      <p:bldP spid="32" grpId="0"/>
      <p:bldP spid="2" grpId="0" animBg="1"/>
      <p:bldP spid="34" grpId="0" animBg="1"/>
      <p:bldP spid="35" grpId="0"/>
      <p:bldP spid="27" grpId="0"/>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等腰三角形 31"/>
          <p:cNvSpPr>
            <a:spLocks noChangeArrowheads="1"/>
          </p:cNvSpPr>
          <p:nvPr/>
        </p:nvSpPr>
        <p:spPr bwMode="auto">
          <a:xfrm rot="9233090">
            <a:off x="8364141" y="4995863"/>
            <a:ext cx="90488" cy="78581"/>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33" name="等腰三角形 32"/>
          <p:cNvSpPr>
            <a:spLocks noChangeArrowheads="1"/>
          </p:cNvSpPr>
          <p:nvPr/>
        </p:nvSpPr>
        <p:spPr bwMode="auto">
          <a:xfrm rot="-6030424">
            <a:off x="8182571" y="4976218"/>
            <a:ext cx="135731" cy="117872"/>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34" name="等腰三角形 33"/>
          <p:cNvSpPr>
            <a:spLocks noChangeArrowheads="1"/>
          </p:cNvSpPr>
          <p:nvPr/>
        </p:nvSpPr>
        <p:spPr bwMode="auto">
          <a:xfrm rot="-228606">
            <a:off x="8523685" y="4982767"/>
            <a:ext cx="91678" cy="78581"/>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40" name="等腰三角形 39"/>
          <p:cNvSpPr>
            <a:spLocks noChangeArrowheads="1"/>
          </p:cNvSpPr>
          <p:nvPr/>
        </p:nvSpPr>
        <p:spPr bwMode="auto">
          <a:xfrm rot="-3389783">
            <a:off x="8329017" y="4928593"/>
            <a:ext cx="44053" cy="381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41" name="等腰三角形 40"/>
          <p:cNvSpPr>
            <a:spLocks noChangeArrowheads="1"/>
          </p:cNvSpPr>
          <p:nvPr/>
        </p:nvSpPr>
        <p:spPr bwMode="auto">
          <a:xfrm rot="8748521">
            <a:off x="8471298" y="4993482"/>
            <a:ext cx="44053" cy="36910"/>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10" name="椭圆 9"/>
          <p:cNvSpPr/>
          <p:nvPr/>
        </p:nvSpPr>
        <p:spPr>
          <a:xfrm>
            <a:off x="3110586" y="1415136"/>
            <a:ext cx="1714500" cy="17145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23" name="Freeform 5"/>
          <p:cNvSpPr>
            <a:spLocks noEditPoints="1" noChangeArrowheads="1"/>
          </p:cNvSpPr>
          <p:nvPr/>
        </p:nvSpPr>
        <p:spPr bwMode="auto">
          <a:xfrm>
            <a:off x="3358753" y="1660367"/>
            <a:ext cx="909638" cy="831056"/>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2" name="椭圆 11"/>
          <p:cNvSpPr/>
          <p:nvPr/>
        </p:nvSpPr>
        <p:spPr>
          <a:xfrm>
            <a:off x="3103960" y="2594372"/>
            <a:ext cx="1714500" cy="17145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27" name="Freeform 9"/>
          <p:cNvSpPr>
            <a:spLocks noEditPoints="1" noChangeArrowheads="1"/>
          </p:cNvSpPr>
          <p:nvPr/>
        </p:nvSpPr>
        <p:spPr bwMode="auto">
          <a:xfrm>
            <a:off x="3387328" y="3238500"/>
            <a:ext cx="852488" cy="604838"/>
          </a:xfrm>
          <a:custGeom>
            <a:avLst/>
            <a:gdLst>
              <a:gd name="T0" fmla="*/ 46 w 206"/>
              <a:gd name="T1" fmla="*/ 131 h 146"/>
              <a:gd name="T2" fmla="*/ 46 w 206"/>
              <a:gd name="T3" fmla="*/ 8 h 146"/>
              <a:gd name="T4" fmla="*/ 9 w 206"/>
              <a:gd name="T5" fmla="*/ 8 h 146"/>
              <a:gd name="T6" fmla="*/ 9 w 206"/>
              <a:gd name="T7" fmla="*/ 131 h 146"/>
              <a:gd name="T8" fmla="*/ 0 w 206"/>
              <a:gd name="T9" fmla="*/ 131 h 146"/>
              <a:gd name="T10" fmla="*/ 0 w 206"/>
              <a:gd name="T11" fmla="*/ 146 h 146"/>
              <a:gd name="T12" fmla="*/ 206 w 206"/>
              <a:gd name="T13" fmla="*/ 146 h 146"/>
              <a:gd name="T14" fmla="*/ 206 w 206"/>
              <a:gd name="T15" fmla="*/ 131 h 146"/>
              <a:gd name="T16" fmla="*/ 198 w 206"/>
              <a:gd name="T17" fmla="*/ 131 h 146"/>
              <a:gd name="T18" fmla="*/ 198 w 206"/>
              <a:gd name="T19" fmla="*/ 60 h 146"/>
              <a:gd name="T20" fmla="*/ 161 w 206"/>
              <a:gd name="T21" fmla="*/ 60 h 146"/>
              <a:gd name="T22" fmla="*/ 161 w 206"/>
              <a:gd name="T23" fmla="*/ 131 h 146"/>
              <a:gd name="T24" fmla="*/ 147 w 206"/>
              <a:gd name="T25" fmla="*/ 131 h 146"/>
              <a:gd name="T26" fmla="*/ 147 w 206"/>
              <a:gd name="T27" fmla="*/ 87 h 146"/>
              <a:gd name="T28" fmla="*/ 110 w 206"/>
              <a:gd name="T29" fmla="*/ 87 h 146"/>
              <a:gd name="T30" fmla="*/ 110 w 206"/>
              <a:gd name="T31" fmla="*/ 131 h 146"/>
              <a:gd name="T32" fmla="*/ 98 w 206"/>
              <a:gd name="T33" fmla="*/ 131 h 146"/>
              <a:gd name="T34" fmla="*/ 98 w 206"/>
              <a:gd name="T35" fmla="*/ 40 h 146"/>
              <a:gd name="T36" fmla="*/ 61 w 206"/>
              <a:gd name="T37" fmla="*/ 40 h 146"/>
              <a:gd name="T38" fmla="*/ 61 w 206"/>
              <a:gd name="T39" fmla="*/ 131 h 146"/>
              <a:gd name="T40" fmla="*/ 46 w 206"/>
              <a:gd name="T41" fmla="*/ 131 h 146"/>
              <a:gd name="T42" fmla="*/ 46 w 206"/>
              <a:gd name="T43" fmla="*/ 131 h 146"/>
              <a:gd name="T44" fmla="*/ 110 w 206"/>
              <a:gd name="T45" fmla="*/ 35 h 146"/>
              <a:gd name="T46" fmla="*/ 110 w 206"/>
              <a:gd name="T47" fmla="*/ 13 h 146"/>
              <a:gd name="T48" fmla="*/ 149 w 206"/>
              <a:gd name="T49" fmla="*/ 13 h 146"/>
              <a:gd name="T50" fmla="*/ 149 w 206"/>
              <a:gd name="T51" fmla="*/ 0 h 146"/>
              <a:gd name="T52" fmla="*/ 186 w 206"/>
              <a:gd name="T53" fmla="*/ 23 h 146"/>
              <a:gd name="T54" fmla="*/ 149 w 206"/>
              <a:gd name="T55" fmla="*/ 47 h 146"/>
              <a:gd name="T56" fmla="*/ 149 w 206"/>
              <a:gd name="T57" fmla="*/ 35 h 146"/>
              <a:gd name="T58" fmla="*/ 110 w 206"/>
              <a:gd name="T59" fmla="*/ 3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6" h="146">
                <a:moveTo>
                  <a:pt x="46" y="131"/>
                </a:moveTo>
                <a:lnTo>
                  <a:pt x="46" y="8"/>
                </a:lnTo>
                <a:lnTo>
                  <a:pt x="9" y="8"/>
                </a:lnTo>
                <a:lnTo>
                  <a:pt x="9" y="131"/>
                </a:lnTo>
                <a:lnTo>
                  <a:pt x="0" y="131"/>
                </a:lnTo>
                <a:lnTo>
                  <a:pt x="0" y="146"/>
                </a:lnTo>
                <a:lnTo>
                  <a:pt x="206" y="146"/>
                </a:lnTo>
                <a:lnTo>
                  <a:pt x="206" y="131"/>
                </a:lnTo>
                <a:lnTo>
                  <a:pt x="198" y="131"/>
                </a:lnTo>
                <a:lnTo>
                  <a:pt x="198" y="60"/>
                </a:lnTo>
                <a:lnTo>
                  <a:pt x="161" y="60"/>
                </a:lnTo>
                <a:lnTo>
                  <a:pt x="161" y="131"/>
                </a:lnTo>
                <a:lnTo>
                  <a:pt x="147" y="131"/>
                </a:lnTo>
                <a:lnTo>
                  <a:pt x="147" y="87"/>
                </a:lnTo>
                <a:lnTo>
                  <a:pt x="110" y="87"/>
                </a:lnTo>
                <a:lnTo>
                  <a:pt x="110" y="131"/>
                </a:lnTo>
                <a:lnTo>
                  <a:pt x="98" y="131"/>
                </a:lnTo>
                <a:lnTo>
                  <a:pt x="98" y="40"/>
                </a:lnTo>
                <a:lnTo>
                  <a:pt x="61" y="40"/>
                </a:lnTo>
                <a:lnTo>
                  <a:pt x="61" y="131"/>
                </a:lnTo>
                <a:lnTo>
                  <a:pt x="46" y="131"/>
                </a:lnTo>
                <a:close/>
                <a:moveTo>
                  <a:pt x="110" y="35"/>
                </a:moveTo>
                <a:lnTo>
                  <a:pt x="110" y="13"/>
                </a:lnTo>
                <a:lnTo>
                  <a:pt x="149" y="13"/>
                </a:lnTo>
                <a:lnTo>
                  <a:pt x="149" y="0"/>
                </a:lnTo>
                <a:lnTo>
                  <a:pt x="186" y="23"/>
                </a:lnTo>
                <a:lnTo>
                  <a:pt x="149" y="47"/>
                </a:lnTo>
                <a:lnTo>
                  <a:pt x="149" y="35"/>
                </a:lnTo>
                <a:lnTo>
                  <a:pt x="110" y="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1" name="椭圆 10"/>
          <p:cNvSpPr/>
          <p:nvPr/>
        </p:nvSpPr>
        <p:spPr>
          <a:xfrm>
            <a:off x="4332685" y="1408510"/>
            <a:ext cx="1714500" cy="17145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31" name="Freeform 13"/>
          <p:cNvSpPr>
            <a:spLocks noEditPoints="1" noChangeArrowheads="1"/>
          </p:cNvSpPr>
          <p:nvPr/>
        </p:nvSpPr>
        <p:spPr bwMode="auto">
          <a:xfrm>
            <a:off x="4949428" y="1662113"/>
            <a:ext cx="727472" cy="827485"/>
          </a:xfrm>
          <a:custGeom>
            <a:avLst/>
            <a:gdLst>
              <a:gd name="T0" fmla="*/ 14 w 71"/>
              <a:gd name="T1" fmla="*/ 4 h 81"/>
              <a:gd name="T2" fmla="*/ 6 w 71"/>
              <a:gd name="T3" fmla="*/ 13 h 81"/>
              <a:gd name="T4" fmla="*/ 14 w 71"/>
              <a:gd name="T5" fmla="*/ 22 h 81"/>
              <a:gd name="T6" fmla="*/ 23 w 71"/>
              <a:gd name="T7" fmla="*/ 13 h 81"/>
              <a:gd name="T8" fmla="*/ 14 w 71"/>
              <a:gd name="T9" fmla="*/ 4 h 81"/>
              <a:gd name="T10" fmla="*/ 40 w 71"/>
              <a:gd name="T11" fmla="*/ 23 h 81"/>
              <a:gd name="T12" fmla="*/ 41 w 71"/>
              <a:gd name="T13" fmla="*/ 30 h 81"/>
              <a:gd name="T14" fmla="*/ 45 w 71"/>
              <a:gd name="T15" fmla="*/ 31 h 81"/>
              <a:gd name="T16" fmla="*/ 48 w 71"/>
              <a:gd name="T17" fmla="*/ 25 h 81"/>
              <a:gd name="T18" fmla="*/ 40 w 71"/>
              <a:gd name="T19" fmla="*/ 23 h 81"/>
              <a:gd name="T20" fmla="*/ 53 w 71"/>
              <a:gd name="T21" fmla="*/ 26 h 81"/>
              <a:gd name="T22" fmla="*/ 48 w 71"/>
              <a:gd name="T23" fmla="*/ 35 h 81"/>
              <a:gd name="T24" fmla="*/ 48 w 71"/>
              <a:gd name="T25" fmla="*/ 37 h 81"/>
              <a:gd name="T26" fmla="*/ 46 w 71"/>
              <a:gd name="T27" fmla="*/ 36 h 81"/>
              <a:gd name="T28" fmla="*/ 42 w 71"/>
              <a:gd name="T29" fmla="*/ 35 h 81"/>
              <a:gd name="T30" fmla="*/ 31 w 71"/>
              <a:gd name="T31" fmla="*/ 43 h 81"/>
              <a:gd name="T32" fmla="*/ 24 w 71"/>
              <a:gd name="T33" fmla="*/ 36 h 81"/>
              <a:gd name="T34" fmla="*/ 24 w 71"/>
              <a:gd name="T35" fmla="*/ 51 h 81"/>
              <a:gd name="T36" fmla="*/ 25 w 71"/>
              <a:gd name="T37" fmla="*/ 81 h 81"/>
              <a:gd name="T38" fmla="*/ 18 w 71"/>
              <a:gd name="T39" fmla="*/ 81 h 81"/>
              <a:gd name="T40" fmla="*/ 16 w 71"/>
              <a:gd name="T41" fmla="*/ 55 h 81"/>
              <a:gd name="T42" fmla="*/ 13 w 71"/>
              <a:gd name="T43" fmla="*/ 55 h 81"/>
              <a:gd name="T44" fmla="*/ 12 w 71"/>
              <a:gd name="T45" fmla="*/ 81 h 81"/>
              <a:gd name="T46" fmla="*/ 4 w 71"/>
              <a:gd name="T47" fmla="*/ 81 h 81"/>
              <a:gd name="T48" fmla="*/ 5 w 71"/>
              <a:gd name="T49" fmla="*/ 51 h 81"/>
              <a:gd name="T50" fmla="*/ 0 w 71"/>
              <a:gd name="T51" fmla="*/ 46 h 81"/>
              <a:gd name="T52" fmla="*/ 4 w 71"/>
              <a:gd name="T53" fmla="*/ 24 h 81"/>
              <a:gd name="T54" fmla="*/ 25 w 71"/>
              <a:gd name="T55" fmla="*/ 24 h 81"/>
              <a:gd name="T56" fmla="*/ 32 w 71"/>
              <a:gd name="T57" fmla="*/ 34 h 81"/>
              <a:gd name="T58" fmla="*/ 37 w 71"/>
              <a:gd name="T59" fmla="*/ 33 h 81"/>
              <a:gd name="T60" fmla="*/ 37 w 71"/>
              <a:gd name="T61" fmla="*/ 33 h 81"/>
              <a:gd name="T62" fmla="*/ 35 w 71"/>
              <a:gd name="T63" fmla="*/ 22 h 81"/>
              <a:gd name="T64" fmla="*/ 28 w 71"/>
              <a:gd name="T65" fmla="*/ 20 h 81"/>
              <a:gd name="T66" fmla="*/ 28 w 71"/>
              <a:gd name="T67" fmla="*/ 10 h 81"/>
              <a:gd name="T68" fmla="*/ 71 w 71"/>
              <a:gd name="T69" fmla="*/ 0 h 81"/>
              <a:gd name="T70" fmla="*/ 71 w 71"/>
              <a:gd name="T71" fmla="*/ 30 h 81"/>
              <a:gd name="T72" fmla="*/ 53 w 71"/>
              <a:gd name="T73" fmla="*/ 26 h 81"/>
              <a:gd name="T74" fmla="*/ 31 w 71"/>
              <a:gd name="T75" fmla="*/ 12 h 81"/>
              <a:gd name="T76" fmla="*/ 31 w 71"/>
              <a:gd name="T77" fmla="*/ 14 h 81"/>
              <a:gd name="T78" fmla="*/ 67 w 71"/>
              <a:gd name="T79" fmla="*/ 12 h 81"/>
              <a:gd name="T80" fmla="*/ 67 w 71"/>
              <a:gd name="T81" fmla="*/ 5 h 81"/>
              <a:gd name="T82" fmla="*/ 31 w 71"/>
              <a:gd name="T83" fmla="*/ 1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3" name="椭圆 12"/>
          <p:cNvSpPr/>
          <p:nvPr/>
        </p:nvSpPr>
        <p:spPr>
          <a:xfrm>
            <a:off x="4332685" y="2594372"/>
            <a:ext cx="1714500" cy="17145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35" name="Freeform 17"/>
          <p:cNvSpPr>
            <a:spLocks noEditPoints="1" noChangeArrowheads="1"/>
          </p:cNvSpPr>
          <p:nvPr/>
        </p:nvSpPr>
        <p:spPr bwMode="auto">
          <a:xfrm>
            <a:off x="4950619" y="3230167"/>
            <a:ext cx="725091" cy="621506"/>
          </a:xfrm>
          <a:custGeom>
            <a:avLst/>
            <a:gdLst>
              <a:gd name="T0" fmla="*/ 7 w 81"/>
              <a:gd name="T1" fmla="*/ 9 h 69"/>
              <a:gd name="T2" fmla="*/ 34 w 81"/>
              <a:gd name="T3" fmla="*/ 9 h 69"/>
              <a:gd name="T4" fmla="*/ 15 w 81"/>
              <a:gd name="T5" fmla="*/ 17 h 69"/>
              <a:gd name="T6" fmla="*/ 8 w 81"/>
              <a:gd name="T7" fmla="*/ 17 h 69"/>
              <a:gd name="T8" fmla="*/ 8 w 81"/>
              <a:gd name="T9" fmla="*/ 51 h 69"/>
              <a:gd name="T10" fmla="*/ 56 w 81"/>
              <a:gd name="T11" fmla="*/ 51 h 69"/>
              <a:gd name="T12" fmla="*/ 56 w 81"/>
              <a:gd name="T13" fmla="*/ 41 h 69"/>
              <a:gd name="T14" fmla="*/ 65 w 81"/>
              <a:gd name="T15" fmla="*/ 38 h 69"/>
              <a:gd name="T16" fmla="*/ 65 w 81"/>
              <a:gd name="T17" fmla="*/ 52 h 69"/>
              <a:gd name="T18" fmla="*/ 58 w 81"/>
              <a:gd name="T19" fmla="*/ 60 h 69"/>
              <a:gd name="T20" fmla="*/ 42 w 81"/>
              <a:gd name="T21" fmla="*/ 60 h 69"/>
              <a:gd name="T22" fmla="*/ 42 w 81"/>
              <a:gd name="T23" fmla="*/ 65 h 69"/>
              <a:gd name="T24" fmla="*/ 56 w 81"/>
              <a:gd name="T25" fmla="*/ 65 h 69"/>
              <a:gd name="T26" fmla="*/ 56 w 81"/>
              <a:gd name="T27" fmla="*/ 69 h 69"/>
              <a:gd name="T28" fmla="*/ 10 w 81"/>
              <a:gd name="T29" fmla="*/ 69 h 69"/>
              <a:gd name="T30" fmla="*/ 10 w 81"/>
              <a:gd name="T31" fmla="*/ 65 h 69"/>
              <a:gd name="T32" fmla="*/ 24 w 81"/>
              <a:gd name="T33" fmla="*/ 65 h 69"/>
              <a:gd name="T34" fmla="*/ 24 w 81"/>
              <a:gd name="T35" fmla="*/ 60 h 69"/>
              <a:gd name="T36" fmla="*/ 7 w 81"/>
              <a:gd name="T37" fmla="*/ 60 h 69"/>
              <a:gd name="T38" fmla="*/ 0 w 81"/>
              <a:gd name="T39" fmla="*/ 52 h 69"/>
              <a:gd name="T40" fmla="*/ 0 w 81"/>
              <a:gd name="T41" fmla="*/ 17 h 69"/>
              <a:gd name="T42" fmla="*/ 7 w 81"/>
              <a:gd name="T43" fmla="*/ 9 h 69"/>
              <a:gd name="T44" fmla="*/ 69 w 81"/>
              <a:gd name="T45" fmla="*/ 0 h 69"/>
              <a:gd name="T46" fmla="*/ 29 w 81"/>
              <a:gd name="T47" fmla="*/ 14 h 69"/>
              <a:gd name="T48" fmla="*/ 49 w 81"/>
              <a:gd name="T49" fmla="*/ 18 h 69"/>
              <a:gd name="T50" fmla="*/ 49 w 81"/>
              <a:gd name="T51" fmla="*/ 18 h 69"/>
              <a:gd name="T52" fmla="*/ 54 w 81"/>
              <a:gd name="T53" fmla="*/ 19 h 69"/>
              <a:gd name="T54" fmla="*/ 54 w 81"/>
              <a:gd name="T55" fmla="*/ 19 h 69"/>
              <a:gd name="T56" fmla="*/ 69 w 81"/>
              <a:gd name="T57" fmla="*/ 0 h 69"/>
              <a:gd name="T58" fmla="*/ 72 w 81"/>
              <a:gd name="T59" fmla="*/ 1 h 69"/>
              <a:gd name="T60" fmla="*/ 56 w 81"/>
              <a:gd name="T61" fmla="*/ 21 h 69"/>
              <a:gd name="T62" fmla="*/ 54 w 81"/>
              <a:gd name="T63" fmla="*/ 22 h 69"/>
              <a:gd name="T64" fmla="*/ 28 w 81"/>
              <a:gd name="T65" fmla="*/ 17 h 69"/>
              <a:gd name="T66" fmla="*/ 28 w 81"/>
              <a:gd name="T67" fmla="*/ 19 h 69"/>
              <a:gd name="T68" fmla="*/ 36 w 81"/>
              <a:gd name="T69" fmla="*/ 40 h 69"/>
              <a:gd name="T70" fmla="*/ 37 w 81"/>
              <a:gd name="T71" fmla="*/ 42 h 69"/>
              <a:gd name="T72" fmla="*/ 43 w 81"/>
              <a:gd name="T73" fmla="*/ 29 h 69"/>
              <a:gd name="T74" fmla="*/ 45 w 81"/>
              <a:gd name="T75" fmla="*/ 29 h 69"/>
              <a:gd name="T76" fmla="*/ 45 w 81"/>
              <a:gd name="T77" fmla="*/ 29 h 69"/>
              <a:gd name="T78" fmla="*/ 46 w 81"/>
              <a:gd name="T79" fmla="*/ 31 h 69"/>
              <a:gd name="T80" fmla="*/ 40 w 81"/>
              <a:gd name="T81" fmla="*/ 43 h 69"/>
              <a:gd name="T82" fmla="*/ 42 w 81"/>
              <a:gd name="T83" fmla="*/ 43 h 69"/>
              <a:gd name="T84" fmla="*/ 78 w 81"/>
              <a:gd name="T85" fmla="*/ 29 h 69"/>
              <a:gd name="T86" fmla="*/ 79 w 81"/>
              <a:gd name="T87" fmla="*/ 29 h 69"/>
              <a:gd name="T88" fmla="*/ 66 w 81"/>
              <a:gd name="T89" fmla="*/ 23 h 69"/>
              <a:gd name="T90" fmla="*/ 66 w 81"/>
              <a:gd name="T91" fmla="*/ 21 h 69"/>
              <a:gd name="T92" fmla="*/ 66 w 81"/>
              <a:gd name="T93" fmla="*/ 21 h 69"/>
              <a:gd name="T94" fmla="*/ 68 w 81"/>
              <a:gd name="T95" fmla="*/ 20 h 69"/>
              <a:gd name="T96" fmla="*/ 81 w 81"/>
              <a:gd name="T97" fmla="*/ 26 h 69"/>
              <a:gd name="T98" fmla="*/ 81 w 81"/>
              <a:gd name="T99" fmla="*/ 23 h 69"/>
              <a:gd name="T100" fmla="*/ 73 w 81"/>
              <a:gd name="T101" fmla="*/ 3 h 69"/>
              <a:gd name="T102" fmla="*/ 72 w 81"/>
              <a:gd name="T103" fmla="*/ 1 h 69"/>
              <a:gd name="T104" fmla="*/ 56 w 81"/>
              <a:gd name="T105" fmla="*/ 55 h 69"/>
              <a:gd name="T106" fmla="*/ 54 w 81"/>
              <a:gd name="T107" fmla="*/ 57 h 69"/>
              <a:gd name="T108" fmla="*/ 56 w 81"/>
              <a:gd name="T109" fmla="*/ 59 h 69"/>
              <a:gd name="T110" fmla="*/ 58 w 81"/>
              <a:gd name="T111" fmla="*/ 57 h 69"/>
              <a:gd name="T112" fmla="*/ 56 w 81"/>
              <a:gd name="T113"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69">
                <a:moveTo>
                  <a:pt x="7" y="9"/>
                </a:moveTo>
                <a:cubicBezTo>
                  <a:pt x="34" y="9"/>
                  <a:pt x="34" y="9"/>
                  <a:pt x="34" y="9"/>
                </a:cubicBezTo>
                <a:cubicBezTo>
                  <a:pt x="15" y="17"/>
                  <a:pt x="15" y="17"/>
                  <a:pt x="15" y="17"/>
                </a:cubicBezTo>
                <a:cubicBezTo>
                  <a:pt x="8" y="17"/>
                  <a:pt x="8" y="17"/>
                  <a:pt x="8" y="17"/>
                </a:cubicBezTo>
                <a:cubicBezTo>
                  <a:pt x="8" y="51"/>
                  <a:pt x="8" y="51"/>
                  <a:pt x="8" y="51"/>
                </a:cubicBezTo>
                <a:cubicBezTo>
                  <a:pt x="56" y="51"/>
                  <a:pt x="56" y="51"/>
                  <a:pt x="56" y="51"/>
                </a:cubicBezTo>
                <a:cubicBezTo>
                  <a:pt x="56" y="41"/>
                  <a:pt x="56" y="41"/>
                  <a:pt x="56" y="41"/>
                </a:cubicBezTo>
                <a:cubicBezTo>
                  <a:pt x="65" y="38"/>
                  <a:pt x="65" y="38"/>
                  <a:pt x="65" y="38"/>
                </a:cubicBezTo>
                <a:cubicBezTo>
                  <a:pt x="65" y="52"/>
                  <a:pt x="65" y="52"/>
                  <a:pt x="65" y="52"/>
                </a:cubicBezTo>
                <a:cubicBezTo>
                  <a:pt x="65" y="56"/>
                  <a:pt x="62" y="60"/>
                  <a:pt x="58" y="60"/>
                </a:cubicBezTo>
                <a:cubicBezTo>
                  <a:pt x="42" y="60"/>
                  <a:pt x="42" y="60"/>
                  <a:pt x="42" y="60"/>
                </a:cubicBezTo>
                <a:cubicBezTo>
                  <a:pt x="42" y="65"/>
                  <a:pt x="42" y="65"/>
                  <a:pt x="42" y="65"/>
                </a:cubicBezTo>
                <a:cubicBezTo>
                  <a:pt x="56" y="65"/>
                  <a:pt x="56" y="65"/>
                  <a:pt x="56" y="65"/>
                </a:cubicBezTo>
                <a:cubicBezTo>
                  <a:pt x="56" y="69"/>
                  <a:pt x="56" y="69"/>
                  <a:pt x="56" y="69"/>
                </a:cubicBezTo>
                <a:cubicBezTo>
                  <a:pt x="10" y="69"/>
                  <a:pt x="10" y="69"/>
                  <a:pt x="10" y="69"/>
                </a:cubicBezTo>
                <a:cubicBezTo>
                  <a:pt x="10" y="65"/>
                  <a:pt x="10" y="65"/>
                  <a:pt x="10" y="65"/>
                </a:cubicBezTo>
                <a:cubicBezTo>
                  <a:pt x="24" y="65"/>
                  <a:pt x="24" y="65"/>
                  <a:pt x="24" y="65"/>
                </a:cubicBezTo>
                <a:cubicBezTo>
                  <a:pt x="24" y="60"/>
                  <a:pt x="24" y="60"/>
                  <a:pt x="24" y="60"/>
                </a:cubicBezTo>
                <a:cubicBezTo>
                  <a:pt x="7" y="60"/>
                  <a:pt x="7" y="60"/>
                  <a:pt x="7" y="60"/>
                </a:cubicBezTo>
                <a:cubicBezTo>
                  <a:pt x="3" y="60"/>
                  <a:pt x="0" y="56"/>
                  <a:pt x="0" y="52"/>
                </a:cubicBezTo>
                <a:cubicBezTo>
                  <a:pt x="0" y="17"/>
                  <a:pt x="0" y="17"/>
                  <a:pt x="0" y="17"/>
                </a:cubicBezTo>
                <a:cubicBezTo>
                  <a:pt x="0" y="13"/>
                  <a:pt x="3" y="9"/>
                  <a:pt x="7" y="9"/>
                </a:cubicBezTo>
                <a:close/>
                <a:moveTo>
                  <a:pt x="69" y="0"/>
                </a:moveTo>
                <a:cubicBezTo>
                  <a:pt x="29" y="14"/>
                  <a:pt x="29" y="14"/>
                  <a:pt x="29" y="14"/>
                </a:cubicBezTo>
                <a:cubicBezTo>
                  <a:pt x="49" y="18"/>
                  <a:pt x="49" y="18"/>
                  <a:pt x="49" y="18"/>
                </a:cubicBezTo>
                <a:cubicBezTo>
                  <a:pt x="49" y="18"/>
                  <a:pt x="49" y="18"/>
                  <a:pt x="49" y="18"/>
                </a:cubicBezTo>
                <a:cubicBezTo>
                  <a:pt x="54" y="19"/>
                  <a:pt x="54" y="19"/>
                  <a:pt x="54" y="19"/>
                </a:cubicBezTo>
                <a:cubicBezTo>
                  <a:pt x="54" y="19"/>
                  <a:pt x="54" y="19"/>
                  <a:pt x="54" y="19"/>
                </a:cubicBezTo>
                <a:cubicBezTo>
                  <a:pt x="69" y="0"/>
                  <a:pt x="69" y="0"/>
                  <a:pt x="69" y="0"/>
                </a:cubicBezTo>
                <a:close/>
                <a:moveTo>
                  <a:pt x="72" y="1"/>
                </a:moveTo>
                <a:cubicBezTo>
                  <a:pt x="67" y="8"/>
                  <a:pt x="61" y="14"/>
                  <a:pt x="56" y="21"/>
                </a:cubicBezTo>
                <a:cubicBezTo>
                  <a:pt x="55" y="21"/>
                  <a:pt x="54" y="22"/>
                  <a:pt x="54" y="22"/>
                </a:cubicBezTo>
                <a:cubicBezTo>
                  <a:pt x="28" y="17"/>
                  <a:pt x="28" y="17"/>
                  <a:pt x="28" y="17"/>
                </a:cubicBezTo>
                <a:cubicBezTo>
                  <a:pt x="28" y="18"/>
                  <a:pt x="28" y="19"/>
                  <a:pt x="28" y="19"/>
                </a:cubicBezTo>
                <a:cubicBezTo>
                  <a:pt x="36" y="40"/>
                  <a:pt x="36" y="40"/>
                  <a:pt x="36" y="40"/>
                </a:cubicBezTo>
                <a:cubicBezTo>
                  <a:pt x="36" y="41"/>
                  <a:pt x="37" y="41"/>
                  <a:pt x="37" y="42"/>
                </a:cubicBezTo>
                <a:cubicBezTo>
                  <a:pt x="43" y="29"/>
                  <a:pt x="43" y="29"/>
                  <a:pt x="43" y="29"/>
                </a:cubicBezTo>
                <a:cubicBezTo>
                  <a:pt x="43" y="29"/>
                  <a:pt x="44" y="28"/>
                  <a:pt x="45" y="29"/>
                </a:cubicBezTo>
                <a:cubicBezTo>
                  <a:pt x="45" y="29"/>
                  <a:pt x="45" y="29"/>
                  <a:pt x="45" y="29"/>
                </a:cubicBezTo>
                <a:cubicBezTo>
                  <a:pt x="46" y="29"/>
                  <a:pt x="46" y="30"/>
                  <a:pt x="46" y="31"/>
                </a:cubicBezTo>
                <a:cubicBezTo>
                  <a:pt x="40" y="43"/>
                  <a:pt x="40" y="43"/>
                  <a:pt x="40" y="43"/>
                </a:cubicBezTo>
                <a:cubicBezTo>
                  <a:pt x="41" y="43"/>
                  <a:pt x="41" y="43"/>
                  <a:pt x="42" y="43"/>
                </a:cubicBezTo>
                <a:cubicBezTo>
                  <a:pt x="78" y="29"/>
                  <a:pt x="78" y="29"/>
                  <a:pt x="78" y="29"/>
                </a:cubicBezTo>
                <a:cubicBezTo>
                  <a:pt x="79" y="29"/>
                  <a:pt x="79" y="29"/>
                  <a:pt x="79" y="29"/>
                </a:cubicBezTo>
                <a:cubicBezTo>
                  <a:pt x="66" y="23"/>
                  <a:pt x="66" y="23"/>
                  <a:pt x="66" y="23"/>
                </a:cubicBezTo>
                <a:cubicBezTo>
                  <a:pt x="66" y="22"/>
                  <a:pt x="65" y="21"/>
                  <a:pt x="66" y="21"/>
                </a:cubicBezTo>
                <a:cubicBezTo>
                  <a:pt x="66" y="21"/>
                  <a:pt x="66" y="21"/>
                  <a:pt x="66" y="21"/>
                </a:cubicBezTo>
                <a:cubicBezTo>
                  <a:pt x="66" y="20"/>
                  <a:pt x="67" y="20"/>
                  <a:pt x="68" y="20"/>
                </a:cubicBezTo>
                <a:cubicBezTo>
                  <a:pt x="81" y="26"/>
                  <a:pt x="81" y="26"/>
                  <a:pt x="81" y="26"/>
                </a:cubicBezTo>
                <a:cubicBezTo>
                  <a:pt x="81" y="25"/>
                  <a:pt x="81" y="24"/>
                  <a:pt x="81" y="23"/>
                </a:cubicBezTo>
                <a:cubicBezTo>
                  <a:pt x="73" y="3"/>
                  <a:pt x="73" y="3"/>
                  <a:pt x="73" y="3"/>
                </a:cubicBezTo>
                <a:cubicBezTo>
                  <a:pt x="73" y="2"/>
                  <a:pt x="73" y="1"/>
                  <a:pt x="72" y="1"/>
                </a:cubicBezTo>
                <a:close/>
                <a:moveTo>
                  <a:pt x="56" y="55"/>
                </a:moveTo>
                <a:cubicBezTo>
                  <a:pt x="55" y="55"/>
                  <a:pt x="54" y="56"/>
                  <a:pt x="54" y="57"/>
                </a:cubicBezTo>
                <a:cubicBezTo>
                  <a:pt x="54" y="58"/>
                  <a:pt x="55" y="59"/>
                  <a:pt x="56" y="59"/>
                </a:cubicBezTo>
                <a:cubicBezTo>
                  <a:pt x="57" y="59"/>
                  <a:pt x="58" y="58"/>
                  <a:pt x="58" y="57"/>
                </a:cubicBezTo>
                <a:cubicBezTo>
                  <a:pt x="58" y="56"/>
                  <a:pt x="57" y="55"/>
                  <a:pt x="56" y="5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26" name="文本框 25"/>
          <p:cNvSpPr txBox="1">
            <a:spLocks noChangeArrowheads="1"/>
          </p:cNvSpPr>
          <p:nvPr/>
        </p:nvSpPr>
        <p:spPr bwMode="auto">
          <a:xfrm>
            <a:off x="8523685" y="4893469"/>
            <a:ext cx="46315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25">
                <a:solidFill>
                  <a:srgbClr val="197519"/>
                </a:solidFill>
                <a:ea typeface="方正粗倩简体" pitchFamily="65" charset="-122"/>
              </a:rPr>
              <a:t>19</a:t>
            </a:r>
            <a:endParaRPr lang="zh-CN" altLang="en-US" sz="1125">
              <a:solidFill>
                <a:srgbClr val="197519"/>
              </a:solidFill>
              <a:ea typeface="方正粗倩简体" pitchFamily="65" charset="-122"/>
            </a:endParaRPr>
          </a:p>
        </p:txBody>
      </p:sp>
      <p:sp>
        <p:nvSpPr>
          <p:cNvPr id="3" name="矩形 2"/>
          <p:cNvSpPr>
            <a:spLocks noChangeArrowheads="1"/>
          </p:cNvSpPr>
          <p:nvPr/>
        </p:nvSpPr>
        <p:spPr bwMode="auto">
          <a:xfrm>
            <a:off x="823690" y="1073382"/>
            <a:ext cx="198882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457200">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l">
              <a:lnSpc>
                <a:spcPct val="125000"/>
              </a:lnSpc>
            </a:pPr>
            <a:r>
              <a:rPr lang="en-US" altLang="zh-CN" sz="1800" b="1" dirty="0">
                <a:solidFill>
                  <a:srgbClr val="197519"/>
                </a:solidFill>
              </a:rPr>
              <a:t>03</a:t>
            </a:r>
            <a:r>
              <a:rPr lang="zh-CN" altLang="zh-CN" sz="1400" b="1" dirty="0" smtClean="0">
                <a:solidFill>
                  <a:srgbClr val="197519"/>
                </a:solidFill>
                <a:sym typeface="+mn-ea"/>
              </a:rPr>
              <a:t>专武干部招录</a:t>
            </a:r>
            <a:endParaRPr lang="zh-CN" altLang="en-US" sz="1500" b="1" dirty="0">
              <a:solidFill>
                <a:srgbClr val="197519"/>
              </a:solidFill>
            </a:endParaRPr>
          </a:p>
        </p:txBody>
      </p:sp>
      <p:sp>
        <p:nvSpPr>
          <p:cNvPr id="46" name="矩形 45"/>
          <p:cNvSpPr>
            <a:spLocks noChangeArrowheads="1"/>
          </p:cNvSpPr>
          <p:nvPr/>
        </p:nvSpPr>
        <p:spPr bwMode="auto">
          <a:xfrm>
            <a:off x="6723089" y="1073060"/>
            <a:ext cx="168402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457200">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l">
              <a:lnSpc>
                <a:spcPct val="125000"/>
              </a:lnSpc>
            </a:pPr>
            <a:r>
              <a:rPr lang="en-US" altLang="zh-CN" sz="1800" b="1" dirty="0">
                <a:solidFill>
                  <a:srgbClr val="197519"/>
                </a:solidFill>
              </a:rPr>
              <a:t>04</a:t>
            </a:r>
            <a:r>
              <a:rPr lang="zh-CN" altLang="en-US" sz="1500" b="1" dirty="0">
                <a:solidFill>
                  <a:srgbClr val="197519"/>
                </a:solidFill>
              </a:rPr>
              <a:t>转干提干</a:t>
            </a:r>
            <a:endParaRPr lang="zh-CN" altLang="en-US" sz="1500" b="1" dirty="0">
              <a:solidFill>
                <a:srgbClr val="197519"/>
              </a:solidFill>
            </a:endParaRPr>
          </a:p>
        </p:txBody>
      </p:sp>
      <p:sp>
        <p:nvSpPr>
          <p:cNvPr id="47" name="矩形 46"/>
          <p:cNvSpPr>
            <a:spLocks noChangeArrowheads="1"/>
          </p:cNvSpPr>
          <p:nvPr/>
        </p:nvSpPr>
        <p:spPr bwMode="auto">
          <a:xfrm>
            <a:off x="26035" y="3238500"/>
            <a:ext cx="3077845" cy="12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ct val="125000"/>
              </a:lnSpc>
            </a:pPr>
            <a:r>
              <a:rPr lang="en-US" altLang="zh-CN" sz="1200" dirty="0" smtClean="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1200" b="1" dirty="0" smtClean="0">
                <a:solidFill>
                  <a:srgbClr val="FF0000"/>
                </a:solidFill>
                <a:latin typeface="微软雅黑" panose="020B0503020204020204" pitchFamily="34" charset="-122"/>
                <a:ea typeface="微软雅黑" panose="020B0503020204020204" pitchFamily="34" charset="-122"/>
              </a:rPr>
              <a:t>各地拿出政法干警招录培养体制改革试点招录培养计划的20％左右，用于招录大学生退役士兵</a:t>
            </a:r>
            <a:r>
              <a:rPr lang="zh-CN" altLang="zh-CN" sz="1200" b="1" dirty="0" smtClean="0">
                <a:solidFill>
                  <a:srgbClr val="262626"/>
                </a:solidFill>
                <a:latin typeface="微软雅黑" panose="020B0503020204020204" pitchFamily="34" charset="-122"/>
                <a:ea typeface="微软雅黑" panose="020B0503020204020204" pitchFamily="34" charset="-122"/>
              </a:rPr>
              <a:t>，不再实行加分政策。鼓励高学历退役士兵报考试点班，并适当增加招录大学生退役士兵的比例。</a:t>
            </a:r>
            <a:endParaRPr lang="zh-CN" altLang="en-US" sz="1200" b="1" dirty="0" smtClean="0">
              <a:solidFill>
                <a:srgbClr val="262626"/>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9" name="矩形 48"/>
          <p:cNvSpPr>
            <a:spLocks noChangeArrowheads="1"/>
          </p:cNvSpPr>
          <p:nvPr/>
        </p:nvSpPr>
        <p:spPr bwMode="auto">
          <a:xfrm>
            <a:off x="5986780" y="3006669"/>
            <a:ext cx="3157220"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ct val="125000"/>
              </a:lnSpc>
            </a:pPr>
            <a:r>
              <a:rPr lang="zh-CN" altLang="en-US" sz="1200" dirty="0" smtClean="0">
                <a:solidFill>
                  <a:srgbClr val="262626"/>
                </a:solidFill>
                <a:latin typeface="微软雅黑" panose="020B0503020204020204" pitchFamily="34" charset="-122"/>
                <a:ea typeface="微软雅黑" panose="020B0503020204020204" pitchFamily="34" charset="-122"/>
              </a:rPr>
              <a:t>      </a:t>
            </a:r>
            <a:r>
              <a:rPr lang="zh-CN" altLang="en-US" sz="1200" b="1" dirty="0" smtClean="0">
                <a:solidFill>
                  <a:srgbClr val="262626"/>
                </a:solidFill>
                <a:latin typeface="微软雅黑" panose="020B0503020204020204" pitchFamily="34" charset="-122"/>
                <a:ea typeface="微软雅黑" panose="020B0503020204020204" pitchFamily="34" charset="-122"/>
              </a:rPr>
              <a:t> 高</a:t>
            </a:r>
            <a:r>
              <a:rPr lang="zh-CN" altLang="en-US" sz="1200" b="1" dirty="0">
                <a:solidFill>
                  <a:srgbClr val="262626"/>
                </a:solidFill>
                <a:latin typeface="微软雅黑" panose="020B0503020204020204" pitchFamily="34" charset="-122"/>
                <a:ea typeface="微软雅黑" panose="020B0503020204020204" pitchFamily="34" charset="-122"/>
              </a:rPr>
              <a:t>校毕业生士兵退役后一年内，可视同当年的应届毕业生，凭用人单位录（聘）用手续，向原就读高校再次申请办理就业报到手续，户档随迁（直辖市按照有关规定执行）；退役高校毕业生士兵可参加户籍所在地省级毕业生就业指导机构、原毕业高校就业招聘会，享受就业信息、重点推荐、就业指导等就业服务。</a:t>
            </a:r>
            <a:endParaRPr lang="zh-CN" altLang="en-US" sz="1200" b="1" dirty="0">
              <a:solidFill>
                <a:srgbClr val="262626"/>
              </a:solidFill>
              <a:latin typeface="微软雅黑" panose="020B0503020204020204" pitchFamily="34" charset="-122"/>
              <a:ea typeface="微软雅黑" panose="020B0503020204020204" pitchFamily="34" charset="-122"/>
            </a:endParaRPr>
          </a:p>
        </p:txBody>
      </p:sp>
      <p:sp>
        <p:nvSpPr>
          <p:cNvPr id="50" name="矩形 49"/>
          <p:cNvSpPr>
            <a:spLocks noChangeArrowheads="1"/>
          </p:cNvSpPr>
          <p:nvPr/>
        </p:nvSpPr>
        <p:spPr bwMode="auto">
          <a:xfrm>
            <a:off x="7056717" y="2594410"/>
            <a:ext cx="160782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125000"/>
              </a:lnSpc>
            </a:pPr>
            <a:r>
              <a:rPr lang="en-US" altLang="zh-CN" sz="1800" b="1" dirty="0">
                <a:solidFill>
                  <a:srgbClr val="197519"/>
                </a:solidFill>
                <a:latin typeface="微软雅黑" panose="020B0503020204020204" pitchFamily="34" charset="-122"/>
                <a:ea typeface="微软雅黑" panose="020B0503020204020204" pitchFamily="34" charset="-122"/>
              </a:rPr>
              <a:t>06</a:t>
            </a:r>
            <a:r>
              <a:rPr lang="zh-CN" altLang="en-US" sz="1500" b="1" dirty="0">
                <a:solidFill>
                  <a:srgbClr val="197519"/>
                </a:solidFill>
                <a:latin typeface="微软雅黑" panose="020B0503020204020204" pitchFamily="34" charset="-122"/>
                <a:ea typeface="微软雅黑" panose="020B0503020204020204" pitchFamily="34" charset="-122"/>
              </a:rPr>
              <a:t>退役就业服务</a:t>
            </a:r>
            <a:endParaRPr lang="zh-CN" altLang="en-US" sz="1500" b="1" dirty="0">
              <a:solidFill>
                <a:srgbClr val="197519"/>
              </a:solidFill>
              <a:latin typeface="微软雅黑" panose="020B0503020204020204" pitchFamily="34" charset="-122"/>
              <a:ea typeface="微软雅黑" panose="020B0503020204020204" pitchFamily="34" charset="-122"/>
            </a:endParaRPr>
          </a:p>
        </p:txBody>
      </p:sp>
      <p:sp>
        <p:nvSpPr>
          <p:cNvPr id="9" name="矩形 8"/>
          <p:cNvSpPr/>
          <p:nvPr/>
        </p:nvSpPr>
        <p:spPr>
          <a:xfrm>
            <a:off x="0" y="-99060"/>
            <a:ext cx="4268470"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二</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国家及地方优待政策</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9" name="矩形 28"/>
          <p:cNvSpPr/>
          <p:nvPr/>
        </p:nvSpPr>
        <p:spPr>
          <a:xfrm>
            <a:off x="4374616" y="1021895"/>
            <a:ext cx="341760" cy="276999"/>
          </a:xfrm>
          <a:prstGeom prst="rect">
            <a:avLst/>
          </a:prstGeom>
        </p:spPr>
        <p:txBody>
          <a:bodyPr wrap="none">
            <a:spAutoFit/>
          </a:bodyPr>
          <a:lstStyle/>
          <a:p>
            <a:pPr algn="ctr"/>
            <a:r>
              <a:rPr lang="en-US" altLang="zh-CN" sz="1200" dirty="0" smtClean="0">
                <a:solidFill>
                  <a:schemeClr val="bg1"/>
                </a:solidFill>
              </a:rPr>
              <a:t>01</a:t>
            </a:r>
            <a:endParaRPr lang="zh-CN" altLang="en-US" sz="1200" dirty="0">
              <a:solidFill>
                <a:schemeClr val="bg1"/>
              </a:solidFill>
              <a:ea typeface="方正粗倩简体" pitchFamily="65" charset="-122"/>
            </a:endParaRPr>
          </a:p>
        </p:txBody>
      </p:sp>
      <p:sp>
        <p:nvSpPr>
          <p:cNvPr id="37" name="矩形 36"/>
          <p:cNvSpPr/>
          <p:nvPr/>
        </p:nvSpPr>
        <p:spPr>
          <a:xfrm>
            <a:off x="-266065" y="2614930"/>
            <a:ext cx="3617595" cy="275590"/>
          </a:xfrm>
          <a:prstGeom prst="rect">
            <a:avLst/>
          </a:prstGeom>
        </p:spPr>
        <p:txBody>
          <a:bodyPr wrap="square">
            <a:spAutoFit/>
          </a:bodyPr>
          <a:lstStyle/>
          <a:p>
            <a:pPr indent="304800" algn="just" fontAlgn="auto">
              <a:lnSpc>
                <a:spcPct val="100000"/>
              </a:lnSpc>
              <a:extLst>
                <a:ext uri="{35155182-B16C-46BC-9424-99874614C6A1}">
                  <wpsdc:indentchars xmlns:wpsdc="http://www.wps.cn/officeDocument/2017/drawingmlCustomData" val="200" checksum="1077528236"/>
                </a:ext>
              </a:extLst>
            </a:pPr>
            <a:r>
              <a:rPr lang="en-US" altLang="zh-CN" sz="1200" dirty="0" smtClean="0">
                <a:solidFill>
                  <a:srgbClr val="262626"/>
                </a:solidFill>
                <a:latin typeface="微软雅黑" panose="020B0503020204020204" pitchFamily="34" charset="-122"/>
                <a:ea typeface="微软雅黑" panose="020B0503020204020204" pitchFamily="34" charset="-122"/>
              </a:rPr>
              <a:t> </a:t>
            </a:r>
            <a:endParaRPr lang="zh-CN" altLang="zh-CN" sz="1200" dirty="0">
              <a:solidFill>
                <a:srgbClr val="262626"/>
              </a:solidFill>
              <a:latin typeface="微软雅黑" panose="020B0503020204020204" pitchFamily="34" charset="-122"/>
              <a:ea typeface="微软雅黑" panose="020B0503020204020204" pitchFamily="34" charset="-122"/>
            </a:endParaRPr>
          </a:p>
        </p:txBody>
      </p:sp>
      <p:sp>
        <p:nvSpPr>
          <p:cNvPr id="15362" name="Rectangle 2"/>
          <p:cNvSpPr>
            <a:spLocks noChangeArrowheads="1"/>
          </p:cNvSpPr>
          <p:nvPr/>
        </p:nvSpPr>
        <p:spPr bwMode="auto">
          <a:xfrm>
            <a:off x="536575" y="1419225"/>
            <a:ext cx="2677160" cy="321945"/>
          </a:xfrm>
          <a:prstGeom prst="rect">
            <a:avLst/>
          </a:prstGeom>
          <a:noFill/>
          <a:ln w="9525">
            <a:noFill/>
            <a:miter lim="800000"/>
          </a:ln>
          <a:effectLst/>
        </p:spPr>
        <p:txBody>
          <a:bodyPr vert="horz" wrap="square" lIns="91440" tIns="45720" rIns="91440" bIns="45720" numCol="1" anchor="ctr" anchorCtr="0" compatLnSpc="1">
            <a:spAutoFit/>
          </a:bodyPr>
          <a:lstStyle/>
          <a:p>
            <a:pPr marR="0" lvl="0" indent="457200" fontAlgn="base">
              <a:lnSpc>
                <a:spcPct val="125000"/>
              </a:lnSpc>
              <a:spcBef>
                <a:spcPct val="0"/>
              </a:spcBef>
              <a:spcAft>
                <a:spcPct val="0"/>
              </a:spcAft>
              <a:buClrTx/>
              <a:buSzTx/>
              <a:buFontTx/>
              <a:buNone/>
            </a:pPr>
            <a:endParaRPr lang="zh-CN" altLang="en-US" sz="1200" dirty="0" smtClean="0">
              <a:solidFill>
                <a:srgbClr val="262626"/>
              </a:solidFill>
              <a:latin typeface="微软雅黑" panose="020B0503020204020204" pitchFamily="34" charset="-122"/>
              <a:ea typeface="微软雅黑" panose="020B0503020204020204" pitchFamily="34" charset="-122"/>
            </a:endParaRPr>
          </a:p>
        </p:txBody>
      </p:sp>
      <p:sp>
        <p:nvSpPr>
          <p:cNvPr id="43" name="矩形 42"/>
          <p:cNvSpPr/>
          <p:nvPr/>
        </p:nvSpPr>
        <p:spPr>
          <a:xfrm>
            <a:off x="1109621" y="2792418"/>
            <a:ext cx="1531620" cy="437515"/>
          </a:xfrm>
          <a:prstGeom prst="rect">
            <a:avLst/>
          </a:prstGeom>
        </p:spPr>
        <p:txBody>
          <a:bodyPr wrap="none">
            <a:spAutoFit/>
          </a:bodyPr>
          <a:lstStyle/>
          <a:p>
            <a:pPr algn="l">
              <a:lnSpc>
                <a:spcPct val="125000"/>
              </a:lnSpc>
            </a:pPr>
            <a:r>
              <a:rPr lang="en-US" altLang="zh-CN" sz="1800" b="1" dirty="0" smtClean="0">
                <a:solidFill>
                  <a:srgbClr val="197519"/>
                </a:solidFill>
                <a:latin typeface="微软雅黑" panose="020B0503020204020204" pitchFamily="34" charset="-122"/>
                <a:ea typeface="微软雅黑" panose="020B0503020204020204" pitchFamily="34" charset="-122"/>
              </a:rPr>
              <a:t>05</a:t>
            </a:r>
            <a:r>
              <a:rPr lang="zh-CN" altLang="en-US" sz="1400" b="1" dirty="0" smtClean="0">
                <a:solidFill>
                  <a:srgbClr val="197519"/>
                </a:solidFill>
                <a:latin typeface="微软雅黑" panose="020B0503020204020204" pitchFamily="34" charset="-122"/>
                <a:ea typeface="微软雅黑" panose="020B0503020204020204" pitchFamily="34" charset="-122"/>
              </a:rPr>
              <a:t>政法干警招录</a:t>
            </a:r>
            <a:endParaRPr lang="zh-CN" altLang="en-US" sz="1400" b="1" dirty="0" smtClean="0">
              <a:solidFill>
                <a:srgbClr val="197519"/>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38430" y="1597025"/>
            <a:ext cx="2965450" cy="1014730"/>
          </a:xfrm>
          <a:prstGeom prst="rect">
            <a:avLst/>
          </a:prstGeom>
          <a:noFill/>
        </p:spPr>
        <p:txBody>
          <a:bodyPr wrap="square" rtlCol="0" anchor="t">
            <a:spAutoFit/>
          </a:bodyPr>
          <a:lstStyle/>
          <a:p>
            <a:pPr indent="304800" algn="just" fontAlgn="auto">
              <a:lnSpc>
                <a:spcPct val="125000"/>
              </a:lnSpc>
              <a:extLst>
                <a:ext uri="{35155182-B16C-46BC-9424-99874614C6A1}">
                  <wpsdc:indentchars xmlns:wpsdc="http://www.wps.cn/officeDocument/2017/drawingmlCustomData" val="200" checksum="1077528236"/>
                </a:ext>
              </a:extLst>
            </a:pPr>
            <a:r>
              <a:rPr lang="zh-CN" altLang="zh-CN" sz="1200" b="1" dirty="0" smtClean="0">
                <a:solidFill>
                  <a:srgbClr val="262626"/>
                </a:solidFill>
                <a:latin typeface="微软雅黑" panose="020B0503020204020204" pitchFamily="34" charset="-122"/>
                <a:ea typeface="微软雅黑" panose="020B0503020204020204" pitchFamily="34" charset="-122"/>
              </a:rPr>
              <a:t>以灵川县为例，2021年从大学毕业生退伍军人中专项招录3名公务员，担任基层武装部专武干部（每年招录数额根据干部队伍结构和专武干部空缺情况确定）。</a:t>
            </a:r>
            <a:endParaRPr lang="zh-CN" altLang="zh-CN" sz="1200" b="1" dirty="0" smtClean="0">
              <a:solidFill>
                <a:srgbClr val="262626"/>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047105" y="1597025"/>
            <a:ext cx="3096895" cy="1043305"/>
          </a:xfrm>
          <a:prstGeom prst="rect">
            <a:avLst/>
          </a:prstGeom>
          <a:noFill/>
        </p:spPr>
        <p:txBody>
          <a:bodyPr wrap="square" rtlCol="0" anchor="t">
            <a:spAutoFit/>
          </a:bodyPr>
          <a:lstStyle/>
          <a:p>
            <a:pPr algn="just" fontAlgn="auto">
              <a:lnSpc>
                <a:spcPct val="125000"/>
              </a:lnSpc>
            </a:pPr>
            <a:r>
              <a:rPr lang="en-US" altLang="zh-CN"/>
              <a:t>       </a:t>
            </a:r>
            <a:r>
              <a:rPr lang="en-US" altLang="zh-CN" b="1"/>
              <a:t> </a:t>
            </a:r>
            <a:r>
              <a:rPr lang="en-US" altLang="zh-CN" b="1">
                <a:solidFill>
                  <a:srgbClr val="FF0000"/>
                </a:solidFill>
              </a:rPr>
              <a:t> </a:t>
            </a:r>
            <a:r>
              <a:rPr lang="zh-CN" altLang="zh-CN" sz="1200" b="1" dirty="0" smtClean="0">
                <a:solidFill>
                  <a:srgbClr val="FF0000"/>
                </a:solidFill>
                <a:latin typeface="微软雅黑" panose="020B0503020204020204" pitchFamily="34" charset="-122"/>
                <a:ea typeface="微软雅黑" panose="020B0503020204020204" pitchFamily="34" charset="-122"/>
              </a:rPr>
              <a:t>本科毕业生、研究生义务兵期间在部队表现优秀的，可以直接推荐提拔为军官。</a:t>
            </a:r>
            <a:r>
              <a:rPr lang="zh-CN" altLang="zh-CN" sz="1200" b="1" dirty="0" smtClean="0">
                <a:solidFill>
                  <a:srgbClr val="262626"/>
                </a:solidFill>
                <a:latin typeface="微软雅黑" panose="020B0503020204020204" pitchFamily="34" charset="-122"/>
                <a:ea typeface="微软雅黑" panose="020B0503020204020204" pitchFamily="34" charset="-122"/>
              </a:rPr>
              <a:t>大学生表现优秀的，根据部队岗位需要优先改选为军士。</a:t>
            </a:r>
            <a:endParaRPr lang="zh-CN" altLang="zh-CN" sz="1200" b="1" dirty="0" smtClean="0">
              <a:solidFill>
                <a:srgbClr val="262626"/>
              </a:solidFill>
              <a:latin typeface="微软雅黑" panose="020B0503020204020204" pitchFamily="34" charset="-122"/>
              <a:ea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32"/>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3"/>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4"/>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0"/>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41"/>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ppt_x</p:attrName>
                                        </p:attrNameLst>
                                      </p:cBhvr>
                                      <p:tavLst>
                                        <p:tav tm="0">
                                          <p:val>
                                            <p:strVal val="#ppt_x"/>
                                          </p:val>
                                        </p:tav>
                                        <p:tav tm="100000">
                                          <p:val>
                                            <p:strVal val="#ppt_x"/>
                                          </p:val>
                                        </p:tav>
                                      </p:tavLst>
                                    </p:anim>
                                    <p:anim calcmode="lin" valueType="num">
                                      <p:cBhvr>
                                        <p:cTn id="18" dur="500" fill="hold"/>
                                        <p:tgtEl>
                                          <p:spTgt spid="32"/>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ppt_x</p:attrName>
                                        </p:attrNameLst>
                                      </p:cBhvr>
                                      <p:tavLst>
                                        <p:tav tm="0">
                                          <p:val>
                                            <p:strVal val="#ppt_x"/>
                                          </p:val>
                                        </p:tav>
                                        <p:tav tm="100000">
                                          <p:val>
                                            <p:strVal val="#ppt_x"/>
                                          </p:val>
                                        </p:tav>
                                      </p:tavLst>
                                    </p:anim>
                                    <p:anim calcmode="lin" valueType="num">
                                      <p:cBhvr>
                                        <p:cTn id="22" dur="500" fill="hold"/>
                                        <p:tgtEl>
                                          <p:spTgt spid="33"/>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ppt_x</p:attrName>
                                        </p:attrNameLst>
                                      </p:cBhvr>
                                      <p:tavLst>
                                        <p:tav tm="0">
                                          <p:val>
                                            <p:strVal val="#ppt_x"/>
                                          </p:val>
                                        </p:tav>
                                        <p:tav tm="100000">
                                          <p:val>
                                            <p:strVal val="#ppt_x"/>
                                          </p:val>
                                        </p:tav>
                                      </p:tavLst>
                                    </p:anim>
                                    <p:anim calcmode="lin" valueType="num">
                                      <p:cBhvr>
                                        <p:cTn id="26" dur="500" fill="hold"/>
                                        <p:tgtEl>
                                          <p:spTgt spid="34"/>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ppt_x</p:attrName>
                                        </p:attrNameLst>
                                      </p:cBhvr>
                                      <p:tavLst>
                                        <p:tav tm="0">
                                          <p:val>
                                            <p:strVal val="#ppt_x"/>
                                          </p:val>
                                        </p:tav>
                                        <p:tav tm="100000">
                                          <p:val>
                                            <p:strVal val="#ppt_x"/>
                                          </p:val>
                                        </p:tav>
                                      </p:tavLst>
                                    </p:anim>
                                    <p:anim calcmode="lin" valueType="num">
                                      <p:cBhvr>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ppt_x</p:attrName>
                                        </p:attrNameLst>
                                      </p:cBhvr>
                                      <p:tavLst>
                                        <p:tav tm="0">
                                          <p:val>
                                            <p:strVal val="#ppt_x"/>
                                          </p:val>
                                        </p:tav>
                                        <p:tav tm="100000">
                                          <p:val>
                                            <p:strVal val="#ppt_x"/>
                                          </p:val>
                                        </p:tav>
                                      </p:tavLst>
                                    </p:anim>
                                    <p:anim calcmode="lin" valueType="num">
                                      <p:cBhvr>
                                        <p:cTn id="34" dur="500" fill="hold"/>
                                        <p:tgtEl>
                                          <p:spTgt spid="41"/>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50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ppt_x</p:attrName>
                                        </p:attrNameLst>
                                      </p:cBhvr>
                                      <p:tavLst>
                                        <p:tav tm="0">
                                          <p:val>
                                            <p:strVal val="#ppt_x"/>
                                          </p:val>
                                        </p:tav>
                                        <p:tav tm="100000">
                                          <p:val>
                                            <p:strVal val="#ppt_x"/>
                                          </p:val>
                                        </p:tav>
                                      </p:tavLst>
                                    </p:anim>
                                    <p:anim calcmode="lin" valueType="num">
                                      <p:cBhvr>
                                        <p:cTn id="47" dur="500" fill="hold"/>
                                        <p:tgtEl>
                                          <p:spTgt spid="13"/>
                                        </p:tgtEl>
                                        <p:attrNameLst>
                                          <p:attrName>ppt_y</p:attrName>
                                        </p:attrNameLst>
                                      </p:cBhvr>
                                      <p:tavLst>
                                        <p:tav tm="0">
                                          <p:val>
                                            <p:strVal val="0-#ppt_h/2"/>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ppt_x</p:attrName>
                                        </p:attrNameLst>
                                      </p:cBhvr>
                                      <p:tavLst>
                                        <p:tav tm="0">
                                          <p:val>
                                            <p:strVal val="0-#ppt_w/2"/>
                                          </p:val>
                                        </p:tav>
                                        <p:tav tm="100000">
                                          <p:val>
                                            <p:strVal val="#ppt_x"/>
                                          </p:val>
                                        </p:tav>
                                      </p:tavLst>
                                    </p:anim>
                                    <p:anim calcmode="lin" valueType="num">
                                      <p:cBhvr>
                                        <p:cTn id="51" dur="500" fill="hold"/>
                                        <p:tgtEl>
                                          <p:spTgt spid="1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ppt_x</p:attrName>
                                        </p:attrNameLst>
                                      </p:cBhvr>
                                      <p:tavLst>
                                        <p:tav tm="0">
                                          <p:val>
                                            <p:strVal val="1+#ppt_w/2"/>
                                          </p:val>
                                        </p:tav>
                                        <p:tav tm="100000">
                                          <p:val>
                                            <p:strVal val="#ppt_x"/>
                                          </p:val>
                                        </p:tav>
                                      </p:tavLst>
                                    </p:anim>
                                    <p:anim calcmode="lin" valueType="num">
                                      <p:cBhvr>
                                        <p:cTn id="55" dur="500" fill="hold"/>
                                        <p:tgtEl>
                                          <p:spTgt spid="12"/>
                                        </p:tgtEl>
                                        <p:attrNameLst>
                                          <p:attrName>ppt_y</p:attrName>
                                        </p:attrNameLst>
                                      </p:cBhvr>
                                      <p:tavLst>
                                        <p:tav tm="0">
                                          <p:val>
                                            <p:strVal val="#ppt_y"/>
                                          </p:val>
                                        </p:tav>
                                        <p:tav tm="100000">
                                          <p:val>
                                            <p:strVal val="#ppt_y"/>
                                          </p:val>
                                        </p:tav>
                                      </p:tavLst>
                                    </p:anim>
                                  </p:childTnLst>
                                </p:cTn>
                              </p:par>
                              <p:par>
                                <p:cTn id="56" presetID="23" presetClass="entr" presetSubtype="16" fill="hold" grpId="0" nodeType="withEffect">
                                  <p:stCondLst>
                                    <p:cond delay="3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30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childTnLst>
                                </p:cTn>
                              </p:par>
                              <p:par>
                                <p:cTn id="64" presetID="23" presetClass="entr" presetSubtype="16" fill="hold" grpId="0" nodeType="withEffect">
                                  <p:stCondLst>
                                    <p:cond delay="300"/>
                                  </p:stCondLst>
                                  <p:childTnLst>
                                    <p:set>
                                      <p:cBhvr>
                                        <p:cTn id="65" dur="1" fill="hold">
                                          <p:stCondLst>
                                            <p:cond delay="0"/>
                                          </p:stCondLst>
                                        </p:cTn>
                                        <p:tgtEl>
                                          <p:spTgt spid="35"/>
                                        </p:tgtEl>
                                        <p:attrNameLst>
                                          <p:attrName>style.visibility</p:attrName>
                                        </p:attrNameLst>
                                      </p:cBhvr>
                                      <p:to>
                                        <p:strVal val="visible"/>
                                      </p:to>
                                    </p:set>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fltVal val="0"/>
                                          </p:val>
                                        </p:tav>
                                        <p:tav tm="100000">
                                          <p:val>
                                            <p:strVal val="#ppt_h"/>
                                          </p:val>
                                        </p:tav>
                                      </p:tavLst>
                                    </p:anim>
                                  </p:childTnLst>
                                </p:cTn>
                              </p:par>
                              <p:par>
                                <p:cTn id="68" presetID="23" presetClass="entr" presetSubtype="16" fill="hold" grpId="0"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childTnLst>
                                </p:cTn>
                              </p:par>
                              <p:par>
                                <p:cTn id="72" presetID="22" presetClass="entr" presetSubtype="8" fill="hold" grpId="0" nodeType="withEffect">
                                  <p:stCondLst>
                                    <p:cond delay="600"/>
                                  </p:stCondLst>
                                  <p:childTnLst>
                                    <p:set>
                                      <p:cBhvr>
                                        <p:cTn id="73" dur="1" fill="hold">
                                          <p:stCondLst>
                                            <p:cond delay="0"/>
                                          </p:stCondLst>
                                        </p:cTn>
                                        <p:tgtEl>
                                          <p:spTgt spid="3"/>
                                        </p:tgtEl>
                                        <p:attrNameLst>
                                          <p:attrName>style.visibility</p:attrName>
                                        </p:attrNameLst>
                                      </p:cBhvr>
                                      <p:to>
                                        <p:strVal val="visible"/>
                                      </p:to>
                                    </p:set>
                                    <p:animEffect transition="in" filter="wipe(left)">
                                      <p:cBhvr>
                                        <p:cTn id="74" dur="500"/>
                                        <p:tgtEl>
                                          <p:spTgt spid="3"/>
                                        </p:tgtEl>
                                      </p:cBhvr>
                                    </p:animEffect>
                                  </p:childTnLst>
                                </p:cTn>
                              </p:par>
                              <p:par>
                                <p:cTn id="75" presetID="10" presetClass="entr" presetSubtype="0" fill="hold" grpId="0" nodeType="withEffect">
                                  <p:stCondLst>
                                    <p:cond delay="90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500"/>
                                        <p:tgtEl>
                                          <p:spTgt spid="47"/>
                                        </p:tgtEl>
                                      </p:cBhvr>
                                    </p:animEffect>
                                  </p:childTnLst>
                                </p:cTn>
                              </p:par>
                              <p:par>
                                <p:cTn id="78" presetID="22" presetClass="entr" presetSubtype="8" fill="hold" grpId="0" nodeType="withEffect">
                                  <p:stCondLst>
                                    <p:cond delay="600"/>
                                  </p:stCondLst>
                                  <p:childTnLst>
                                    <p:set>
                                      <p:cBhvr>
                                        <p:cTn id="79" dur="1" fill="hold">
                                          <p:stCondLst>
                                            <p:cond delay="0"/>
                                          </p:stCondLst>
                                        </p:cTn>
                                        <p:tgtEl>
                                          <p:spTgt spid="50"/>
                                        </p:tgtEl>
                                        <p:attrNameLst>
                                          <p:attrName>style.visibility</p:attrName>
                                        </p:attrNameLst>
                                      </p:cBhvr>
                                      <p:to>
                                        <p:strVal val="visible"/>
                                      </p:to>
                                    </p:set>
                                    <p:animEffect transition="in" filter="wipe(left)">
                                      <p:cBhvr>
                                        <p:cTn id="80" dur="500"/>
                                        <p:tgtEl>
                                          <p:spTgt spid="50"/>
                                        </p:tgtEl>
                                      </p:cBhvr>
                                    </p:animEffect>
                                  </p:childTnLst>
                                </p:cTn>
                              </p:par>
                              <p:par>
                                <p:cTn id="81" presetID="10" presetClass="entr" presetSubtype="0" fill="hold" grpId="0" nodeType="withEffect">
                                  <p:stCondLst>
                                    <p:cond delay="90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500"/>
                                        <p:tgtEl>
                                          <p:spTgt spid="49"/>
                                        </p:tgtEl>
                                      </p:cBhvr>
                                    </p:animEffect>
                                  </p:childTnLst>
                                </p:cTn>
                              </p:par>
                              <p:par>
                                <p:cTn id="84" presetID="22" presetClass="entr" presetSubtype="8" fill="hold" grpId="0" nodeType="withEffect">
                                  <p:stCondLst>
                                    <p:cond delay="600"/>
                                  </p:stCondLst>
                                  <p:childTnLst>
                                    <p:set>
                                      <p:cBhvr>
                                        <p:cTn id="85" dur="1" fill="hold">
                                          <p:stCondLst>
                                            <p:cond delay="0"/>
                                          </p:stCondLst>
                                        </p:cTn>
                                        <p:tgtEl>
                                          <p:spTgt spid="46"/>
                                        </p:tgtEl>
                                        <p:attrNameLst>
                                          <p:attrName>style.visibility</p:attrName>
                                        </p:attrNameLst>
                                      </p:cBhvr>
                                      <p:to>
                                        <p:strVal val="visible"/>
                                      </p:to>
                                    </p:set>
                                    <p:animEffect transition="in" filter="wipe(left)">
                                      <p:cBhvr>
                                        <p:cTn id="8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3" grpId="0" animBg="1"/>
      <p:bldP spid="33" grpId="1" animBg="1"/>
      <p:bldP spid="34" grpId="0" animBg="1"/>
      <p:bldP spid="34" grpId="1" animBg="1"/>
      <p:bldP spid="40" grpId="0" animBg="1"/>
      <p:bldP spid="40" grpId="1" animBg="1"/>
      <p:bldP spid="41" grpId="0" animBg="1"/>
      <p:bldP spid="41" grpId="1" animBg="1"/>
      <p:bldP spid="10" grpId="0" animBg="1"/>
      <p:bldP spid="23" grpId="0" bldLvl="0" animBg="1"/>
      <p:bldP spid="12" grpId="0" animBg="1"/>
      <p:bldP spid="27" grpId="0" animBg="1"/>
      <p:bldP spid="11" grpId="0" animBg="1"/>
      <p:bldP spid="31" grpId="0" animBg="1"/>
      <p:bldP spid="13" grpId="0" bldLvl="0" animBg="1"/>
      <p:bldP spid="35" grpId="0" animBg="1"/>
      <p:bldP spid="26" grpId="0"/>
      <p:bldP spid="3" grpId="0"/>
      <p:bldP spid="46" grpId="0"/>
      <p:bldP spid="47" grpId="0"/>
      <p:bldP spid="49" grpId="0"/>
      <p:bldP spid="5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等腰三角形 31"/>
          <p:cNvSpPr>
            <a:spLocks noChangeArrowheads="1"/>
          </p:cNvSpPr>
          <p:nvPr/>
        </p:nvSpPr>
        <p:spPr bwMode="auto">
          <a:xfrm rot="9233090">
            <a:off x="8364141" y="4995863"/>
            <a:ext cx="90488" cy="78581"/>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33" name="等腰三角形 32"/>
          <p:cNvSpPr>
            <a:spLocks noChangeArrowheads="1"/>
          </p:cNvSpPr>
          <p:nvPr/>
        </p:nvSpPr>
        <p:spPr bwMode="auto">
          <a:xfrm rot="-6030424">
            <a:off x="8182571" y="4976218"/>
            <a:ext cx="135731" cy="117872"/>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34" name="等腰三角形 33"/>
          <p:cNvSpPr>
            <a:spLocks noChangeArrowheads="1"/>
          </p:cNvSpPr>
          <p:nvPr/>
        </p:nvSpPr>
        <p:spPr bwMode="auto">
          <a:xfrm rot="-228606">
            <a:off x="8523685" y="4982767"/>
            <a:ext cx="91678" cy="78581"/>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40" name="等腰三角形 39"/>
          <p:cNvSpPr>
            <a:spLocks noChangeArrowheads="1"/>
          </p:cNvSpPr>
          <p:nvPr/>
        </p:nvSpPr>
        <p:spPr bwMode="auto">
          <a:xfrm rot="-3389783">
            <a:off x="8329017" y="4928593"/>
            <a:ext cx="44053" cy="381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41" name="等腰三角形 40"/>
          <p:cNvSpPr>
            <a:spLocks noChangeArrowheads="1"/>
          </p:cNvSpPr>
          <p:nvPr/>
        </p:nvSpPr>
        <p:spPr bwMode="auto">
          <a:xfrm rot="8748521">
            <a:off x="8471298" y="4993482"/>
            <a:ext cx="44053" cy="36910"/>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10" name="椭圆 9"/>
          <p:cNvSpPr/>
          <p:nvPr/>
        </p:nvSpPr>
        <p:spPr>
          <a:xfrm>
            <a:off x="3110586" y="1415136"/>
            <a:ext cx="1714500" cy="17145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23" name="Freeform 5"/>
          <p:cNvSpPr>
            <a:spLocks noEditPoints="1" noChangeArrowheads="1"/>
          </p:cNvSpPr>
          <p:nvPr/>
        </p:nvSpPr>
        <p:spPr bwMode="auto">
          <a:xfrm>
            <a:off x="3358753" y="1660367"/>
            <a:ext cx="909638" cy="831056"/>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2" name="椭圆 11"/>
          <p:cNvSpPr/>
          <p:nvPr/>
        </p:nvSpPr>
        <p:spPr>
          <a:xfrm>
            <a:off x="3103960" y="2594372"/>
            <a:ext cx="1714500" cy="17145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27" name="Freeform 9"/>
          <p:cNvSpPr>
            <a:spLocks noEditPoints="1" noChangeArrowheads="1"/>
          </p:cNvSpPr>
          <p:nvPr/>
        </p:nvSpPr>
        <p:spPr bwMode="auto">
          <a:xfrm>
            <a:off x="3387328" y="3238500"/>
            <a:ext cx="852488" cy="604838"/>
          </a:xfrm>
          <a:custGeom>
            <a:avLst/>
            <a:gdLst>
              <a:gd name="T0" fmla="*/ 46 w 206"/>
              <a:gd name="T1" fmla="*/ 131 h 146"/>
              <a:gd name="T2" fmla="*/ 46 w 206"/>
              <a:gd name="T3" fmla="*/ 8 h 146"/>
              <a:gd name="T4" fmla="*/ 9 w 206"/>
              <a:gd name="T5" fmla="*/ 8 h 146"/>
              <a:gd name="T6" fmla="*/ 9 w 206"/>
              <a:gd name="T7" fmla="*/ 131 h 146"/>
              <a:gd name="T8" fmla="*/ 0 w 206"/>
              <a:gd name="T9" fmla="*/ 131 h 146"/>
              <a:gd name="T10" fmla="*/ 0 w 206"/>
              <a:gd name="T11" fmla="*/ 146 h 146"/>
              <a:gd name="T12" fmla="*/ 206 w 206"/>
              <a:gd name="T13" fmla="*/ 146 h 146"/>
              <a:gd name="T14" fmla="*/ 206 w 206"/>
              <a:gd name="T15" fmla="*/ 131 h 146"/>
              <a:gd name="T16" fmla="*/ 198 w 206"/>
              <a:gd name="T17" fmla="*/ 131 h 146"/>
              <a:gd name="T18" fmla="*/ 198 w 206"/>
              <a:gd name="T19" fmla="*/ 60 h 146"/>
              <a:gd name="T20" fmla="*/ 161 w 206"/>
              <a:gd name="T21" fmla="*/ 60 h 146"/>
              <a:gd name="T22" fmla="*/ 161 w 206"/>
              <a:gd name="T23" fmla="*/ 131 h 146"/>
              <a:gd name="T24" fmla="*/ 147 w 206"/>
              <a:gd name="T25" fmla="*/ 131 h 146"/>
              <a:gd name="T26" fmla="*/ 147 w 206"/>
              <a:gd name="T27" fmla="*/ 87 h 146"/>
              <a:gd name="T28" fmla="*/ 110 w 206"/>
              <a:gd name="T29" fmla="*/ 87 h 146"/>
              <a:gd name="T30" fmla="*/ 110 w 206"/>
              <a:gd name="T31" fmla="*/ 131 h 146"/>
              <a:gd name="T32" fmla="*/ 98 w 206"/>
              <a:gd name="T33" fmla="*/ 131 h 146"/>
              <a:gd name="T34" fmla="*/ 98 w 206"/>
              <a:gd name="T35" fmla="*/ 40 h 146"/>
              <a:gd name="T36" fmla="*/ 61 w 206"/>
              <a:gd name="T37" fmla="*/ 40 h 146"/>
              <a:gd name="T38" fmla="*/ 61 w 206"/>
              <a:gd name="T39" fmla="*/ 131 h 146"/>
              <a:gd name="T40" fmla="*/ 46 w 206"/>
              <a:gd name="T41" fmla="*/ 131 h 146"/>
              <a:gd name="T42" fmla="*/ 46 w 206"/>
              <a:gd name="T43" fmla="*/ 131 h 146"/>
              <a:gd name="T44" fmla="*/ 110 w 206"/>
              <a:gd name="T45" fmla="*/ 35 h 146"/>
              <a:gd name="T46" fmla="*/ 110 w 206"/>
              <a:gd name="T47" fmla="*/ 13 h 146"/>
              <a:gd name="T48" fmla="*/ 149 w 206"/>
              <a:gd name="T49" fmla="*/ 13 h 146"/>
              <a:gd name="T50" fmla="*/ 149 w 206"/>
              <a:gd name="T51" fmla="*/ 0 h 146"/>
              <a:gd name="T52" fmla="*/ 186 w 206"/>
              <a:gd name="T53" fmla="*/ 23 h 146"/>
              <a:gd name="T54" fmla="*/ 149 w 206"/>
              <a:gd name="T55" fmla="*/ 47 h 146"/>
              <a:gd name="T56" fmla="*/ 149 w 206"/>
              <a:gd name="T57" fmla="*/ 35 h 146"/>
              <a:gd name="T58" fmla="*/ 110 w 206"/>
              <a:gd name="T59" fmla="*/ 3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6" h="146">
                <a:moveTo>
                  <a:pt x="46" y="131"/>
                </a:moveTo>
                <a:lnTo>
                  <a:pt x="46" y="8"/>
                </a:lnTo>
                <a:lnTo>
                  <a:pt x="9" y="8"/>
                </a:lnTo>
                <a:lnTo>
                  <a:pt x="9" y="131"/>
                </a:lnTo>
                <a:lnTo>
                  <a:pt x="0" y="131"/>
                </a:lnTo>
                <a:lnTo>
                  <a:pt x="0" y="146"/>
                </a:lnTo>
                <a:lnTo>
                  <a:pt x="206" y="146"/>
                </a:lnTo>
                <a:lnTo>
                  <a:pt x="206" y="131"/>
                </a:lnTo>
                <a:lnTo>
                  <a:pt x="198" y="131"/>
                </a:lnTo>
                <a:lnTo>
                  <a:pt x="198" y="60"/>
                </a:lnTo>
                <a:lnTo>
                  <a:pt x="161" y="60"/>
                </a:lnTo>
                <a:lnTo>
                  <a:pt x="161" y="131"/>
                </a:lnTo>
                <a:lnTo>
                  <a:pt x="147" y="131"/>
                </a:lnTo>
                <a:lnTo>
                  <a:pt x="147" y="87"/>
                </a:lnTo>
                <a:lnTo>
                  <a:pt x="110" y="87"/>
                </a:lnTo>
                <a:lnTo>
                  <a:pt x="110" y="131"/>
                </a:lnTo>
                <a:lnTo>
                  <a:pt x="98" y="131"/>
                </a:lnTo>
                <a:lnTo>
                  <a:pt x="98" y="40"/>
                </a:lnTo>
                <a:lnTo>
                  <a:pt x="61" y="40"/>
                </a:lnTo>
                <a:lnTo>
                  <a:pt x="61" y="131"/>
                </a:lnTo>
                <a:lnTo>
                  <a:pt x="46" y="131"/>
                </a:lnTo>
                <a:close/>
                <a:moveTo>
                  <a:pt x="110" y="35"/>
                </a:moveTo>
                <a:lnTo>
                  <a:pt x="110" y="13"/>
                </a:lnTo>
                <a:lnTo>
                  <a:pt x="149" y="13"/>
                </a:lnTo>
                <a:lnTo>
                  <a:pt x="149" y="0"/>
                </a:lnTo>
                <a:lnTo>
                  <a:pt x="186" y="23"/>
                </a:lnTo>
                <a:lnTo>
                  <a:pt x="149" y="47"/>
                </a:lnTo>
                <a:lnTo>
                  <a:pt x="149" y="35"/>
                </a:lnTo>
                <a:lnTo>
                  <a:pt x="110" y="3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1" name="椭圆 10"/>
          <p:cNvSpPr/>
          <p:nvPr/>
        </p:nvSpPr>
        <p:spPr>
          <a:xfrm>
            <a:off x="4332685" y="1408510"/>
            <a:ext cx="1714500" cy="17145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31" name="Freeform 13"/>
          <p:cNvSpPr>
            <a:spLocks noEditPoints="1" noChangeArrowheads="1"/>
          </p:cNvSpPr>
          <p:nvPr/>
        </p:nvSpPr>
        <p:spPr bwMode="auto">
          <a:xfrm>
            <a:off x="4949428" y="1662113"/>
            <a:ext cx="727472" cy="827485"/>
          </a:xfrm>
          <a:custGeom>
            <a:avLst/>
            <a:gdLst>
              <a:gd name="T0" fmla="*/ 14 w 71"/>
              <a:gd name="T1" fmla="*/ 4 h 81"/>
              <a:gd name="T2" fmla="*/ 6 w 71"/>
              <a:gd name="T3" fmla="*/ 13 h 81"/>
              <a:gd name="T4" fmla="*/ 14 w 71"/>
              <a:gd name="T5" fmla="*/ 22 h 81"/>
              <a:gd name="T6" fmla="*/ 23 w 71"/>
              <a:gd name="T7" fmla="*/ 13 h 81"/>
              <a:gd name="T8" fmla="*/ 14 w 71"/>
              <a:gd name="T9" fmla="*/ 4 h 81"/>
              <a:gd name="T10" fmla="*/ 40 w 71"/>
              <a:gd name="T11" fmla="*/ 23 h 81"/>
              <a:gd name="T12" fmla="*/ 41 w 71"/>
              <a:gd name="T13" fmla="*/ 30 h 81"/>
              <a:gd name="T14" fmla="*/ 45 w 71"/>
              <a:gd name="T15" fmla="*/ 31 h 81"/>
              <a:gd name="T16" fmla="*/ 48 w 71"/>
              <a:gd name="T17" fmla="*/ 25 h 81"/>
              <a:gd name="T18" fmla="*/ 40 w 71"/>
              <a:gd name="T19" fmla="*/ 23 h 81"/>
              <a:gd name="T20" fmla="*/ 53 w 71"/>
              <a:gd name="T21" fmla="*/ 26 h 81"/>
              <a:gd name="T22" fmla="*/ 48 w 71"/>
              <a:gd name="T23" fmla="*/ 35 h 81"/>
              <a:gd name="T24" fmla="*/ 48 w 71"/>
              <a:gd name="T25" fmla="*/ 37 h 81"/>
              <a:gd name="T26" fmla="*/ 46 w 71"/>
              <a:gd name="T27" fmla="*/ 36 h 81"/>
              <a:gd name="T28" fmla="*/ 42 w 71"/>
              <a:gd name="T29" fmla="*/ 35 h 81"/>
              <a:gd name="T30" fmla="*/ 31 w 71"/>
              <a:gd name="T31" fmla="*/ 43 h 81"/>
              <a:gd name="T32" fmla="*/ 24 w 71"/>
              <a:gd name="T33" fmla="*/ 36 h 81"/>
              <a:gd name="T34" fmla="*/ 24 w 71"/>
              <a:gd name="T35" fmla="*/ 51 h 81"/>
              <a:gd name="T36" fmla="*/ 25 w 71"/>
              <a:gd name="T37" fmla="*/ 81 h 81"/>
              <a:gd name="T38" fmla="*/ 18 w 71"/>
              <a:gd name="T39" fmla="*/ 81 h 81"/>
              <a:gd name="T40" fmla="*/ 16 w 71"/>
              <a:gd name="T41" fmla="*/ 55 h 81"/>
              <a:gd name="T42" fmla="*/ 13 w 71"/>
              <a:gd name="T43" fmla="*/ 55 h 81"/>
              <a:gd name="T44" fmla="*/ 12 w 71"/>
              <a:gd name="T45" fmla="*/ 81 h 81"/>
              <a:gd name="T46" fmla="*/ 4 w 71"/>
              <a:gd name="T47" fmla="*/ 81 h 81"/>
              <a:gd name="T48" fmla="*/ 5 w 71"/>
              <a:gd name="T49" fmla="*/ 51 h 81"/>
              <a:gd name="T50" fmla="*/ 0 w 71"/>
              <a:gd name="T51" fmla="*/ 46 h 81"/>
              <a:gd name="T52" fmla="*/ 4 w 71"/>
              <a:gd name="T53" fmla="*/ 24 h 81"/>
              <a:gd name="T54" fmla="*/ 25 w 71"/>
              <a:gd name="T55" fmla="*/ 24 h 81"/>
              <a:gd name="T56" fmla="*/ 32 w 71"/>
              <a:gd name="T57" fmla="*/ 34 h 81"/>
              <a:gd name="T58" fmla="*/ 37 w 71"/>
              <a:gd name="T59" fmla="*/ 33 h 81"/>
              <a:gd name="T60" fmla="*/ 37 w 71"/>
              <a:gd name="T61" fmla="*/ 33 h 81"/>
              <a:gd name="T62" fmla="*/ 35 w 71"/>
              <a:gd name="T63" fmla="*/ 22 h 81"/>
              <a:gd name="T64" fmla="*/ 28 w 71"/>
              <a:gd name="T65" fmla="*/ 20 h 81"/>
              <a:gd name="T66" fmla="*/ 28 w 71"/>
              <a:gd name="T67" fmla="*/ 10 h 81"/>
              <a:gd name="T68" fmla="*/ 71 w 71"/>
              <a:gd name="T69" fmla="*/ 0 h 81"/>
              <a:gd name="T70" fmla="*/ 71 w 71"/>
              <a:gd name="T71" fmla="*/ 30 h 81"/>
              <a:gd name="T72" fmla="*/ 53 w 71"/>
              <a:gd name="T73" fmla="*/ 26 h 81"/>
              <a:gd name="T74" fmla="*/ 31 w 71"/>
              <a:gd name="T75" fmla="*/ 12 h 81"/>
              <a:gd name="T76" fmla="*/ 31 w 71"/>
              <a:gd name="T77" fmla="*/ 14 h 81"/>
              <a:gd name="T78" fmla="*/ 67 w 71"/>
              <a:gd name="T79" fmla="*/ 12 h 81"/>
              <a:gd name="T80" fmla="*/ 67 w 71"/>
              <a:gd name="T81" fmla="*/ 5 h 81"/>
              <a:gd name="T82" fmla="*/ 31 w 71"/>
              <a:gd name="T83" fmla="*/ 1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3" name="椭圆 12"/>
          <p:cNvSpPr/>
          <p:nvPr/>
        </p:nvSpPr>
        <p:spPr>
          <a:xfrm>
            <a:off x="4332685" y="2594372"/>
            <a:ext cx="1714500" cy="17145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35" name="Freeform 17"/>
          <p:cNvSpPr>
            <a:spLocks noEditPoints="1" noChangeArrowheads="1"/>
          </p:cNvSpPr>
          <p:nvPr/>
        </p:nvSpPr>
        <p:spPr bwMode="auto">
          <a:xfrm>
            <a:off x="4950619" y="3230167"/>
            <a:ext cx="725091" cy="621506"/>
          </a:xfrm>
          <a:custGeom>
            <a:avLst/>
            <a:gdLst>
              <a:gd name="T0" fmla="*/ 7 w 81"/>
              <a:gd name="T1" fmla="*/ 9 h 69"/>
              <a:gd name="T2" fmla="*/ 34 w 81"/>
              <a:gd name="T3" fmla="*/ 9 h 69"/>
              <a:gd name="T4" fmla="*/ 15 w 81"/>
              <a:gd name="T5" fmla="*/ 17 h 69"/>
              <a:gd name="T6" fmla="*/ 8 w 81"/>
              <a:gd name="T7" fmla="*/ 17 h 69"/>
              <a:gd name="T8" fmla="*/ 8 w 81"/>
              <a:gd name="T9" fmla="*/ 51 h 69"/>
              <a:gd name="T10" fmla="*/ 56 w 81"/>
              <a:gd name="T11" fmla="*/ 51 h 69"/>
              <a:gd name="T12" fmla="*/ 56 w 81"/>
              <a:gd name="T13" fmla="*/ 41 h 69"/>
              <a:gd name="T14" fmla="*/ 65 w 81"/>
              <a:gd name="T15" fmla="*/ 38 h 69"/>
              <a:gd name="T16" fmla="*/ 65 w 81"/>
              <a:gd name="T17" fmla="*/ 52 h 69"/>
              <a:gd name="T18" fmla="*/ 58 w 81"/>
              <a:gd name="T19" fmla="*/ 60 h 69"/>
              <a:gd name="T20" fmla="*/ 42 w 81"/>
              <a:gd name="T21" fmla="*/ 60 h 69"/>
              <a:gd name="T22" fmla="*/ 42 w 81"/>
              <a:gd name="T23" fmla="*/ 65 h 69"/>
              <a:gd name="T24" fmla="*/ 56 w 81"/>
              <a:gd name="T25" fmla="*/ 65 h 69"/>
              <a:gd name="T26" fmla="*/ 56 w 81"/>
              <a:gd name="T27" fmla="*/ 69 h 69"/>
              <a:gd name="T28" fmla="*/ 10 w 81"/>
              <a:gd name="T29" fmla="*/ 69 h 69"/>
              <a:gd name="T30" fmla="*/ 10 w 81"/>
              <a:gd name="T31" fmla="*/ 65 h 69"/>
              <a:gd name="T32" fmla="*/ 24 w 81"/>
              <a:gd name="T33" fmla="*/ 65 h 69"/>
              <a:gd name="T34" fmla="*/ 24 w 81"/>
              <a:gd name="T35" fmla="*/ 60 h 69"/>
              <a:gd name="T36" fmla="*/ 7 w 81"/>
              <a:gd name="T37" fmla="*/ 60 h 69"/>
              <a:gd name="T38" fmla="*/ 0 w 81"/>
              <a:gd name="T39" fmla="*/ 52 h 69"/>
              <a:gd name="T40" fmla="*/ 0 w 81"/>
              <a:gd name="T41" fmla="*/ 17 h 69"/>
              <a:gd name="T42" fmla="*/ 7 w 81"/>
              <a:gd name="T43" fmla="*/ 9 h 69"/>
              <a:gd name="T44" fmla="*/ 69 w 81"/>
              <a:gd name="T45" fmla="*/ 0 h 69"/>
              <a:gd name="T46" fmla="*/ 29 w 81"/>
              <a:gd name="T47" fmla="*/ 14 h 69"/>
              <a:gd name="T48" fmla="*/ 49 w 81"/>
              <a:gd name="T49" fmla="*/ 18 h 69"/>
              <a:gd name="T50" fmla="*/ 49 w 81"/>
              <a:gd name="T51" fmla="*/ 18 h 69"/>
              <a:gd name="T52" fmla="*/ 54 w 81"/>
              <a:gd name="T53" fmla="*/ 19 h 69"/>
              <a:gd name="T54" fmla="*/ 54 w 81"/>
              <a:gd name="T55" fmla="*/ 19 h 69"/>
              <a:gd name="T56" fmla="*/ 69 w 81"/>
              <a:gd name="T57" fmla="*/ 0 h 69"/>
              <a:gd name="T58" fmla="*/ 72 w 81"/>
              <a:gd name="T59" fmla="*/ 1 h 69"/>
              <a:gd name="T60" fmla="*/ 56 w 81"/>
              <a:gd name="T61" fmla="*/ 21 h 69"/>
              <a:gd name="T62" fmla="*/ 54 w 81"/>
              <a:gd name="T63" fmla="*/ 22 h 69"/>
              <a:gd name="T64" fmla="*/ 28 w 81"/>
              <a:gd name="T65" fmla="*/ 17 h 69"/>
              <a:gd name="T66" fmla="*/ 28 w 81"/>
              <a:gd name="T67" fmla="*/ 19 h 69"/>
              <a:gd name="T68" fmla="*/ 36 w 81"/>
              <a:gd name="T69" fmla="*/ 40 h 69"/>
              <a:gd name="T70" fmla="*/ 37 w 81"/>
              <a:gd name="T71" fmla="*/ 42 h 69"/>
              <a:gd name="T72" fmla="*/ 43 w 81"/>
              <a:gd name="T73" fmla="*/ 29 h 69"/>
              <a:gd name="T74" fmla="*/ 45 w 81"/>
              <a:gd name="T75" fmla="*/ 29 h 69"/>
              <a:gd name="T76" fmla="*/ 45 w 81"/>
              <a:gd name="T77" fmla="*/ 29 h 69"/>
              <a:gd name="T78" fmla="*/ 46 w 81"/>
              <a:gd name="T79" fmla="*/ 31 h 69"/>
              <a:gd name="T80" fmla="*/ 40 w 81"/>
              <a:gd name="T81" fmla="*/ 43 h 69"/>
              <a:gd name="T82" fmla="*/ 42 w 81"/>
              <a:gd name="T83" fmla="*/ 43 h 69"/>
              <a:gd name="T84" fmla="*/ 78 w 81"/>
              <a:gd name="T85" fmla="*/ 29 h 69"/>
              <a:gd name="T86" fmla="*/ 79 w 81"/>
              <a:gd name="T87" fmla="*/ 29 h 69"/>
              <a:gd name="T88" fmla="*/ 66 w 81"/>
              <a:gd name="T89" fmla="*/ 23 h 69"/>
              <a:gd name="T90" fmla="*/ 66 w 81"/>
              <a:gd name="T91" fmla="*/ 21 h 69"/>
              <a:gd name="T92" fmla="*/ 66 w 81"/>
              <a:gd name="T93" fmla="*/ 21 h 69"/>
              <a:gd name="T94" fmla="*/ 68 w 81"/>
              <a:gd name="T95" fmla="*/ 20 h 69"/>
              <a:gd name="T96" fmla="*/ 81 w 81"/>
              <a:gd name="T97" fmla="*/ 26 h 69"/>
              <a:gd name="T98" fmla="*/ 81 w 81"/>
              <a:gd name="T99" fmla="*/ 23 h 69"/>
              <a:gd name="T100" fmla="*/ 73 w 81"/>
              <a:gd name="T101" fmla="*/ 3 h 69"/>
              <a:gd name="T102" fmla="*/ 72 w 81"/>
              <a:gd name="T103" fmla="*/ 1 h 69"/>
              <a:gd name="T104" fmla="*/ 56 w 81"/>
              <a:gd name="T105" fmla="*/ 55 h 69"/>
              <a:gd name="T106" fmla="*/ 54 w 81"/>
              <a:gd name="T107" fmla="*/ 57 h 69"/>
              <a:gd name="T108" fmla="*/ 56 w 81"/>
              <a:gd name="T109" fmla="*/ 59 h 69"/>
              <a:gd name="T110" fmla="*/ 58 w 81"/>
              <a:gd name="T111" fmla="*/ 57 h 69"/>
              <a:gd name="T112" fmla="*/ 56 w 81"/>
              <a:gd name="T113"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69">
                <a:moveTo>
                  <a:pt x="7" y="9"/>
                </a:moveTo>
                <a:cubicBezTo>
                  <a:pt x="34" y="9"/>
                  <a:pt x="34" y="9"/>
                  <a:pt x="34" y="9"/>
                </a:cubicBezTo>
                <a:cubicBezTo>
                  <a:pt x="15" y="17"/>
                  <a:pt x="15" y="17"/>
                  <a:pt x="15" y="17"/>
                </a:cubicBezTo>
                <a:cubicBezTo>
                  <a:pt x="8" y="17"/>
                  <a:pt x="8" y="17"/>
                  <a:pt x="8" y="17"/>
                </a:cubicBezTo>
                <a:cubicBezTo>
                  <a:pt x="8" y="51"/>
                  <a:pt x="8" y="51"/>
                  <a:pt x="8" y="51"/>
                </a:cubicBezTo>
                <a:cubicBezTo>
                  <a:pt x="56" y="51"/>
                  <a:pt x="56" y="51"/>
                  <a:pt x="56" y="51"/>
                </a:cubicBezTo>
                <a:cubicBezTo>
                  <a:pt x="56" y="41"/>
                  <a:pt x="56" y="41"/>
                  <a:pt x="56" y="41"/>
                </a:cubicBezTo>
                <a:cubicBezTo>
                  <a:pt x="65" y="38"/>
                  <a:pt x="65" y="38"/>
                  <a:pt x="65" y="38"/>
                </a:cubicBezTo>
                <a:cubicBezTo>
                  <a:pt x="65" y="52"/>
                  <a:pt x="65" y="52"/>
                  <a:pt x="65" y="52"/>
                </a:cubicBezTo>
                <a:cubicBezTo>
                  <a:pt x="65" y="56"/>
                  <a:pt x="62" y="60"/>
                  <a:pt x="58" y="60"/>
                </a:cubicBezTo>
                <a:cubicBezTo>
                  <a:pt x="42" y="60"/>
                  <a:pt x="42" y="60"/>
                  <a:pt x="42" y="60"/>
                </a:cubicBezTo>
                <a:cubicBezTo>
                  <a:pt x="42" y="65"/>
                  <a:pt x="42" y="65"/>
                  <a:pt x="42" y="65"/>
                </a:cubicBezTo>
                <a:cubicBezTo>
                  <a:pt x="56" y="65"/>
                  <a:pt x="56" y="65"/>
                  <a:pt x="56" y="65"/>
                </a:cubicBezTo>
                <a:cubicBezTo>
                  <a:pt x="56" y="69"/>
                  <a:pt x="56" y="69"/>
                  <a:pt x="56" y="69"/>
                </a:cubicBezTo>
                <a:cubicBezTo>
                  <a:pt x="10" y="69"/>
                  <a:pt x="10" y="69"/>
                  <a:pt x="10" y="69"/>
                </a:cubicBezTo>
                <a:cubicBezTo>
                  <a:pt x="10" y="65"/>
                  <a:pt x="10" y="65"/>
                  <a:pt x="10" y="65"/>
                </a:cubicBezTo>
                <a:cubicBezTo>
                  <a:pt x="24" y="65"/>
                  <a:pt x="24" y="65"/>
                  <a:pt x="24" y="65"/>
                </a:cubicBezTo>
                <a:cubicBezTo>
                  <a:pt x="24" y="60"/>
                  <a:pt x="24" y="60"/>
                  <a:pt x="24" y="60"/>
                </a:cubicBezTo>
                <a:cubicBezTo>
                  <a:pt x="7" y="60"/>
                  <a:pt x="7" y="60"/>
                  <a:pt x="7" y="60"/>
                </a:cubicBezTo>
                <a:cubicBezTo>
                  <a:pt x="3" y="60"/>
                  <a:pt x="0" y="56"/>
                  <a:pt x="0" y="52"/>
                </a:cubicBezTo>
                <a:cubicBezTo>
                  <a:pt x="0" y="17"/>
                  <a:pt x="0" y="17"/>
                  <a:pt x="0" y="17"/>
                </a:cubicBezTo>
                <a:cubicBezTo>
                  <a:pt x="0" y="13"/>
                  <a:pt x="3" y="9"/>
                  <a:pt x="7" y="9"/>
                </a:cubicBezTo>
                <a:close/>
                <a:moveTo>
                  <a:pt x="69" y="0"/>
                </a:moveTo>
                <a:cubicBezTo>
                  <a:pt x="29" y="14"/>
                  <a:pt x="29" y="14"/>
                  <a:pt x="29" y="14"/>
                </a:cubicBezTo>
                <a:cubicBezTo>
                  <a:pt x="49" y="18"/>
                  <a:pt x="49" y="18"/>
                  <a:pt x="49" y="18"/>
                </a:cubicBezTo>
                <a:cubicBezTo>
                  <a:pt x="49" y="18"/>
                  <a:pt x="49" y="18"/>
                  <a:pt x="49" y="18"/>
                </a:cubicBezTo>
                <a:cubicBezTo>
                  <a:pt x="54" y="19"/>
                  <a:pt x="54" y="19"/>
                  <a:pt x="54" y="19"/>
                </a:cubicBezTo>
                <a:cubicBezTo>
                  <a:pt x="54" y="19"/>
                  <a:pt x="54" y="19"/>
                  <a:pt x="54" y="19"/>
                </a:cubicBezTo>
                <a:cubicBezTo>
                  <a:pt x="69" y="0"/>
                  <a:pt x="69" y="0"/>
                  <a:pt x="69" y="0"/>
                </a:cubicBezTo>
                <a:close/>
                <a:moveTo>
                  <a:pt x="72" y="1"/>
                </a:moveTo>
                <a:cubicBezTo>
                  <a:pt x="67" y="8"/>
                  <a:pt x="61" y="14"/>
                  <a:pt x="56" y="21"/>
                </a:cubicBezTo>
                <a:cubicBezTo>
                  <a:pt x="55" y="21"/>
                  <a:pt x="54" y="22"/>
                  <a:pt x="54" y="22"/>
                </a:cubicBezTo>
                <a:cubicBezTo>
                  <a:pt x="28" y="17"/>
                  <a:pt x="28" y="17"/>
                  <a:pt x="28" y="17"/>
                </a:cubicBezTo>
                <a:cubicBezTo>
                  <a:pt x="28" y="18"/>
                  <a:pt x="28" y="19"/>
                  <a:pt x="28" y="19"/>
                </a:cubicBezTo>
                <a:cubicBezTo>
                  <a:pt x="36" y="40"/>
                  <a:pt x="36" y="40"/>
                  <a:pt x="36" y="40"/>
                </a:cubicBezTo>
                <a:cubicBezTo>
                  <a:pt x="36" y="41"/>
                  <a:pt x="37" y="41"/>
                  <a:pt x="37" y="42"/>
                </a:cubicBezTo>
                <a:cubicBezTo>
                  <a:pt x="43" y="29"/>
                  <a:pt x="43" y="29"/>
                  <a:pt x="43" y="29"/>
                </a:cubicBezTo>
                <a:cubicBezTo>
                  <a:pt x="43" y="29"/>
                  <a:pt x="44" y="28"/>
                  <a:pt x="45" y="29"/>
                </a:cubicBezTo>
                <a:cubicBezTo>
                  <a:pt x="45" y="29"/>
                  <a:pt x="45" y="29"/>
                  <a:pt x="45" y="29"/>
                </a:cubicBezTo>
                <a:cubicBezTo>
                  <a:pt x="46" y="29"/>
                  <a:pt x="46" y="30"/>
                  <a:pt x="46" y="31"/>
                </a:cubicBezTo>
                <a:cubicBezTo>
                  <a:pt x="40" y="43"/>
                  <a:pt x="40" y="43"/>
                  <a:pt x="40" y="43"/>
                </a:cubicBezTo>
                <a:cubicBezTo>
                  <a:pt x="41" y="43"/>
                  <a:pt x="41" y="43"/>
                  <a:pt x="42" y="43"/>
                </a:cubicBezTo>
                <a:cubicBezTo>
                  <a:pt x="78" y="29"/>
                  <a:pt x="78" y="29"/>
                  <a:pt x="78" y="29"/>
                </a:cubicBezTo>
                <a:cubicBezTo>
                  <a:pt x="79" y="29"/>
                  <a:pt x="79" y="29"/>
                  <a:pt x="79" y="29"/>
                </a:cubicBezTo>
                <a:cubicBezTo>
                  <a:pt x="66" y="23"/>
                  <a:pt x="66" y="23"/>
                  <a:pt x="66" y="23"/>
                </a:cubicBezTo>
                <a:cubicBezTo>
                  <a:pt x="66" y="22"/>
                  <a:pt x="65" y="21"/>
                  <a:pt x="66" y="21"/>
                </a:cubicBezTo>
                <a:cubicBezTo>
                  <a:pt x="66" y="21"/>
                  <a:pt x="66" y="21"/>
                  <a:pt x="66" y="21"/>
                </a:cubicBezTo>
                <a:cubicBezTo>
                  <a:pt x="66" y="20"/>
                  <a:pt x="67" y="20"/>
                  <a:pt x="68" y="20"/>
                </a:cubicBezTo>
                <a:cubicBezTo>
                  <a:pt x="81" y="26"/>
                  <a:pt x="81" y="26"/>
                  <a:pt x="81" y="26"/>
                </a:cubicBezTo>
                <a:cubicBezTo>
                  <a:pt x="81" y="25"/>
                  <a:pt x="81" y="24"/>
                  <a:pt x="81" y="23"/>
                </a:cubicBezTo>
                <a:cubicBezTo>
                  <a:pt x="73" y="3"/>
                  <a:pt x="73" y="3"/>
                  <a:pt x="73" y="3"/>
                </a:cubicBezTo>
                <a:cubicBezTo>
                  <a:pt x="73" y="2"/>
                  <a:pt x="73" y="1"/>
                  <a:pt x="72" y="1"/>
                </a:cubicBezTo>
                <a:close/>
                <a:moveTo>
                  <a:pt x="56" y="55"/>
                </a:moveTo>
                <a:cubicBezTo>
                  <a:pt x="55" y="55"/>
                  <a:pt x="54" y="56"/>
                  <a:pt x="54" y="57"/>
                </a:cubicBezTo>
                <a:cubicBezTo>
                  <a:pt x="54" y="58"/>
                  <a:pt x="55" y="59"/>
                  <a:pt x="56" y="59"/>
                </a:cubicBezTo>
                <a:cubicBezTo>
                  <a:pt x="57" y="59"/>
                  <a:pt x="58" y="58"/>
                  <a:pt x="58" y="57"/>
                </a:cubicBezTo>
                <a:cubicBezTo>
                  <a:pt x="58" y="56"/>
                  <a:pt x="57" y="55"/>
                  <a:pt x="56" y="5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26" name="文本框 25"/>
          <p:cNvSpPr txBox="1">
            <a:spLocks noChangeArrowheads="1"/>
          </p:cNvSpPr>
          <p:nvPr/>
        </p:nvSpPr>
        <p:spPr bwMode="auto">
          <a:xfrm>
            <a:off x="8523685" y="4893469"/>
            <a:ext cx="46315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25">
                <a:solidFill>
                  <a:srgbClr val="197519"/>
                </a:solidFill>
                <a:ea typeface="方正粗倩简体" pitchFamily="65" charset="-122"/>
              </a:rPr>
              <a:t>19</a:t>
            </a:r>
            <a:endParaRPr lang="zh-CN" altLang="en-US" sz="1125">
              <a:solidFill>
                <a:srgbClr val="197519"/>
              </a:solidFill>
              <a:ea typeface="方正粗倩简体" pitchFamily="65" charset="-122"/>
            </a:endParaRPr>
          </a:p>
        </p:txBody>
      </p:sp>
      <p:sp>
        <p:nvSpPr>
          <p:cNvPr id="3" name="矩形 2"/>
          <p:cNvSpPr>
            <a:spLocks noChangeArrowheads="1"/>
          </p:cNvSpPr>
          <p:nvPr/>
        </p:nvSpPr>
        <p:spPr bwMode="auto">
          <a:xfrm>
            <a:off x="268700" y="1465812"/>
            <a:ext cx="198882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457200">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l" fontAlgn="auto">
              <a:spcBef>
                <a:spcPts val="0"/>
              </a:spcBef>
              <a:spcAft>
                <a:spcPts val="0"/>
              </a:spcAft>
            </a:pPr>
            <a:r>
              <a:rPr lang="en-US" altLang="zh-CN" sz="1800" b="1" dirty="0" smtClean="0">
                <a:solidFill>
                  <a:srgbClr val="197519"/>
                </a:solidFill>
              </a:rPr>
              <a:t>07</a:t>
            </a:r>
            <a:r>
              <a:rPr lang="en-US" altLang="zh-CN" sz="1400" b="1" dirty="0" smtClean="0">
                <a:solidFill>
                  <a:srgbClr val="197519"/>
                </a:solidFill>
                <a:sym typeface="Arial" panose="020B0604020202020204" pitchFamily="34" charset="0"/>
              </a:rPr>
              <a:t>政府安排工作</a:t>
            </a:r>
            <a:endParaRPr lang="en-US" altLang="zh-CN" sz="1400" b="1" dirty="0" smtClean="0">
              <a:solidFill>
                <a:srgbClr val="197519"/>
              </a:solidFill>
            </a:endParaRPr>
          </a:p>
        </p:txBody>
      </p:sp>
      <p:sp>
        <p:nvSpPr>
          <p:cNvPr id="46" name="矩形 45"/>
          <p:cNvSpPr>
            <a:spLocks noChangeArrowheads="1"/>
          </p:cNvSpPr>
          <p:nvPr/>
        </p:nvSpPr>
        <p:spPr bwMode="auto">
          <a:xfrm>
            <a:off x="6486234" y="1303565"/>
            <a:ext cx="163322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457200">
              <a:defRPr>
                <a:solidFill>
                  <a:schemeClr val="tx1"/>
                </a:solidFill>
                <a:latin typeface="微软雅黑" panose="020B0503020204020204" pitchFamily="34" charset="-122"/>
                <a:ea typeface="微软雅黑" panose="020B0503020204020204" pitchFamily="34" charset="-122"/>
              </a:defRPr>
            </a:lvl1pPr>
            <a:lvl2pPr>
              <a:defRPr>
                <a:solidFill>
                  <a:schemeClr val="tx1"/>
                </a:solidFill>
                <a:latin typeface="微软雅黑" panose="020B0503020204020204" pitchFamily="34" charset="-122"/>
                <a:ea typeface="微软雅黑" panose="020B0503020204020204" pitchFamily="34" charset="-122"/>
              </a:defRPr>
            </a:lvl2pPr>
            <a:lvl3pPr>
              <a:defRPr>
                <a:solidFill>
                  <a:schemeClr val="tx1"/>
                </a:solidFill>
                <a:latin typeface="微软雅黑" panose="020B0503020204020204" pitchFamily="34" charset="-122"/>
                <a:ea typeface="微软雅黑" panose="020B0503020204020204" pitchFamily="34" charset="-122"/>
              </a:defRPr>
            </a:lvl3pPr>
            <a:lvl4pPr>
              <a:defRPr>
                <a:solidFill>
                  <a:schemeClr val="tx1"/>
                </a:solidFill>
                <a:latin typeface="微软雅黑" panose="020B0503020204020204" pitchFamily="34" charset="-122"/>
                <a:ea typeface="微软雅黑" panose="020B0503020204020204" pitchFamily="34" charset="-122"/>
              </a:defRPr>
            </a:lvl4pPr>
            <a:lvl5pPr>
              <a:defRPr>
                <a:solidFill>
                  <a:schemeClr val="tx1"/>
                </a:solidFill>
                <a:latin typeface="微软雅黑" panose="020B0503020204020204" pitchFamily="34" charset="-122"/>
                <a:ea typeface="微软雅黑" panose="020B0503020204020204" pitchFamily="34" charset="-122"/>
              </a:defRPr>
            </a:lvl5pPr>
            <a:lvl6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fontAlgn="base">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l">
              <a:lnSpc>
                <a:spcPct val="125000"/>
              </a:lnSpc>
            </a:pPr>
            <a:r>
              <a:rPr lang="en-US" altLang="zh-CN" sz="1800" b="1" dirty="0">
                <a:solidFill>
                  <a:srgbClr val="197519"/>
                </a:solidFill>
              </a:rPr>
              <a:t>08</a:t>
            </a:r>
            <a:r>
              <a:rPr lang="zh-CN" altLang="en-US" sz="1400" b="1" dirty="0">
                <a:solidFill>
                  <a:srgbClr val="197519"/>
                </a:solidFill>
              </a:rPr>
              <a:t>技能培训</a:t>
            </a:r>
            <a:endParaRPr lang="zh-CN" altLang="en-US" sz="1400" b="1" dirty="0">
              <a:solidFill>
                <a:srgbClr val="197519"/>
              </a:solidFill>
            </a:endParaRPr>
          </a:p>
        </p:txBody>
      </p:sp>
      <p:sp>
        <p:nvSpPr>
          <p:cNvPr id="47" name="矩形 46"/>
          <p:cNvSpPr>
            <a:spLocks noChangeArrowheads="1"/>
          </p:cNvSpPr>
          <p:nvPr/>
        </p:nvSpPr>
        <p:spPr bwMode="auto">
          <a:xfrm>
            <a:off x="26035" y="3238500"/>
            <a:ext cx="3077845" cy="78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125000"/>
              </a:lnSpc>
              <a:spcBef>
                <a:spcPts val="0"/>
              </a:spcBef>
              <a:spcAft>
                <a:spcPts val="0"/>
              </a:spcAft>
            </a:pPr>
            <a:r>
              <a:rPr lang="en-US" altLang="zh-CN" sz="1200" dirty="0" smtClean="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b="1" dirty="0">
                <a:solidFill>
                  <a:schemeClr val="tx1"/>
                </a:solidFill>
                <a:latin typeface="Arial" panose="020B0604020202020204" pitchFamily="34" charset="0"/>
                <a:ea typeface="微软雅黑" panose="020B0503020204020204" pitchFamily="34" charset="-122"/>
                <a:sym typeface="Arial" panose="020B0604020202020204" pitchFamily="34" charset="0"/>
              </a:rPr>
              <a:t>对从事个体经营的退役士兵，给予税收优惠、小额担保贷款扶持，从事微利项目的给予财政贴息。</a:t>
            </a:r>
            <a:endParaRPr lang="zh-CN" altLang="en-US" sz="1200" b="1" dirty="0" smtClean="0">
              <a:solidFill>
                <a:schemeClr val="tx1"/>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49" name="矩形 48"/>
          <p:cNvSpPr>
            <a:spLocks noChangeArrowheads="1"/>
          </p:cNvSpPr>
          <p:nvPr/>
        </p:nvSpPr>
        <p:spPr bwMode="auto">
          <a:xfrm>
            <a:off x="5986780" y="3006669"/>
            <a:ext cx="3157220"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ct val="125000"/>
              </a:lnSpc>
            </a:pPr>
            <a:r>
              <a:rPr lang="zh-CN" altLang="en-US" sz="1200" dirty="0" smtClean="0">
                <a:solidFill>
                  <a:srgbClr val="262626"/>
                </a:solidFill>
                <a:latin typeface="微软雅黑" panose="020B0503020204020204" pitchFamily="34" charset="-122"/>
                <a:ea typeface="微软雅黑" panose="020B0503020204020204" pitchFamily="34" charset="-122"/>
              </a:rPr>
              <a:t>      </a:t>
            </a:r>
            <a:r>
              <a:rPr lang="zh-CN" altLang="en-US" sz="1200" b="1" dirty="0">
                <a:solidFill>
                  <a:schemeClr val="tx1"/>
                </a:solidFill>
                <a:latin typeface="Arial" panose="020B0604020202020204" pitchFamily="34" charset="0"/>
                <a:ea typeface="微软雅黑" panose="020B0503020204020204" pitchFamily="34" charset="-122"/>
                <a:sym typeface="Arial" panose="020B0604020202020204" pitchFamily="34" charset="0"/>
              </a:rPr>
              <a:t>入伍高校毕业生退出现役后</a:t>
            </a:r>
            <a:r>
              <a:rPr lang="en-US" altLang="zh-CN" sz="1200" b="1" dirty="0">
                <a:solidFill>
                  <a:schemeClr val="tx1"/>
                </a:solidFill>
                <a:latin typeface="Arial" panose="020B0604020202020204" pitchFamily="34" charset="0"/>
                <a:ea typeface="微软雅黑" panose="020B0503020204020204" pitchFamily="34" charset="-122"/>
                <a:sym typeface="Arial" panose="020B0604020202020204" pitchFamily="34" charset="0"/>
              </a:rPr>
              <a:t>1</a:t>
            </a:r>
            <a:r>
              <a:rPr lang="zh-CN" altLang="en-US" sz="1200" b="1" dirty="0">
                <a:solidFill>
                  <a:schemeClr val="tx1"/>
                </a:solidFill>
                <a:latin typeface="Arial" panose="020B0604020202020204" pitchFamily="34" charset="0"/>
                <a:ea typeface="微软雅黑" panose="020B0503020204020204" pitchFamily="34" charset="-122"/>
                <a:sym typeface="Arial" panose="020B0604020202020204" pitchFamily="34" charset="0"/>
              </a:rPr>
              <a:t>年内，可视为同等学校应届毕业生，凭用人单位录（聘）用手续，向原应读高校再次申请办理就业报到手续。</a:t>
            </a:r>
            <a:endParaRPr lang="zh-CN" altLang="en-US" sz="1200"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49"/>
          <p:cNvSpPr>
            <a:spLocks noChangeArrowheads="1"/>
          </p:cNvSpPr>
          <p:nvPr/>
        </p:nvSpPr>
        <p:spPr bwMode="auto">
          <a:xfrm>
            <a:off x="6418542" y="2569010"/>
            <a:ext cx="198882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indent="457200" algn="l">
              <a:lnSpc>
                <a:spcPct val="125000"/>
              </a:lnSpc>
              <a:buClrTx/>
              <a:buSzTx/>
              <a:buFontTx/>
            </a:pPr>
            <a:r>
              <a:rPr lang="en-US" altLang="zh-CN" sz="1800" b="1" dirty="0">
                <a:solidFill>
                  <a:srgbClr val="197519"/>
                </a:solidFill>
                <a:latin typeface="微软雅黑" panose="020B0503020204020204" pitchFamily="34" charset="-122"/>
                <a:ea typeface="微软雅黑" panose="020B0503020204020204" pitchFamily="34" charset="-122"/>
              </a:rPr>
              <a:t>10</a:t>
            </a:r>
            <a:r>
              <a:rPr lang="en-US" altLang="zh-CN" sz="1400" b="1" dirty="0">
                <a:solidFill>
                  <a:srgbClr val="197519"/>
                </a:solidFill>
                <a:latin typeface="微软雅黑" panose="020B0503020204020204" pitchFamily="34" charset="-122"/>
                <a:ea typeface="微软雅黑" panose="020B0503020204020204" pitchFamily="34" charset="-122"/>
              </a:rPr>
              <a:t>退役就业服务</a:t>
            </a:r>
            <a:endParaRPr lang="en-US" altLang="zh-CN" sz="1400" b="1" dirty="0">
              <a:solidFill>
                <a:srgbClr val="197519"/>
              </a:solidFill>
              <a:latin typeface="微软雅黑" panose="020B0503020204020204" pitchFamily="34" charset="-122"/>
              <a:ea typeface="微软雅黑" panose="020B0503020204020204" pitchFamily="34" charset="-122"/>
            </a:endParaRPr>
          </a:p>
        </p:txBody>
      </p:sp>
      <p:sp>
        <p:nvSpPr>
          <p:cNvPr id="9" name="矩形 8"/>
          <p:cNvSpPr/>
          <p:nvPr/>
        </p:nvSpPr>
        <p:spPr>
          <a:xfrm>
            <a:off x="0" y="-99060"/>
            <a:ext cx="4268470"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二</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国家及地方优待政策</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9" name="矩形 28"/>
          <p:cNvSpPr/>
          <p:nvPr/>
        </p:nvSpPr>
        <p:spPr>
          <a:xfrm>
            <a:off x="4374616" y="1021895"/>
            <a:ext cx="341760" cy="276999"/>
          </a:xfrm>
          <a:prstGeom prst="rect">
            <a:avLst/>
          </a:prstGeom>
        </p:spPr>
        <p:txBody>
          <a:bodyPr wrap="none">
            <a:spAutoFit/>
          </a:bodyPr>
          <a:lstStyle/>
          <a:p>
            <a:pPr algn="ctr"/>
            <a:r>
              <a:rPr lang="en-US" altLang="zh-CN" sz="1200" dirty="0" smtClean="0">
                <a:solidFill>
                  <a:schemeClr val="bg1"/>
                </a:solidFill>
              </a:rPr>
              <a:t>01</a:t>
            </a:r>
            <a:endParaRPr lang="zh-CN" altLang="en-US" sz="1200" dirty="0">
              <a:solidFill>
                <a:schemeClr val="bg1"/>
              </a:solidFill>
              <a:ea typeface="方正粗倩简体" pitchFamily="65" charset="-122"/>
            </a:endParaRPr>
          </a:p>
        </p:txBody>
      </p:sp>
      <p:sp>
        <p:nvSpPr>
          <p:cNvPr id="37" name="矩形 36"/>
          <p:cNvSpPr/>
          <p:nvPr/>
        </p:nvSpPr>
        <p:spPr>
          <a:xfrm>
            <a:off x="-259080" y="2614930"/>
            <a:ext cx="3617595" cy="275590"/>
          </a:xfrm>
          <a:prstGeom prst="rect">
            <a:avLst/>
          </a:prstGeom>
        </p:spPr>
        <p:txBody>
          <a:bodyPr wrap="square">
            <a:spAutoFit/>
          </a:bodyPr>
          <a:lstStyle/>
          <a:p>
            <a:pPr indent="304800" algn="just" fontAlgn="auto">
              <a:lnSpc>
                <a:spcPct val="100000"/>
              </a:lnSpc>
              <a:extLst>
                <a:ext uri="{35155182-B16C-46BC-9424-99874614C6A1}">
                  <wpsdc:indentchars xmlns:wpsdc="http://www.wps.cn/officeDocument/2017/drawingmlCustomData" val="200" checksum="1077528236"/>
                </a:ext>
              </a:extLst>
            </a:pPr>
            <a:r>
              <a:rPr lang="en-US" altLang="zh-CN" sz="1200" dirty="0" smtClean="0">
                <a:solidFill>
                  <a:srgbClr val="262626"/>
                </a:solidFill>
                <a:latin typeface="微软雅黑" panose="020B0503020204020204" pitchFamily="34" charset="-122"/>
                <a:ea typeface="微软雅黑" panose="020B0503020204020204" pitchFamily="34" charset="-122"/>
              </a:rPr>
              <a:t> </a:t>
            </a:r>
            <a:endParaRPr lang="zh-CN" altLang="zh-CN" sz="1200" dirty="0">
              <a:solidFill>
                <a:srgbClr val="262626"/>
              </a:solidFill>
              <a:latin typeface="微软雅黑" panose="020B0503020204020204" pitchFamily="34" charset="-122"/>
              <a:ea typeface="微软雅黑" panose="020B0503020204020204" pitchFamily="34" charset="-122"/>
            </a:endParaRPr>
          </a:p>
        </p:txBody>
      </p:sp>
      <p:sp>
        <p:nvSpPr>
          <p:cNvPr id="15362" name="Rectangle 2"/>
          <p:cNvSpPr>
            <a:spLocks noChangeArrowheads="1"/>
          </p:cNvSpPr>
          <p:nvPr/>
        </p:nvSpPr>
        <p:spPr bwMode="auto">
          <a:xfrm>
            <a:off x="473075" y="1340485"/>
            <a:ext cx="2677160" cy="321945"/>
          </a:xfrm>
          <a:prstGeom prst="rect">
            <a:avLst/>
          </a:prstGeom>
          <a:noFill/>
          <a:ln w="9525">
            <a:noFill/>
            <a:miter lim="800000"/>
          </a:ln>
          <a:effectLst/>
        </p:spPr>
        <p:txBody>
          <a:bodyPr vert="horz" wrap="square" lIns="91440" tIns="45720" rIns="91440" bIns="45720" numCol="1" anchor="ctr" anchorCtr="0" compatLnSpc="1">
            <a:spAutoFit/>
          </a:bodyPr>
          <a:lstStyle/>
          <a:p>
            <a:pPr marR="0" lvl="0" indent="457200" fontAlgn="base">
              <a:lnSpc>
                <a:spcPct val="125000"/>
              </a:lnSpc>
              <a:spcBef>
                <a:spcPct val="0"/>
              </a:spcBef>
              <a:spcAft>
                <a:spcPct val="0"/>
              </a:spcAft>
              <a:buClrTx/>
              <a:buSzTx/>
              <a:buFontTx/>
              <a:buNone/>
            </a:pPr>
            <a:endParaRPr lang="zh-CN" altLang="en-US" sz="1200" dirty="0" smtClean="0">
              <a:solidFill>
                <a:srgbClr val="262626"/>
              </a:solidFill>
              <a:latin typeface="微软雅黑" panose="020B0503020204020204" pitchFamily="34" charset="-122"/>
              <a:ea typeface="微软雅黑" panose="020B0503020204020204" pitchFamily="34" charset="-122"/>
            </a:endParaRPr>
          </a:p>
        </p:txBody>
      </p:sp>
      <p:sp>
        <p:nvSpPr>
          <p:cNvPr id="43" name="矩形 42"/>
          <p:cNvSpPr/>
          <p:nvPr/>
        </p:nvSpPr>
        <p:spPr>
          <a:xfrm>
            <a:off x="831491" y="2800673"/>
            <a:ext cx="1176020" cy="437515"/>
          </a:xfrm>
          <a:prstGeom prst="rect">
            <a:avLst/>
          </a:prstGeom>
        </p:spPr>
        <p:txBody>
          <a:bodyPr wrap="none">
            <a:spAutoFit/>
          </a:bodyPr>
          <a:lstStyle/>
          <a:p>
            <a:pPr algn="l">
              <a:lnSpc>
                <a:spcPct val="125000"/>
              </a:lnSpc>
              <a:buClrTx/>
              <a:buSzTx/>
              <a:buFontTx/>
            </a:pPr>
            <a:r>
              <a:rPr lang="en-US" altLang="zh-CN" sz="1800" b="1" dirty="0" smtClean="0">
                <a:solidFill>
                  <a:srgbClr val="197519"/>
                </a:solidFill>
                <a:latin typeface="微软雅黑" panose="020B0503020204020204" pitchFamily="34" charset="-122"/>
                <a:ea typeface="微软雅黑" panose="020B0503020204020204" pitchFamily="34" charset="-122"/>
              </a:rPr>
              <a:t>09</a:t>
            </a:r>
            <a:r>
              <a:rPr lang="en-US" altLang="zh-CN" sz="1400" b="1" dirty="0" smtClean="0">
                <a:solidFill>
                  <a:srgbClr val="197519"/>
                </a:solidFill>
                <a:latin typeface="微软雅黑" panose="020B0503020204020204" pitchFamily="34" charset="-122"/>
                <a:ea typeface="微软雅黑" panose="020B0503020204020204" pitchFamily="34" charset="-122"/>
              </a:rPr>
              <a:t>财政贴息</a:t>
            </a:r>
            <a:endParaRPr lang="en-US" altLang="zh-CN" sz="1400" b="1" dirty="0" smtClean="0">
              <a:solidFill>
                <a:srgbClr val="197519"/>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28930" y="2014220"/>
            <a:ext cx="2965450" cy="306705"/>
          </a:xfrm>
          <a:prstGeom prst="rect">
            <a:avLst/>
          </a:prstGeom>
          <a:noFill/>
        </p:spPr>
        <p:txBody>
          <a:bodyPr wrap="square" rtlCol="0" anchor="t">
            <a:spAutoFit/>
          </a:bodyPr>
          <a:lstStyle/>
          <a:p>
            <a:pPr indent="457200" algn="l" fontAlgn="auto">
              <a:lnSpc>
                <a:spcPct val="100000"/>
              </a:lnSpc>
              <a:spcBef>
                <a:spcPts val="0"/>
              </a:spcBef>
              <a:spcAft>
                <a:spcPts val="0"/>
              </a:spcAft>
              <a:buClrTx/>
              <a:buSzTx/>
              <a:buFontTx/>
            </a:pPr>
            <a:r>
              <a:rPr lang="zh-CN" altLang="en-US" sz="1400" b="1" dirty="0">
                <a:solidFill>
                  <a:schemeClr val="tx1"/>
                </a:solidFill>
                <a:latin typeface="Arial" panose="020B0604020202020204" pitchFamily="34" charset="0"/>
                <a:ea typeface="微软雅黑" panose="020B0503020204020204" pitchFamily="34" charset="-122"/>
                <a:cs typeface="Lato Regular"/>
              </a:rPr>
              <a:t>士官服役满12年。</a:t>
            </a:r>
            <a:endParaRPr lang="zh-CN" altLang="en-US" sz="1400" b="1" dirty="0">
              <a:solidFill>
                <a:schemeClr val="tx1"/>
              </a:solidFill>
              <a:latin typeface="Arial" panose="020B0604020202020204" pitchFamily="34" charset="0"/>
              <a:ea typeface="微软雅黑" panose="020B0503020204020204" pitchFamily="34" charset="-122"/>
              <a:cs typeface="Lato Regular"/>
            </a:endParaRPr>
          </a:p>
        </p:txBody>
      </p:sp>
      <p:sp>
        <p:nvSpPr>
          <p:cNvPr id="21" name="文本框 20"/>
          <p:cNvSpPr txBox="1"/>
          <p:nvPr/>
        </p:nvSpPr>
        <p:spPr>
          <a:xfrm>
            <a:off x="6111240" y="1784985"/>
            <a:ext cx="3096895" cy="581660"/>
          </a:xfrm>
          <a:prstGeom prst="rect">
            <a:avLst/>
          </a:prstGeom>
          <a:noFill/>
        </p:spPr>
        <p:txBody>
          <a:bodyPr wrap="square" rtlCol="0" anchor="t">
            <a:spAutoFit/>
          </a:bodyPr>
          <a:lstStyle/>
          <a:p>
            <a:pPr algn="just" fontAlgn="auto">
              <a:lnSpc>
                <a:spcPct val="125000"/>
              </a:lnSpc>
            </a:pPr>
            <a:r>
              <a:rPr lang="en-US" altLang="zh-CN"/>
              <a:t>       </a:t>
            </a:r>
            <a:r>
              <a:rPr lang="en-US" altLang="zh-CN">
                <a:solidFill>
                  <a:schemeClr val="tx1"/>
                </a:solidFill>
              </a:rPr>
              <a:t>  </a:t>
            </a:r>
            <a:r>
              <a:rPr lang="zh-CN" altLang="en-US" sz="1200" b="1" dirty="0">
                <a:solidFill>
                  <a:schemeClr val="tx1"/>
                </a:solidFill>
                <a:latin typeface="Arial" panose="020B0604020202020204" pitchFamily="34" charset="0"/>
                <a:ea typeface="微软雅黑" panose="020B0503020204020204" pitchFamily="34" charset="-122"/>
                <a:sym typeface="Arial" panose="020B0604020202020204" pitchFamily="34" charset="0"/>
              </a:rPr>
              <a:t>退役士兵退役</a:t>
            </a:r>
            <a:r>
              <a:rPr lang="en-US" altLang="zh-CN" sz="1200" b="1" dirty="0">
                <a:solidFill>
                  <a:schemeClr val="tx1"/>
                </a:solidFill>
                <a:latin typeface="Arial" panose="020B0604020202020204" pitchFamily="34" charset="0"/>
                <a:ea typeface="微软雅黑" panose="020B0503020204020204" pitchFamily="34" charset="-122"/>
                <a:sym typeface="Arial" panose="020B0604020202020204" pitchFamily="34" charset="0"/>
              </a:rPr>
              <a:t>1</a:t>
            </a:r>
            <a:r>
              <a:rPr lang="zh-CN" altLang="en-US" sz="1200" b="1" dirty="0">
                <a:solidFill>
                  <a:schemeClr val="tx1"/>
                </a:solidFill>
                <a:latin typeface="Arial" panose="020B0604020202020204" pitchFamily="34" charset="0"/>
                <a:ea typeface="微软雅黑" panose="020B0503020204020204" pitchFamily="34" charset="-122"/>
                <a:sym typeface="Arial" panose="020B0604020202020204" pitchFamily="34" charset="0"/>
              </a:rPr>
              <a:t>年内可免费参加职业教育和技能培训。</a:t>
            </a:r>
            <a:endParaRPr lang="zh-CN" altLang="en-US" sz="1200" b="1" dirty="0" smtClean="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32"/>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3"/>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4"/>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0"/>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41"/>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ppt_x</p:attrName>
                                        </p:attrNameLst>
                                      </p:cBhvr>
                                      <p:tavLst>
                                        <p:tav tm="0">
                                          <p:val>
                                            <p:strVal val="#ppt_x"/>
                                          </p:val>
                                        </p:tav>
                                        <p:tav tm="100000">
                                          <p:val>
                                            <p:strVal val="#ppt_x"/>
                                          </p:val>
                                        </p:tav>
                                      </p:tavLst>
                                    </p:anim>
                                    <p:anim calcmode="lin" valueType="num">
                                      <p:cBhvr>
                                        <p:cTn id="18" dur="500" fill="hold"/>
                                        <p:tgtEl>
                                          <p:spTgt spid="32"/>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ppt_x</p:attrName>
                                        </p:attrNameLst>
                                      </p:cBhvr>
                                      <p:tavLst>
                                        <p:tav tm="0">
                                          <p:val>
                                            <p:strVal val="#ppt_x"/>
                                          </p:val>
                                        </p:tav>
                                        <p:tav tm="100000">
                                          <p:val>
                                            <p:strVal val="#ppt_x"/>
                                          </p:val>
                                        </p:tav>
                                      </p:tavLst>
                                    </p:anim>
                                    <p:anim calcmode="lin" valueType="num">
                                      <p:cBhvr>
                                        <p:cTn id="22" dur="500" fill="hold"/>
                                        <p:tgtEl>
                                          <p:spTgt spid="33"/>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ppt_x</p:attrName>
                                        </p:attrNameLst>
                                      </p:cBhvr>
                                      <p:tavLst>
                                        <p:tav tm="0">
                                          <p:val>
                                            <p:strVal val="#ppt_x"/>
                                          </p:val>
                                        </p:tav>
                                        <p:tav tm="100000">
                                          <p:val>
                                            <p:strVal val="#ppt_x"/>
                                          </p:val>
                                        </p:tav>
                                      </p:tavLst>
                                    </p:anim>
                                    <p:anim calcmode="lin" valueType="num">
                                      <p:cBhvr>
                                        <p:cTn id="26" dur="500" fill="hold"/>
                                        <p:tgtEl>
                                          <p:spTgt spid="34"/>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ppt_x</p:attrName>
                                        </p:attrNameLst>
                                      </p:cBhvr>
                                      <p:tavLst>
                                        <p:tav tm="0">
                                          <p:val>
                                            <p:strVal val="#ppt_x"/>
                                          </p:val>
                                        </p:tav>
                                        <p:tav tm="100000">
                                          <p:val>
                                            <p:strVal val="#ppt_x"/>
                                          </p:val>
                                        </p:tav>
                                      </p:tavLst>
                                    </p:anim>
                                    <p:anim calcmode="lin" valueType="num">
                                      <p:cBhvr>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ppt_x</p:attrName>
                                        </p:attrNameLst>
                                      </p:cBhvr>
                                      <p:tavLst>
                                        <p:tav tm="0">
                                          <p:val>
                                            <p:strVal val="#ppt_x"/>
                                          </p:val>
                                        </p:tav>
                                        <p:tav tm="100000">
                                          <p:val>
                                            <p:strVal val="#ppt_x"/>
                                          </p:val>
                                        </p:tav>
                                      </p:tavLst>
                                    </p:anim>
                                    <p:anim calcmode="lin" valueType="num">
                                      <p:cBhvr>
                                        <p:cTn id="34" dur="500" fill="hold"/>
                                        <p:tgtEl>
                                          <p:spTgt spid="41"/>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50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ppt_x</p:attrName>
                                        </p:attrNameLst>
                                      </p:cBhvr>
                                      <p:tavLst>
                                        <p:tav tm="0">
                                          <p:val>
                                            <p:strVal val="#ppt_x"/>
                                          </p:val>
                                        </p:tav>
                                        <p:tav tm="100000">
                                          <p:val>
                                            <p:strVal val="#ppt_x"/>
                                          </p:val>
                                        </p:tav>
                                      </p:tavLst>
                                    </p:anim>
                                    <p:anim calcmode="lin" valueType="num">
                                      <p:cBhvr>
                                        <p:cTn id="47" dur="500" fill="hold"/>
                                        <p:tgtEl>
                                          <p:spTgt spid="13"/>
                                        </p:tgtEl>
                                        <p:attrNameLst>
                                          <p:attrName>ppt_y</p:attrName>
                                        </p:attrNameLst>
                                      </p:cBhvr>
                                      <p:tavLst>
                                        <p:tav tm="0">
                                          <p:val>
                                            <p:strVal val="0-#ppt_h/2"/>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ppt_x</p:attrName>
                                        </p:attrNameLst>
                                      </p:cBhvr>
                                      <p:tavLst>
                                        <p:tav tm="0">
                                          <p:val>
                                            <p:strVal val="0-#ppt_w/2"/>
                                          </p:val>
                                        </p:tav>
                                        <p:tav tm="100000">
                                          <p:val>
                                            <p:strVal val="#ppt_x"/>
                                          </p:val>
                                        </p:tav>
                                      </p:tavLst>
                                    </p:anim>
                                    <p:anim calcmode="lin" valueType="num">
                                      <p:cBhvr>
                                        <p:cTn id="51" dur="500" fill="hold"/>
                                        <p:tgtEl>
                                          <p:spTgt spid="1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ppt_x</p:attrName>
                                        </p:attrNameLst>
                                      </p:cBhvr>
                                      <p:tavLst>
                                        <p:tav tm="0">
                                          <p:val>
                                            <p:strVal val="1+#ppt_w/2"/>
                                          </p:val>
                                        </p:tav>
                                        <p:tav tm="100000">
                                          <p:val>
                                            <p:strVal val="#ppt_x"/>
                                          </p:val>
                                        </p:tav>
                                      </p:tavLst>
                                    </p:anim>
                                    <p:anim calcmode="lin" valueType="num">
                                      <p:cBhvr>
                                        <p:cTn id="55" dur="500" fill="hold"/>
                                        <p:tgtEl>
                                          <p:spTgt spid="12"/>
                                        </p:tgtEl>
                                        <p:attrNameLst>
                                          <p:attrName>ppt_y</p:attrName>
                                        </p:attrNameLst>
                                      </p:cBhvr>
                                      <p:tavLst>
                                        <p:tav tm="0">
                                          <p:val>
                                            <p:strVal val="#ppt_y"/>
                                          </p:val>
                                        </p:tav>
                                        <p:tav tm="100000">
                                          <p:val>
                                            <p:strVal val="#ppt_y"/>
                                          </p:val>
                                        </p:tav>
                                      </p:tavLst>
                                    </p:anim>
                                  </p:childTnLst>
                                </p:cTn>
                              </p:par>
                              <p:par>
                                <p:cTn id="56" presetID="23" presetClass="entr" presetSubtype="16" fill="hold" grpId="0" nodeType="withEffect">
                                  <p:stCondLst>
                                    <p:cond delay="3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30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childTnLst>
                                </p:cTn>
                              </p:par>
                              <p:par>
                                <p:cTn id="64" presetID="23" presetClass="entr" presetSubtype="16" fill="hold" grpId="0" nodeType="withEffect">
                                  <p:stCondLst>
                                    <p:cond delay="300"/>
                                  </p:stCondLst>
                                  <p:childTnLst>
                                    <p:set>
                                      <p:cBhvr>
                                        <p:cTn id="65" dur="1" fill="hold">
                                          <p:stCondLst>
                                            <p:cond delay="0"/>
                                          </p:stCondLst>
                                        </p:cTn>
                                        <p:tgtEl>
                                          <p:spTgt spid="35"/>
                                        </p:tgtEl>
                                        <p:attrNameLst>
                                          <p:attrName>style.visibility</p:attrName>
                                        </p:attrNameLst>
                                      </p:cBhvr>
                                      <p:to>
                                        <p:strVal val="visible"/>
                                      </p:to>
                                    </p:set>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fltVal val="0"/>
                                          </p:val>
                                        </p:tav>
                                        <p:tav tm="100000">
                                          <p:val>
                                            <p:strVal val="#ppt_h"/>
                                          </p:val>
                                        </p:tav>
                                      </p:tavLst>
                                    </p:anim>
                                  </p:childTnLst>
                                </p:cTn>
                              </p:par>
                              <p:par>
                                <p:cTn id="68" presetID="23" presetClass="entr" presetSubtype="16" fill="hold" grpId="0"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childTnLst>
                                </p:cTn>
                              </p:par>
                              <p:par>
                                <p:cTn id="72" presetID="22" presetClass="entr" presetSubtype="8" fill="hold" grpId="0" nodeType="withEffect">
                                  <p:stCondLst>
                                    <p:cond delay="600"/>
                                  </p:stCondLst>
                                  <p:childTnLst>
                                    <p:set>
                                      <p:cBhvr>
                                        <p:cTn id="73" dur="1" fill="hold">
                                          <p:stCondLst>
                                            <p:cond delay="0"/>
                                          </p:stCondLst>
                                        </p:cTn>
                                        <p:tgtEl>
                                          <p:spTgt spid="3"/>
                                        </p:tgtEl>
                                        <p:attrNameLst>
                                          <p:attrName>style.visibility</p:attrName>
                                        </p:attrNameLst>
                                      </p:cBhvr>
                                      <p:to>
                                        <p:strVal val="visible"/>
                                      </p:to>
                                    </p:set>
                                    <p:animEffect transition="in" filter="wipe(left)">
                                      <p:cBhvr>
                                        <p:cTn id="74" dur="500"/>
                                        <p:tgtEl>
                                          <p:spTgt spid="3"/>
                                        </p:tgtEl>
                                      </p:cBhvr>
                                    </p:animEffect>
                                  </p:childTnLst>
                                </p:cTn>
                              </p:par>
                              <p:par>
                                <p:cTn id="75" presetID="10" presetClass="entr" presetSubtype="0" fill="hold" grpId="0" nodeType="withEffect">
                                  <p:stCondLst>
                                    <p:cond delay="90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500"/>
                                        <p:tgtEl>
                                          <p:spTgt spid="47"/>
                                        </p:tgtEl>
                                      </p:cBhvr>
                                    </p:animEffect>
                                  </p:childTnLst>
                                </p:cTn>
                              </p:par>
                              <p:par>
                                <p:cTn id="78" presetID="22" presetClass="entr" presetSubtype="8" fill="hold" grpId="0" nodeType="withEffect">
                                  <p:stCondLst>
                                    <p:cond delay="600"/>
                                  </p:stCondLst>
                                  <p:childTnLst>
                                    <p:set>
                                      <p:cBhvr>
                                        <p:cTn id="79" dur="1" fill="hold">
                                          <p:stCondLst>
                                            <p:cond delay="0"/>
                                          </p:stCondLst>
                                        </p:cTn>
                                        <p:tgtEl>
                                          <p:spTgt spid="50"/>
                                        </p:tgtEl>
                                        <p:attrNameLst>
                                          <p:attrName>style.visibility</p:attrName>
                                        </p:attrNameLst>
                                      </p:cBhvr>
                                      <p:to>
                                        <p:strVal val="visible"/>
                                      </p:to>
                                    </p:set>
                                    <p:animEffect transition="in" filter="wipe(left)">
                                      <p:cBhvr>
                                        <p:cTn id="80" dur="500"/>
                                        <p:tgtEl>
                                          <p:spTgt spid="50"/>
                                        </p:tgtEl>
                                      </p:cBhvr>
                                    </p:animEffect>
                                  </p:childTnLst>
                                </p:cTn>
                              </p:par>
                              <p:par>
                                <p:cTn id="81" presetID="10" presetClass="entr" presetSubtype="0" fill="hold" grpId="0" nodeType="withEffect">
                                  <p:stCondLst>
                                    <p:cond delay="90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500"/>
                                        <p:tgtEl>
                                          <p:spTgt spid="49"/>
                                        </p:tgtEl>
                                      </p:cBhvr>
                                    </p:animEffect>
                                  </p:childTnLst>
                                </p:cTn>
                              </p:par>
                              <p:par>
                                <p:cTn id="84" presetID="22" presetClass="entr" presetSubtype="8" fill="hold" grpId="0" nodeType="withEffect">
                                  <p:stCondLst>
                                    <p:cond delay="600"/>
                                  </p:stCondLst>
                                  <p:childTnLst>
                                    <p:set>
                                      <p:cBhvr>
                                        <p:cTn id="85" dur="1" fill="hold">
                                          <p:stCondLst>
                                            <p:cond delay="0"/>
                                          </p:stCondLst>
                                        </p:cTn>
                                        <p:tgtEl>
                                          <p:spTgt spid="46"/>
                                        </p:tgtEl>
                                        <p:attrNameLst>
                                          <p:attrName>style.visibility</p:attrName>
                                        </p:attrNameLst>
                                      </p:cBhvr>
                                      <p:to>
                                        <p:strVal val="visible"/>
                                      </p:to>
                                    </p:set>
                                    <p:animEffect transition="in" filter="wipe(left)">
                                      <p:cBhvr>
                                        <p:cTn id="8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2" grpId="1" bldLvl="0" animBg="1"/>
      <p:bldP spid="33" grpId="0" bldLvl="0" animBg="1"/>
      <p:bldP spid="33" grpId="1" bldLvl="0" animBg="1"/>
      <p:bldP spid="34" grpId="0" bldLvl="0" animBg="1"/>
      <p:bldP spid="34" grpId="1" bldLvl="0" animBg="1"/>
      <p:bldP spid="40" grpId="0" bldLvl="0" animBg="1"/>
      <p:bldP spid="40" grpId="1" bldLvl="0" animBg="1"/>
      <p:bldP spid="41" grpId="0" bldLvl="0" animBg="1"/>
      <p:bldP spid="41" grpId="1" bldLvl="0" animBg="1"/>
      <p:bldP spid="10" grpId="0" bldLvl="0" animBg="1"/>
      <p:bldP spid="23" grpId="0" bldLvl="0" animBg="1"/>
      <p:bldP spid="12" grpId="0" bldLvl="0" animBg="1"/>
      <p:bldP spid="27" grpId="0" bldLvl="0" animBg="1"/>
      <p:bldP spid="11" grpId="0" bldLvl="0" animBg="1"/>
      <p:bldP spid="31" grpId="0" bldLvl="0" animBg="1"/>
      <p:bldP spid="13" grpId="0" bldLvl="0" animBg="1"/>
      <p:bldP spid="35" grpId="0" bldLvl="0" animBg="1"/>
      <p:bldP spid="26" grpId="0"/>
      <p:bldP spid="3" grpId="0"/>
      <p:bldP spid="46" grpId="0"/>
      <p:bldP spid="47" grpId="0"/>
      <p:bldP spid="4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9144000" cy="5245100"/>
            <a:chOff x="0" y="0"/>
            <a:chExt cx="9144000" cy="524510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9144000" cy="5133206"/>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898018"/>
              <a:ext cx="9144000" cy="2347082"/>
            </a:xfrm>
            <a:prstGeom prst="rect">
              <a:avLst/>
            </a:prstGeom>
          </p:spPr>
        </p:pic>
        <p:grpSp>
          <p:nvGrpSpPr>
            <p:cNvPr id="7" name="组合 6"/>
            <p:cNvGrpSpPr/>
            <p:nvPr/>
          </p:nvGrpSpPr>
          <p:grpSpPr>
            <a:xfrm>
              <a:off x="2432867" y="3647569"/>
              <a:ext cx="3706677" cy="1453387"/>
              <a:chOff x="1402352" y="3057873"/>
              <a:chExt cx="5586276" cy="2190377"/>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2352" y="3057873"/>
                <a:ext cx="1500505" cy="2190377"/>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5238" y="3057873"/>
                <a:ext cx="1500505" cy="2190377"/>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8123" y="3057873"/>
                <a:ext cx="1500505" cy="2190377"/>
              </a:xfrm>
              <a:prstGeom prst="rect">
                <a:avLst/>
              </a:prstGeom>
            </p:spPr>
          </p:pic>
        </p:grpSp>
      </p:grpSp>
      <p:sp>
        <p:nvSpPr>
          <p:cNvPr id="16" name="TextBox 70"/>
          <p:cNvSpPr txBox="1"/>
          <p:nvPr/>
        </p:nvSpPr>
        <p:spPr>
          <a:xfrm>
            <a:off x="2276976" y="2313243"/>
            <a:ext cx="4238124" cy="583565"/>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3200" b="0" dirty="0">
                <a:solidFill>
                  <a:schemeClr val="tx1"/>
                </a:solidFill>
                <a:latin typeface="微软雅黑" panose="020B0503020204020204" pitchFamily="34" charset="-122"/>
                <a:ea typeface="微软雅黑" panose="020B0503020204020204" pitchFamily="34" charset="-122"/>
              </a:rPr>
              <a:t>征兵动员</a:t>
            </a:r>
            <a:endParaRPr lang="zh-CN" altLang="en-US" sz="3200" b="0" dirty="0">
              <a:solidFill>
                <a:schemeClr val="tx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3877093" y="1390649"/>
            <a:ext cx="1037890" cy="1014730"/>
            <a:chOff x="3921290" y="2074441"/>
            <a:chExt cx="1239880" cy="1014731"/>
          </a:xfrm>
        </p:grpSpPr>
        <p:sp>
          <p:nvSpPr>
            <p:cNvPr id="18" name="五边形 17"/>
            <p:cNvSpPr/>
            <p:nvPr/>
          </p:nvSpPr>
          <p:spPr>
            <a:xfrm>
              <a:off x="3921290" y="2218185"/>
              <a:ext cx="1239880" cy="662437"/>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0"/>
            </a:p>
          </p:txBody>
        </p:sp>
        <p:sp>
          <p:nvSpPr>
            <p:cNvPr id="19" name="TextBox 73"/>
            <p:cNvSpPr txBox="1"/>
            <p:nvPr/>
          </p:nvSpPr>
          <p:spPr>
            <a:xfrm>
              <a:off x="3964186" y="2074441"/>
              <a:ext cx="768704" cy="1014731"/>
            </a:xfrm>
            <a:prstGeom prst="rect">
              <a:avLst/>
            </a:prstGeom>
            <a:noFill/>
          </p:spPr>
          <p:txBody>
            <a:bodyPr wrap="square" rtlCol="0">
              <a:spAutoFit/>
            </a:bodyPr>
            <a:lstStyle/>
            <a:p>
              <a:r>
                <a:rPr lang="en-US" altLang="zh-CN" sz="6000" b="0" dirty="0">
                  <a:solidFill>
                    <a:schemeClr val="bg1"/>
                  </a:solidFill>
                  <a:latin typeface="Arial Black" panose="020B0A04020102020204" pitchFamily="34" charset="0"/>
                  <a:ea typeface="Arial Unicode MS" pitchFamily="34" charset="-122"/>
                  <a:cs typeface="Arial Unicode MS" pitchFamily="34" charset="-122"/>
                </a:rPr>
                <a:t>3</a:t>
              </a:r>
              <a:endParaRPr lang="en-US" altLang="zh-CN" sz="6000" b="0" dirty="0">
                <a:solidFill>
                  <a:schemeClr val="bg1"/>
                </a:solidFill>
                <a:latin typeface="Arial Black" panose="020B0A04020102020204" pitchFamily="34" charset="0"/>
                <a:ea typeface="Arial Unicode MS" pitchFamily="34" charset="-122"/>
                <a:cs typeface="Arial Unicode MS" pitchFamily="34" charset="-122"/>
              </a:endParaRPr>
            </a:p>
          </p:txBody>
        </p:sp>
      </p:gr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Effect transition="in" filter="fade">
                                      <p:cBhvr>
                                        <p:cTn id="9" dur="750"/>
                                        <p:tgtEl>
                                          <p:spTgt spid="17"/>
                                        </p:tgtEl>
                                      </p:cBhvr>
                                    </p:animEffect>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cstate="print"/>
          <a:srcRect t="1574" r="618"/>
          <a:stretch>
            <a:fillRect/>
          </a:stretch>
        </p:blipFill>
        <p:spPr>
          <a:xfrm>
            <a:off x="747395" y="553720"/>
            <a:ext cx="7352030" cy="4287520"/>
          </a:xfrm>
          <a:prstGeom prst="rect">
            <a:avLst/>
          </a:prstGeom>
        </p:spPr>
      </p:pic>
      <p:sp>
        <p:nvSpPr>
          <p:cNvPr id="9" name="矩形 8"/>
          <p:cNvSpPr/>
          <p:nvPr/>
        </p:nvSpPr>
        <p:spPr>
          <a:xfrm>
            <a:off x="0" y="-99060"/>
            <a:ext cx="2198370"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四</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征兵动员</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9144000" cy="5245100"/>
            <a:chOff x="0" y="0"/>
            <a:chExt cx="9144000" cy="524510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9144000" cy="5133206"/>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898018"/>
              <a:ext cx="9144000" cy="2347082"/>
            </a:xfrm>
            <a:prstGeom prst="rect">
              <a:avLst/>
            </a:prstGeom>
          </p:spPr>
        </p:pic>
        <p:grpSp>
          <p:nvGrpSpPr>
            <p:cNvPr id="7" name="组合 6"/>
            <p:cNvGrpSpPr/>
            <p:nvPr/>
          </p:nvGrpSpPr>
          <p:grpSpPr>
            <a:xfrm>
              <a:off x="2432867" y="3647569"/>
              <a:ext cx="3706677" cy="1453387"/>
              <a:chOff x="1402352" y="3057873"/>
              <a:chExt cx="5586276" cy="2190377"/>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2352" y="3057873"/>
                <a:ext cx="1500505" cy="2190377"/>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5238" y="3057873"/>
                <a:ext cx="1500505" cy="2190377"/>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8123" y="3057873"/>
                <a:ext cx="1500505" cy="2190377"/>
              </a:xfrm>
              <a:prstGeom prst="rect">
                <a:avLst/>
              </a:prstGeom>
            </p:spPr>
          </p:pic>
        </p:grpSp>
      </p:grpSp>
      <p:sp>
        <p:nvSpPr>
          <p:cNvPr id="16" name="TextBox 70"/>
          <p:cNvSpPr txBox="1"/>
          <p:nvPr/>
        </p:nvSpPr>
        <p:spPr>
          <a:xfrm>
            <a:off x="2276976" y="2313243"/>
            <a:ext cx="4238124" cy="583565"/>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3200" b="0" dirty="0" smtClean="0">
                <a:solidFill>
                  <a:schemeClr val="tx1"/>
                </a:solidFill>
                <a:latin typeface="微软雅黑" panose="020B0503020204020204" pitchFamily="34" charset="-122"/>
                <a:ea typeface="微软雅黑" panose="020B0503020204020204" pitchFamily="34" charset="-122"/>
              </a:rPr>
              <a:t>报名方式</a:t>
            </a:r>
            <a:endParaRPr lang="zh-CN" altLang="en-US" sz="3200" b="0" dirty="0" smtClean="0">
              <a:solidFill>
                <a:schemeClr val="tx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3877093" y="1390649"/>
            <a:ext cx="1037890" cy="1014730"/>
            <a:chOff x="3921290" y="2074441"/>
            <a:chExt cx="1239880" cy="1014731"/>
          </a:xfrm>
        </p:grpSpPr>
        <p:sp>
          <p:nvSpPr>
            <p:cNvPr id="18" name="五边形 17"/>
            <p:cNvSpPr/>
            <p:nvPr/>
          </p:nvSpPr>
          <p:spPr>
            <a:xfrm>
              <a:off x="3921290" y="2218185"/>
              <a:ext cx="1239880" cy="662437"/>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0"/>
            </a:p>
          </p:txBody>
        </p:sp>
        <p:sp>
          <p:nvSpPr>
            <p:cNvPr id="19" name="TextBox 73"/>
            <p:cNvSpPr txBox="1"/>
            <p:nvPr/>
          </p:nvSpPr>
          <p:spPr>
            <a:xfrm>
              <a:off x="3964186" y="2074441"/>
              <a:ext cx="768704" cy="1014731"/>
            </a:xfrm>
            <a:prstGeom prst="rect">
              <a:avLst/>
            </a:prstGeom>
            <a:noFill/>
          </p:spPr>
          <p:txBody>
            <a:bodyPr wrap="square" rtlCol="0">
              <a:spAutoFit/>
            </a:bodyPr>
            <a:lstStyle/>
            <a:p>
              <a:r>
                <a:rPr lang="en-US" altLang="zh-CN" sz="6000" b="0" dirty="0">
                  <a:solidFill>
                    <a:schemeClr val="bg1"/>
                  </a:solidFill>
                  <a:latin typeface="Arial Black" panose="020B0A04020102020204" pitchFamily="34" charset="0"/>
                  <a:ea typeface="Arial Unicode MS" pitchFamily="34" charset="-122"/>
                  <a:cs typeface="Arial Unicode MS" pitchFamily="34" charset="-122"/>
                </a:rPr>
                <a:t>4</a:t>
              </a:r>
              <a:endParaRPr lang="en-US" altLang="zh-CN" sz="6000" b="0" dirty="0">
                <a:solidFill>
                  <a:schemeClr val="bg1"/>
                </a:solidFill>
                <a:latin typeface="Arial Black" panose="020B0A04020102020204" pitchFamily="34" charset="0"/>
                <a:ea typeface="Arial Unicode MS" pitchFamily="34" charset="-122"/>
                <a:cs typeface="Arial Unicode MS" pitchFamily="34" charset="-122"/>
              </a:endParaRPr>
            </a:p>
          </p:txBody>
        </p:sp>
      </p:gr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Effect transition="in" filter="fade">
                                      <p:cBhvr>
                                        <p:cTn id="9" dur="750"/>
                                        <p:tgtEl>
                                          <p:spTgt spid="17"/>
                                        </p:tgtEl>
                                      </p:cBhvr>
                                    </p:animEffect>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hape 4113@|5FFC:192|FBC:16777215|LFC:16777215|LBC:16777215"/>
          <p:cNvSpPr/>
          <p:nvPr/>
        </p:nvSpPr>
        <p:spPr>
          <a:xfrm>
            <a:off x="445770" y="847725"/>
            <a:ext cx="902970" cy="741045"/>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315B2F"/>
          </a:solidFill>
          <a:ln w="12700">
            <a:miter lim="400000"/>
          </a:ln>
        </p:spPr>
        <p:txBody>
          <a:bodyPr lIns="28573" tIns="28573" rIns="28573" bIns="28573" anchor="ctr"/>
          <a:lstStyle/>
          <a:p>
            <a:pPr defTabSz="457200">
              <a:defRPr sz="3200">
                <a:solidFill>
                  <a:srgbClr val="FFFFFF"/>
                </a:solidFill>
                <a:latin typeface="Helvetica Light"/>
                <a:ea typeface="Helvetica Light"/>
                <a:cs typeface="Helvetica Light"/>
                <a:sym typeface="Helvetica Light"/>
              </a:defRPr>
            </a:pPr>
            <a:endParaRPr sz="1200" kern="0">
              <a:solidFill>
                <a:srgbClr val="FFFFFF"/>
              </a:solidFill>
              <a:latin typeface="Helvetica Light"/>
              <a:ea typeface="Helvetica Light"/>
              <a:cs typeface="Helvetica Light"/>
              <a:sym typeface="Helvetica Light"/>
            </a:endParaRPr>
          </a:p>
        </p:txBody>
      </p:sp>
      <p:sp>
        <p:nvSpPr>
          <p:cNvPr id="28" name="Shape 4096@|5FFC:681197|FBC:16777215|LFC:16777215|LBC:16777215"/>
          <p:cNvSpPr/>
          <p:nvPr/>
        </p:nvSpPr>
        <p:spPr>
          <a:xfrm>
            <a:off x="419735" y="3192780"/>
            <a:ext cx="804545" cy="86741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5AAB31"/>
          </a:solidFill>
          <a:ln w="12700">
            <a:miter lim="400000"/>
          </a:ln>
        </p:spPr>
        <p:txBody>
          <a:bodyPr lIns="28573" tIns="28573" rIns="28573" bIns="28573" anchor="ctr"/>
          <a:lstStyle/>
          <a:p>
            <a:pPr defTabSz="457200">
              <a:defRPr sz="3200">
                <a:solidFill>
                  <a:srgbClr val="FFFFFF"/>
                </a:solidFill>
                <a:latin typeface="Helvetica Light"/>
                <a:ea typeface="Helvetica Light"/>
                <a:cs typeface="Helvetica Light"/>
                <a:sym typeface="Helvetica Light"/>
              </a:defRPr>
            </a:pPr>
            <a:endParaRPr sz="1200" kern="0">
              <a:solidFill>
                <a:srgbClr val="FFFFFF"/>
              </a:solidFill>
              <a:latin typeface="Helvetica Light"/>
              <a:ea typeface="Helvetica Light"/>
              <a:cs typeface="Helvetica Light"/>
              <a:sym typeface="Helvetica Light"/>
            </a:endParaRPr>
          </a:p>
        </p:txBody>
      </p:sp>
      <p:sp>
        <p:nvSpPr>
          <p:cNvPr id="6" name="矩形 5"/>
          <p:cNvSpPr/>
          <p:nvPr/>
        </p:nvSpPr>
        <p:spPr>
          <a:xfrm>
            <a:off x="1348740" y="957580"/>
            <a:ext cx="7403465" cy="236029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marL="457200" indent="-457200" algn="just">
              <a:lnSpc>
                <a:spcPct val="150000"/>
              </a:lnSpc>
              <a:buFont typeface="Wingdings" panose="05000000000000000000" pitchFamily="2" charset="2"/>
              <a:buChar char="u"/>
            </a:pPr>
            <a:r>
              <a:rPr sz="1350" b="1" dirty="0">
                <a:solidFill>
                  <a:prstClr val="black"/>
                </a:solidFill>
                <a:latin typeface="微软雅黑" panose="020B0503020204020204" pitchFamily="34" charset="-122"/>
                <a:ea typeface="微软雅黑" panose="020B0503020204020204" pitchFamily="34" charset="-122"/>
                <a:sym typeface="+mn-ea"/>
              </a:rPr>
              <a:t>报名时间：</a:t>
            </a:r>
            <a:r>
              <a:rPr sz="1350" dirty="0">
                <a:solidFill>
                  <a:srgbClr val="FF0000"/>
                </a:solidFill>
                <a:latin typeface="微软雅黑" panose="020B0503020204020204" pitchFamily="34" charset="-122"/>
                <a:ea typeface="微软雅黑" panose="020B0503020204020204" pitchFamily="34" charset="-122"/>
                <a:sym typeface="+mn-ea"/>
              </a:rPr>
              <a:t>男兵：2021年12月1日至2022年</a:t>
            </a:r>
            <a:r>
              <a:rPr lang="en-US" sz="1350" dirty="0">
                <a:solidFill>
                  <a:srgbClr val="FF0000"/>
                </a:solidFill>
                <a:latin typeface="微软雅黑" panose="020B0503020204020204" pitchFamily="34" charset="-122"/>
                <a:ea typeface="微软雅黑" panose="020B0503020204020204" pitchFamily="34" charset="-122"/>
                <a:sym typeface="+mn-ea"/>
              </a:rPr>
              <a:t>8</a:t>
            </a:r>
            <a:r>
              <a:rPr sz="1350" dirty="0">
                <a:solidFill>
                  <a:srgbClr val="FF0000"/>
                </a:solidFill>
                <a:latin typeface="微软雅黑" panose="020B0503020204020204" pitchFamily="34" charset="-122"/>
                <a:ea typeface="微软雅黑" panose="020B0503020204020204" pitchFamily="34" charset="-122"/>
                <a:sym typeface="+mn-ea"/>
              </a:rPr>
              <a:t>月10日18时（必须网上兵役登记后才能进行网上应征报名），女兵：2022年</a:t>
            </a:r>
            <a:r>
              <a:rPr lang="en-US" sz="1350" dirty="0">
                <a:solidFill>
                  <a:srgbClr val="FF0000"/>
                </a:solidFill>
                <a:latin typeface="微软雅黑" panose="020B0503020204020204" pitchFamily="34" charset="-122"/>
                <a:ea typeface="微软雅黑" panose="020B0503020204020204" pitchFamily="34" charset="-122"/>
                <a:sym typeface="+mn-ea"/>
              </a:rPr>
              <a:t>7</a:t>
            </a:r>
            <a:r>
              <a:rPr sz="1350" dirty="0">
                <a:solidFill>
                  <a:srgbClr val="FF0000"/>
                </a:solidFill>
                <a:latin typeface="微软雅黑" panose="020B0503020204020204" pitchFamily="34" charset="-122"/>
                <a:ea typeface="微软雅黑" panose="020B0503020204020204" pitchFamily="34" charset="-122"/>
                <a:sym typeface="+mn-ea"/>
              </a:rPr>
              <a:t>月1日至2022年</a:t>
            </a:r>
            <a:r>
              <a:rPr lang="en-US" sz="1350" dirty="0">
                <a:solidFill>
                  <a:srgbClr val="FF0000"/>
                </a:solidFill>
                <a:latin typeface="微软雅黑" panose="020B0503020204020204" pitchFamily="34" charset="-122"/>
                <a:ea typeface="微软雅黑" panose="020B0503020204020204" pitchFamily="34" charset="-122"/>
                <a:sym typeface="+mn-ea"/>
              </a:rPr>
              <a:t>8</a:t>
            </a:r>
            <a:r>
              <a:rPr sz="1350" dirty="0">
                <a:solidFill>
                  <a:srgbClr val="FF0000"/>
                </a:solidFill>
                <a:latin typeface="微软雅黑" panose="020B0503020204020204" pitchFamily="34" charset="-122"/>
                <a:ea typeface="微软雅黑" panose="020B0503020204020204" pitchFamily="34" charset="-122"/>
                <a:sym typeface="+mn-ea"/>
              </a:rPr>
              <a:t>月10日</a:t>
            </a:r>
            <a:r>
              <a:rPr lang="en-US" sz="1350" dirty="0">
                <a:solidFill>
                  <a:srgbClr val="FF0000"/>
                </a:solidFill>
                <a:latin typeface="微软雅黑" panose="020B0503020204020204" pitchFamily="34" charset="-122"/>
                <a:ea typeface="微软雅黑" panose="020B0503020204020204" pitchFamily="34" charset="-122"/>
                <a:sym typeface="+mn-ea"/>
              </a:rPr>
              <a:t>24</a:t>
            </a:r>
            <a:r>
              <a:rPr sz="1350" dirty="0">
                <a:solidFill>
                  <a:srgbClr val="FF0000"/>
                </a:solidFill>
                <a:latin typeface="微软雅黑" panose="020B0503020204020204" pitchFamily="34" charset="-122"/>
                <a:ea typeface="微软雅黑" panose="020B0503020204020204" pitchFamily="34" charset="-122"/>
                <a:sym typeface="+mn-ea"/>
              </a:rPr>
              <a:t>时。</a:t>
            </a:r>
            <a:endParaRPr sz="1350" dirty="0">
              <a:solidFill>
                <a:srgbClr val="FF0000"/>
              </a:solidFill>
              <a:latin typeface="微软雅黑" panose="020B0503020204020204" pitchFamily="34" charset="-122"/>
              <a:ea typeface="微软雅黑" panose="020B0503020204020204" pitchFamily="34" charset="-122"/>
            </a:endParaRPr>
          </a:p>
          <a:p>
            <a:pPr marL="457200" indent="-457200" algn="just">
              <a:lnSpc>
                <a:spcPct val="150000"/>
              </a:lnSpc>
              <a:buFont typeface="Wingdings" panose="05000000000000000000" pitchFamily="2" charset="2"/>
              <a:buChar char="u"/>
            </a:pPr>
            <a:r>
              <a:rPr sz="1350" b="1" dirty="0">
                <a:solidFill>
                  <a:prstClr val="black"/>
                </a:solidFill>
                <a:latin typeface="微软雅黑" panose="020B0503020204020204" pitchFamily="34" charset="-122"/>
                <a:ea typeface="微软雅黑" panose="020B0503020204020204" pitchFamily="34" charset="-122"/>
                <a:sym typeface="+mn-ea"/>
              </a:rPr>
              <a:t>报名方式：</a:t>
            </a:r>
            <a:r>
              <a:rPr sz="1350" dirty="0">
                <a:solidFill>
                  <a:prstClr val="black"/>
                </a:solidFill>
                <a:latin typeface="微软雅黑" panose="020B0503020204020204" pitchFamily="34" charset="-122"/>
                <a:ea typeface="微软雅黑" panose="020B0503020204020204" pitchFamily="34" charset="-122"/>
                <a:sym typeface="+mn-ea"/>
              </a:rPr>
              <a:t>实行网上报名，可通过“全国征兵网”查询，提交报名信息。报名网址《全国征兵网》：</a:t>
            </a:r>
            <a:r>
              <a:rPr sz="1350" dirty="0">
                <a:solidFill>
                  <a:prstClr val="black"/>
                </a:solidFill>
                <a:latin typeface="微软雅黑" panose="020B0503020204020204" pitchFamily="34" charset="-122"/>
                <a:ea typeface="微软雅黑" panose="020B0503020204020204" pitchFamily="34" charset="-122"/>
                <a:sym typeface="+mn-ea"/>
                <a:hlinkClick r:id="rId1"/>
              </a:rPr>
              <a:t>http://www.gfbzb.gov.cn</a:t>
            </a:r>
            <a:r>
              <a:rPr sz="1350" dirty="0">
                <a:solidFill>
                  <a:prstClr val="black"/>
                </a:solidFill>
                <a:latin typeface="微软雅黑" panose="020B0503020204020204" pitchFamily="34" charset="-122"/>
                <a:ea typeface="微软雅黑" panose="020B0503020204020204" pitchFamily="34" charset="-122"/>
                <a:sym typeface="+mn-ea"/>
              </a:rPr>
              <a:t>。</a:t>
            </a:r>
            <a:r>
              <a:rPr sz="1350" dirty="0">
                <a:solidFill>
                  <a:srgbClr val="FF0000"/>
                </a:solidFill>
                <a:latin typeface="微软雅黑" panose="020B0503020204020204" pitchFamily="34" charset="-122"/>
                <a:ea typeface="微软雅黑" panose="020B0503020204020204" pitchFamily="34" charset="-122"/>
                <a:sym typeface="+mn-ea"/>
              </a:rPr>
              <a:t>(意愿从学校应征入伍的大学生，应征地应选择“广西+桂林+灵川+桂林电子科技大学”）</a:t>
            </a:r>
            <a:endParaRPr sz="1350" dirty="0">
              <a:solidFill>
                <a:srgbClr val="FF0000"/>
              </a:solidFill>
              <a:latin typeface="微软雅黑" panose="020B0503020204020204" pitchFamily="34" charset="-122"/>
              <a:ea typeface="微软雅黑" panose="020B0503020204020204" pitchFamily="34" charset="-122"/>
              <a:sym typeface="+mn-ea"/>
            </a:endParaRPr>
          </a:p>
          <a:p>
            <a:pPr marL="457200" indent="-457200" algn="just">
              <a:lnSpc>
                <a:spcPct val="150000"/>
              </a:lnSpc>
              <a:buFont typeface="Wingdings" panose="05000000000000000000" pitchFamily="2" charset="2"/>
              <a:buChar char="u"/>
            </a:pPr>
            <a:r>
              <a:rPr sz="1350" b="1" dirty="0">
                <a:solidFill>
                  <a:prstClr val="black"/>
                </a:solidFill>
                <a:latin typeface="微软雅黑" panose="020B0503020204020204" pitchFamily="34" charset="-122"/>
                <a:ea typeface="微软雅黑" panose="020B0503020204020204" pitchFamily="34" charset="-122"/>
                <a:sym typeface="+mn-ea"/>
              </a:rPr>
              <a:t>应征流程：</a:t>
            </a:r>
            <a:r>
              <a:rPr sz="1350" dirty="0">
                <a:solidFill>
                  <a:prstClr val="black"/>
                </a:solidFill>
                <a:latin typeface="微软雅黑" panose="020B0503020204020204" pitchFamily="34" charset="-122"/>
                <a:ea typeface="微软雅黑" panose="020B0503020204020204" pitchFamily="34" charset="-122"/>
                <a:sym typeface="+mn-ea"/>
              </a:rPr>
              <a:t>网上登记（含兵役登记和应征报名）—初检—复检—政审—走访调查—预定新兵—张榜公示—批准入伍</a:t>
            </a:r>
            <a:endParaRPr sz="1350" dirty="0">
              <a:solidFill>
                <a:prstClr val="black"/>
              </a:solidFill>
              <a:latin typeface="微软雅黑" panose="020B0503020204020204" pitchFamily="34" charset="-122"/>
              <a:ea typeface="微软雅黑" panose="020B0503020204020204" pitchFamily="34" charset="-122"/>
            </a:endParaRPr>
          </a:p>
          <a:p>
            <a:pPr algn="just"/>
            <a:endParaRPr sz="16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矩形 8"/>
          <p:cNvSpPr/>
          <p:nvPr/>
        </p:nvSpPr>
        <p:spPr>
          <a:xfrm>
            <a:off x="0" y="-99060"/>
            <a:ext cx="2198370"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五</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报名方式</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907540" y="3044825"/>
            <a:ext cx="6976110" cy="1337945"/>
          </a:xfrm>
          <a:prstGeom prst="rect">
            <a:avLst/>
          </a:prstGeom>
          <a:noFill/>
        </p:spPr>
        <p:txBody>
          <a:bodyPr wrap="square" rtlCol="0" anchor="t">
            <a:spAutoFit/>
          </a:bodyPr>
          <a:p>
            <a:pPr indent="720090" algn="just">
              <a:lnSpc>
                <a:spcPct val="150000"/>
              </a:lnSpc>
            </a:pPr>
            <a:r>
              <a:rPr lang="zh-CN" dirty="0">
                <a:latin typeface="微软雅黑" panose="020B0503020204020204" pitchFamily="34" charset="-122"/>
                <a:ea typeface="微软雅黑" panose="020B0503020204020204" pitchFamily="34" charset="-122"/>
                <a:sym typeface="+mn-ea"/>
              </a:rPr>
              <a:t>男青年网上报名后等待应征地兵役机关电话通知体检政考。女青年</a:t>
            </a:r>
            <a:r>
              <a:rPr dirty="0">
                <a:latin typeface="微软雅黑" panose="020B0503020204020204" pitchFamily="34" charset="-122"/>
                <a:ea typeface="微软雅黑" panose="020B0503020204020204" pitchFamily="34" charset="-122"/>
                <a:sym typeface="+mn-ea"/>
              </a:rPr>
              <a:t>登陆网上报名系统，通过教育部学生信息数据平台初选审核。预征对象网上查询初选审核通过后，登录网上报名系统自行打印《应征女青年网上报名审核表》，等待警备区电话通知体检</a:t>
            </a:r>
            <a:r>
              <a:rPr lang="zh-CN" dirty="0">
                <a:latin typeface="微软雅黑" panose="020B0503020204020204" pitchFamily="34" charset="-122"/>
                <a:ea typeface="微软雅黑" panose="020B0503020204020204" pitchFamily="34" charset="-122"/>
                <a:sym typeface="+mn-ea"/>
              </a:rPr>
              <a:t>政考</a:t>
            </a:r>
            <a:r>
              <a:rPr dirty="0">
                <a:latin typeface="微软雅黑" panose="020B0503020204020204" pitchFamily="34" charset="-122"/>
                <a:ea typeface="微软雅黑" panose="020B0503020204020204" pitchFamily="34" charset="-122"/>
                <a:sym typeface="+mn-ea"/>
              </a:rPr>
              <a:t>。</a:t>
            </a:r>
            <a:endParaRPr dirty="0">
              <a:latin typeface="微软雅黑" panose="020B0503020204020204" pitchFamily="34" charset="-122"/>
              <a:ea typeface="微软雅黑" panose="020B0503020204020204" pitchFamily="34" charset="-122"/>
              <a:sym typeface="+mn-ea"/>
            </a:endParaRPr>
          </a:p>
          <a:p>
            <a:pPr indent="720090" algn="just">
              <a:lnSpc>
                <a:spcPct val="150000"/>
              </a:lnSpc>
            </a:pPr>
            <a:r>
              <a:rPr lang="zh-CN" altLang="en-US" dirty="0">
                <a:solidFill>
                  <a:prstClr val="black"/>
                </a:solidFill>
                <a:latin typeface="微软雅黑" panose="020B0503020204020204" pitchFamily="34" charset="-122"/>
                <a:ea typeface="微软雅黑" panose="020B0503020204020204" pitchFamily="34" charset="-122"/>
                <a:sym typeface="+mn-ea"/>
              </a:rPr>
              <a:t>武装部联系人和电话：尤老师，卢老师 </a:t>
            </a:r>
            <a:r>
              <a:rPr lang="en-US" altLang="zh-CN" dirty="0">
                <a:solidFill>
                  <a:prstClr val="black"/>
                </a:solidFill>
                <a:latin typeface="微软雅黑" panose="020B0503020204020204" pitchFamily="34" charset="-122"/>
                <a:ea typeface="微软雅黑" panose="020B0503020204020204" pitchFamily="34" charset="-122"/>
                <a:sym typeface="+mn-ea"/>
              </a:rPr>
              <a:t> </a:t>
            </a:r>
            <a:r>
              <a:rPr lang="zh-CN" altLang="en-US" dirty="0">
                <a:solidFill>
                  <a:prstClr val="black"/>
                </a:solidFill>
                <a:latin typeface="微软雅黑" panose="020B0503020204020204" pitchFamily="34" charset="-122"/>
                <a:ea typeface="微软雅黑" panose="020B0503020204020204" pitchFamily="34" charset="-122"/>
                <a:sym typeface="+mn-ea"/>
              </a:rPr>
              <a:t> </a:t>
            </a:r>
            <a:r>
              <a:rPr lang="en-US" altLang="zh-CN" dirty="0">
                <a:solidFill>
                  <a:prstClr val="black"/>
                </a:solidFill>
                <a:latin typeface="微软雅黑" panose="020B0503020204020204" pitchFamily="34" charset="-122"/>
                <a:ea typeface="微软雅黑" panose="020B0503020204020204" pitchFamily="34" charset="-122"/>
                <a:sym typeface="+mn-ea"/>
              </a:rPr>
              <a:t>0773-2305625</a:t>
            </a:r>
            <a:endParaRPr lang="zh-CN" altLang="en-US"/>
          </a:p>
        </p:txBody>
      </p:sp>
    </p:spTree>
  </p:cSld>
  <p:clrMapOvr>
    <a:masterClrMapping/>
  </p:clrMapOvr>
  <p:transition spd="slow">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9144000" cy="5133206"/>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898018"/>
            <a:ext cx="9144000" cy="2347082"/>
          </a:xfrm>
          <a:prstGeom prst="rect">
            <a:avLst/>
          </a:prstGeom>
        </p:spPr>
      </p:pic>
      <p:grpSp>
        <p:nvGrpSpPr>
          <p:cNvPr id="7" name="组合 6"/>
          <p:cNvGrpSpPr/>
          <p:nvPr/>
        </p:nvGrpSpPr>
        <p:grpSpPr>
          <a:xfrm>
            <a:off x="2432867" y="3587364"/>
            <a:ext cx="3706677" cy="1453387"/>
            <a:chOff x="1402352" y="2967139"/>
            <a:chExt cx="5586276" cy="2190377"/>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2352" y="2967139"/>
              <a:ext cx="1500505" cy="2190377"/>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5238" y="2967139"/>
              <a:ext cx="1500505" cy="2190377"/>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8123" y="2967139"/>
              <a:ext cx="1500505" cy="2190377"/>
            </a:xfrm>
            <a:prstGeom prst="rect">
              <a:avLst/>
            </a:prstGeom>
          </p:spPr>
        </p:pic>
      </p:grpSp>
      <p:sp>
        <p:nvSpPr>
          <p:cNvPr id="8" name="文本框 7"/>
          <p:cNvSpPr txBox="1"/>
          <p:nvPr/>
        </p:nvSpPr>
        <p:spPr>
          <a:xfrm>
            <a:off x="0" y="1357630"/>
            <a:ext cx="6757035" cy="768350"/>
          </a:xfrm>
          <a:prstGeom prst="rect">
            <a:avLst/>
          </a:prstGeom>
          <a:noFill/>
        </p:spPr>
        <p:txBody>
          <a:bodyPr wrap="square" rtlCol="0">
            <a:spAutoFit/>
          </a:bodyPr>
          <a:lstStyle/>
          <a:p>
            <a:pPr algn="ctr"/>
            <a:r>
              <a:rPr lang="en-US" altLang="zh-CN" sz="4000" b="1" dirty="0" smtClean="0">
                <a:solidFill>
                  <a:schemeClr val="bg1"/>
                </a:solidFill>
                <a:latin typeface="微软雅黑" panose="020B0503020204020204" pitchFamily="34" charset="-122"/>
                <a:ea typeface="微软雅黑" panose="020B0503020204020204" pitchFamily="34" charset="-122"/>
              </a:rPr>
              <a:t>                </a:t>
            </a:r>
            <a:r>
              <a:rPr lang="en-US" altLang="zh-CN" sz="4400" b="1" dirty="0" smtClean="0">
                <a:solidFill>
                  <a:schemeClr val="bg1"/>
                </a:solidFill>
                <a:latin typeface="微软雅黑" panose="020B0503020204020204" pitchFamily="34" charset="-122"/>
                <a:ea typeface="微软雅黑" panose="020B0503020204020204" pitchFamily="34" charset="-122"/>
              </a:rPr>
              <a:t> </a:t>
            </a:r>
            <a:r>
              <a:rPr lang="zh-CN" altLang="en-US" sz="4400" b="1" dirty="0" smtClean="0">
                <a:solidFill>
                  <a:schemeClr val="bg1"/>
                </a:solidFill>
                <a:latin typeface="微软雅黑" panose="020B0503020204020204" pitchFamily="34" charset="-122"/>
                <a:ea typeface="微软雅黑" panose="020B0503020204020204" pitchFamily="34" charset="-122"/>
              </a:rPr>
              <a:t>谢   谢   观   看</a:t>
            </a:r>
            <a:endParaRPr lang="zh-CN" altLang="en-US" sz="4400" b="1"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Effect transition="in" filter="fade">
                                      <p:cBhvr>
                                        <p:cTn id="21" dur="1000"/>
                                        <p:tgtEl>
                                          <p:spTgt spid="7"/>
                                        </p:tgtEl>
                                      </p:cBhvr>
                                    </p:animEffect>
                                  </p:childTnLst>
                                </p:cTn>
                              </p:par>
                            </p:childTnLst>
                          </p:cTn>
                        </p:par>
                        <p:par>
                          <p:cTn id="22" fill="hold">
                            <p:stCondLst>
                              <p:cond delay="3000"/>
                            </p:stCondLst>
                            <p:childTnLst>
                              <p:par>
                                <p:cTn id="23" presetID="12" presetClass="entr" presetSubtype="4" fill="hold" grpId="0" nodeType="afterEffect">
                                  <p:stCondLst>
                                    <p:cond delay="0"/>
                                  </p:stCondLst>
                                  <p:iterate type="lt">
                                    <p:tmPct val="14000"/>
                                  </p:iterate>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p:tgtEl>
                                          <p:spTgt spid="8"/>
                                        </p:tgtEl>
                                        <p:attrNameLst>
                                          <p:attrName>ppt_y</p:attrName>
                                        </p:attrNameLst>
                                      </p:cBhvr>
                                      <p:tavLst>
                                        <p:tav tm="0">
                                          <p:val>
                                            <p:strVal val="#ppt_y+#ppt_h*1.125000"/>
                                          </p:val>
                                        </p:tav>
                                        <p:tav tm="100000">
                                          <p:val>
                                            <p:strVal val="#ppt_y"/>
                                          </p:val>
                                        </p:tav>
                                      </p:tavLst>
                                    </p:anim>
                                    <p:animEffect transition="in" filter="wipe(up)">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grpSp>
        <p:nvGrpSpPr>
          <p:cNvPr id="9" name="组合 8"/>
          <p:cNvGrpSpPr/>
          <p:nvPr/>
        </p:nvGrpSpPr>
        <p:grpSpPr>
          <a:xfrm>
            <a:off x="-45720" y="3016763"/>
            <a:ext cx="9144000" cy="2347082"/>
            <a:chOff x="0" y="2898018"/>
            <a:chExt cx="9144000" cy="2347082"/>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2898018"/>
              <a:ext cx="9144000" cy="2347082"/>
            </a:xfrm>
            <a:prstGeom prst="rect">
              <a:avLst/>
            </a:prstGeom>
          </p:spPr>
        </p:pic>
        <p:grpSp>
          <p:nvGrpSpPr>
            <p:cNvPr id="7" name="组合 6"/>
            <p:cNvGrpSpPr/>
            <p:nvPr/>
          </p:nvGrpSpPr>
          <p:grpSpPr>
            <a:xfrm>
              <a:off x="2432867" y="3647569"/>
              <a:ext cx="3706677" cy="1453387"/>
              <a:chOff x="1402352" y="3057873"/>
              <a:chExt cx="5586276" cy="2190377"/>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2352" y="3057873"/>
                <a:ext cx="1500505" cy="2190377"/>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45238" y="3057873"/>
                <a:ext cx="1500505" cy="2190377"/>
              </a:xfrm>
              <a:prstGeom prst="rect">
                <a:avLst/>
              </a:prstGeo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8123" y="3057873"/>
                <a:ext cx="1500505" cy="2190377"/>
              </a:xfrm>
              <a:prstGeom prst="rect">
                <a:avLst/>
              </a:prstGeom>
            </p:spPr>
          </p:pic>
        </p:grpSp>
      </p:grpSp>
      <p:grpSp>
        <p:nvGrpSpPr>
          <p:cNvPr id="20" name="组合 19"/>
          <p:cNvGrpSpPr/>
          <p:nvPr/>
        </p:nvGrpSpPr>
        <p:grpSpPr>
          <a:xfrm>
            <a:off x="2190387" y="1246539"/>
            <a:ext cx="4339953" cy="723275"/>
            <a:chOff x="2987824" y="2045907"/>
            <a:chExt cx="5184576" cy="723276"/>
          </a:xfrm>
        </p:grpSpPr>
        <p:sp>
          <p:nvSpPr>
            <p:cNvPr id="21" name="TextBox 75"/>
            <p:cNvSpPr txBox="1"/>
            <p:nvPr/>
          </p:nvSpPr>
          <p:spPr>
            <a:xfrm>
              <a:off x="3625305" y="2147553"/>
              <a:ext cx="4547095" cy="460376"/>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a:solidFill>
                    <a:schemeClr val="tx1"/>
                  </a:solidFill>
                </a:rPr>
                <a:t>国家及地方</a:t>
              </a:r>
              <a:r>
                <a:rPr lang="zh-CN" altLang="en-US" b="0" dirty="0">
                  <a:solidFill>
                    <a:schemeClr val="tx1"/>
                  </a:solidFill>
                </a:rPr>
                <a:t>优待政策</a:t>
              </a:r>
              <a:endParaRPr lang="zh-CN" altLang="en-US" b="0" dirty="0">
                <a:solidFill>
                  <a:schemeClr val="tx1"/>
                </a:solidFill>
              </a:endParaRPr>
            </a:p>
          </p:txBody>
        </p:sp>
        <p:grpSp>
          <p:nvGrpSpPr>
            <p:cNvPr id="22" name="组合 21"/>
            <p:cNvGrpSpPr/>
            <p:nvPr/>
          </p:nvGrpSpPr>
          <p:grpSpPr>
            <a:xfrm>
              <a:off x="2987824" y="2045907"/>
              <a:ext cx="864096" cy="723276"/>
              <a:chOff x="2165941" y="2378338"/>
              <a:chExt cx="864096" cy="723276"/>
            </a:xfrm>
          </p:grpSpPr>
          <p:sp>
            <p:nvSpPr>
              <p:cNvPr id="23" name="五边形 22"/>
              <p:cNvSpPr/>
              <p:nvPr/>
            </p:nvSpPr>
            <p:spPr>
              <a:xfrm>
                <a:off x="2165941" y="2479984"/>
                <a:ext cx="864096" cy="461665"/>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24" name="TextBox 78"/>
              <p:cNvSpPr txBox="1"/>
              <p:nvPr/>
            </p:nvSpPr>
            <p:spPr>
              <a:xfrm>
                <a:off x="2216421" y="2378338"/>
                <a:ext cx="535724" cy="723276"/>
              </a:xfrm>
              <a:prstGeom prst="rect">
                <a:avLst/>
              </a:prstGeom>
              <a:noFill/>
            </p:spPr>
            <p:txBody>
              <a:bodyPr wrap="none" rtlCol="0">
                <a:spAutoFit/>
              </a:bodyPr>
              <a:lstStyle/>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2</a:t>
                </a:r>
                <a:endParaRPr lang="zh-CN" altLang="en-US"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grpSp>
        <p:nvGrpSpPr>
          <p:cNvPr id="10" name="组合 9"/>
          <p:cNvGrpSpPr/>
          <p:nvPr/>
        </p:nvGrpSpPr>
        <p:grpSpPr>
          <a:xfrm>
            <a:off x="2205627" y="3155300"/>
            <a:ext cx="4367893" cy="721995"/>
            <a:chOff x="3022749" y="3503820"/>
            <a:chExt cx="4367892" cy="721996"/>
          </a:xfrm>
        </p:grpSpPr>
        <p:sp>
          <p:nvSpPr>
            <p:cNvPr id="11" name="TextBox 85"/>
            <p:cNvSpPr txBox="1"/>
            <p:nvPr/>
          </p:nvSpPr>
          <p:spPr>
            <a:xfrm>
              <a:off x="3688170" y="3626931"/>
              <a:ext cx="3702471" cy="460376"/>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a:solidFill>
                    <a:schemeClr val="tx1"/>
                  </a:solidFill>
                </a:rPr>
                <a:t>报名方式</a:t>
              </a:r>
              <a:endParaRPr lang="zh-CN" altLang="en-US" b="0" dirty="0">
                <a:solidFill>
                  <a:schemeClr val="tx1"/>
                </a:solidFill>
              </a:endParaRPr>
            </a:p>
          </p:txBody>
        </p:sp>
        <p:grpSp>
          <p:nvGrpSpPr>
            <p:cNvPr id="12" name="组合 11"/>
            <p:cNvGrpSpPr/>
            <p:nvPr/>
          </p:nvGrpSpPr>
          <p:grpSpPr>
            <a:xfrm>
              <a:off x="3022749" y="3503820"/>
              <a:ext cx="864096" cy="721996"/>
              <a:chOff x="2200866" y="3836251"/>
              <a:chExt cx="864096" cy="721996"/>
            </a:xfrm>
          </p:grpSpPr>
          <p:sp>
            <p:nvSpPr>
              <p:cNvPr id="13" name="五边形 12"/>
              <p:cNvSpPr/>
              <p:nvPr/>
            </p:nvSpPr>
            <p:spPr>
              <a:xfrm>
                <a:off x="2200866" y="3959362"/>
                <a:ext cx="864096" cy="461665"/>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14" name="TextBox 88"/>
              <p:cNvSpPr txBox="1"/>
              <p:nvPr/>
            </p:nvSpPr>
            <p:spPr>
              <a:xfrm>
                <a:off x="2216421" y="3836251"/>
                <a:ext cx="530225" cy="721996"/>
              </a:xfrm>
              <a:prstGeom prst="rect">
                <a:avLst/>
              </a:prstGeom>
              <a:noFill/>
            </p:spPr>
            <p:txBody>
              <a:bodyPr wrap="none" rtlCol="0">
                <a:spAutoFit/>
              </a:bodyPr>
              <a:lstStyle/>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4</a:t>
                </a:r>
                <a:endParaRPr lang="en-US" altLang="zh-CN"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grpSp>
        <p:nvGrpSpPr>
          <p:cNvPr id="4" name="组合 3"/>
          <p:cNvGrpSpPr/>
          <p:nvPr/>
        </p:nvGrpSpPr>
        <p:grpSpPr>
          <a:xfrm>
            <a:off x="2190387" y="264838"/>
            <a:ext cx="4339953" cy="723275"/>
            <a:chOff x="2987824" y="1300427"/>
            <a:chExt cx="5184576" cy="723276"/>
          </a:xfrm>
        </p:grpSpPr>
        <p:sp>
          <p:nvSpPr>
            <p:cNvPr id="8" name="TextBox 70"/>
            <p:cNvSpPr txBox="1"/>
            <p:nvPr/>
          </p:nvSpPr>
          <p:spPr>
            <a:xfrm>
              <a:off x="3625305" y="1407864"/>
              <a:ext cx="4547095" cy="460376"/>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p>
              <a:pPr algn="ctr"/>
              <a:r>
                <a:rPr lang="zh-CN" altLang="en-US" sz="2400" b="0" dirty="0">
                  <a:solidFill>
                    <a:schemeClr val="tx1"/>
                  </a:solidFill>
                  <a:latin typeface="微软雅黑" panose="020B0503020204020204" pitchFamily="34" charset="-122"/>
                  <a:ea typeface="微软雅黑" panose="020B0503020204020204" pitchFamily="34" charset="-122"/>
                </a:rPr>
                <a:t>报名条件</a:t>
              </a:r>
              <a:endParaRPr lang="zh-CN" altLang="en-US" sz="2400" b="0" dirty="0">
                <a:solidFill>
                  <a:schemeClr val="tx1"/>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2987824" y="1300427"/>
              <a:ext cx="864096" cy="723276"/>
              <a:chOff x="2165941" y="1632858"/>
              <a:chExt cx="864096" cy="723276"/>
            </a:xfrm>
          </p:grpSpPr>
          <p:sp>
            <p:nvSpPr>
              <p:cNvPr id="26" name="五边形 25"/>
              <p:cNvSpPr/>
              <p:nvPr/>
            </p:nvSpPr>
            <p:spPr>
              <a:xfrm>
                <a:off x="2165941" y="1740295"/>
                <a:ext cx="864096" cy="461665"/>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0"/>
              </a:p>
            </p:txBody>
          </p:sp>
          <p:sp>
            <p:nvSpPr>
              <p:cNvPr id="27" name="TextBox 73"/>
              <p:cNvSpPr txBox="1"/>
              <p:nvPr/>
            </p:nvSpPr>
            <p:spPr>
              <a:xfrm>
                <a:off x="2216421" y="1632858"/>
                <a:ext cx="535724" cy="723276"/>
              </a:xfrm>
              <a:prstGeom prst="rect">
                <a:avLst/>
              </a:prstGeom>
              <a:noFill/>
            </p:spPr>
            <p:txBody>
              <a:bodyPr wrap="none" rtlCol="0">
                <a:spAutoFit/>
              </a:bodyPr>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1</a:t>
                </a:r>
                <a:endParaRPr lang="zh-CN" altLang="en-US"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grpSp>
        <p:nvGrpSpPr>
          <p:cNvPr id="29" name="组合 28"/>
          <p:cNvGrpSpPr/>
          <p:nvPr/>
        </p:nvGrpSpPr>
        <p:grpSpPr>
          <a:xfrm>
            <a:off x="2190387" y="2211104"/>
            <a:ext cx="4339953" cy="721995"/>
            <a:chOff x="2987824" y="2045907"/>
            <a:chExt cx="5184576" cy="721996"/>
          </a:xfrm>
        </p:grpSpPr>
        <p:sp>
          <p:nvSpPr>
            <p:cNvPr id="35" name="TextBox 75"/>
            <p:cNvSpPr txBox="1"/>
            <p:nvPr/>
          </p:nvSpPr>
          <p:spPr>
            <a:xfrm>
              <a:off x="3625305" y="2147553"/>
              <a:ext cx="4547095" cy="460376"/>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a:solidFill>
                    <a:schemeClr val="tx1"/>
                  </a:solidFill>
                </a:rPr>
                <a:t>征兵动员</a:t>
              </a:r>
              <a:endParaRPr lang="zh-CN" altLang="en-US" b="0" dirty="0">
                <a:solidFill>
                  <a:schemeClr val="tx1"/>
                </a:solidFill>
              </a:endParaRPr>
            </a:p>
          </p:txBody>
        </p:sp>
        <p:grpSp>
          <p:nvGrpSpPr>
            <p:cNvPr id="36" name="组合 35"/>
            <p:cNvGrpSpPr/>
            <p:nvPr/>
          </p:nvGrpSpPr>
          <p:grpSpPr>
            <a:xfrm>
              <a:off x="2987824" y="2045907"/>
              <a:ext cx="864096" cy="721996"/>
              <a:chOff x="2165941" y="2378338"/>
              <a:chExt cx="864096" cy="721996"/>
            </a:xfrm>
          </p:grpSpPr>
          <p:sp>
            <p:nvSpPr>
              <p:cNvPr id="37" name="五边形 36"/>
              <p:cNvSpPr/>
              <p:nvPr/>
            </p:nvSpPr>
            <p:spPr>
              <a:xfrm>
                <a:off x="2165941" y="2479984"/>
                <a:ext cx="864096" cy="461665"/>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38" name="TextBox 78"/>
              <p:cNvSpPr txBox="1"/>
              <p:nvPr/>
            </p:nvSpPr>
            <p:spPr>
              <a:xfrm>
                <a:off x="2216421" y="2378338"/>
                <a:ext cx="633415" cy="721996"/>
              </a:xfrm>
              <a:prstGeom prst="rect">
                <a:avLst/>
              </a:prstGeom>
              <a:noFill/>
            </p:spPr>
            <p:txBody>
              <a:bodyPr wrap="none" rtlCol="0">
                <a:spAutoFit/>
              </a:bodyPr>
              <a:lstStyle/>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3</a:t>
                </a:r>
                <a:endParaRPr lang="zh-CN" altLang="en-US"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16" name="TextBox 70"/>
          <p:cNvSpPr txBox="1"/>
          <p:nvPr/>
        </p:nvSpPr>
        <p:spPr>
          <a:xfrm>
            <a:off x="1227956" y="2196403"/>
            <a:ext cx="4238124" cy="583565"/>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3200" b="0" dirty="0" smtClean="0">
                <a:solidFill>
                  <a:schemeClr val="tx1"/>
                </a:solidFill>
                <a:latin typeface="微软雅黑" panose="020B0503020204020204" pitchFamily="34" charset="-122"/>
                <a:ea typeface="微软雅黑" panose="020B0503020204020204" pitchFamily="34" charset="-122"/>
              </a:rPr>
              <a:t>报名条件</a:t>
            </a:r>
            <a:endParaRPr lang="zh-CN" altLang="en-US" sz="3200" b="0" dirty="0" smtClean="0">
              <a:solidFill>
                <a:schemeClr val="tx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3409361" y="1384837"/>
            <a:ext cx="1037890" cy="1015663"/>
            <a:chOff x="3372488" y="2100739"/>
            <a:chExt cx="1239880" cy="1015664"/>
          </a:xfrm>
        </p:grpSpPr>
        <p:sp>
          <p:nvSpPr>
            <p:cNvPr id="18" name="五边形 17"/>
            <p:cNvSpPr/>
            <p:nvPr/>
          </p:nvSpPr>
          <p:spPr>
            <a:xfrm>
              <a:off x="3372488" y="2257295"/>
              <a:ext cx="1239880" cy="662437"/>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0"/>
            </a:p>
          </p:txBody>
        </p:sp>
        <p:sp>
          <p:nvSpPr>
            <p:cNvPr id="19" name="TextBox 73"/>
            <p:cNvSpPr txBox="1"/>
            <p:nvPr/>
          </p:nvSpPr>
          <p:spPr>
            <a:xfrm>
              <a:off x="3381186" y="2100739"/>
              <a:ext cx="768704" cy="1015664"/>
            </a:xfrm>
            <a:prstGeom prst="rect">
              <a:avLst/>
            </a:prstGeom>
            <a:noFill/>
          </p:spPr>
          <p:txBody>
            <a:bodyPr wrap="square" rtlCol="0">
              <a:spAutoFit/>
            </a:bodyPr>
            <a:lstStyle/>
            <a:p>
              <a:r>
                <a:rPr lang="en-US" altLang="zh-CN" sz="6000" b="0" dirty="0">
                  <a:solidFill>
                    <a:schemeClr val="bg1"/>
                  </a:solidFill>
                  <a:latin typeface="Arial Black" panose="020B0A04020102020204" pitchFamily="34" charset="0"/>
                  <a:ea typeface="Arial Unicode MS" pitchFamily="34" charset="-122"/>
                  <a:cs typeface="Arial Unicode MS" pitchFamily="34" charset="-122"/>
                </a:rPr>
                <a:t>1</a:t>
              </a:r>
              <a:endParaRPr lang="zh-CN" altLang="en-US" sz="6000" b="0" dirty="0">
                <a:solidFill>
                  <a:schemeClr val="bg1"/>
                </a:solidFill>
                <a:latin typeface="Arial Black" panose="020B0A04020102020204" pitchFamily="34" charset="0"/>
                <a:ea typeface="Arial Unicode MS" pitchFamily="34" charset="-122"/>
                <a:cs typeface="Arial Unicode MS" pitchFamily="34" charset="-122"/>
              </a:endParaRPr>
            </a:p>
          </p:txBody>
        </p:sp>
      </p:grpSp>
      <p:pic>
        <p:nvPicPr>
          <p:cNvPr id="12" name="图片 11"/>
          <p:cNvPicPr>
            <a:picLocks noChangeAspect="1"/>
          </p:cNvPicPr>
          <p:nvPr/>
        </p:nvPicPr>
        <p:blipFill>
          <a:blip r:embed="rId1" cstate="print"/>
          <a:stretch>
            <a:fillRect/>
          </a:stretch>
        </p:blipFill>
        <p:spPr>
          <a:xfrm>
            <a:off x="4297680" y="-72390"/>
            <a:ext cx="4953000" cy="5288280"/>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Effect transition="in" filter="fade">
                                      <p:cBhvr>
                                        <p:cTn id="9" dur="750"/>
                                        <p:tgtEl>
                                          <p:spTgt spid="17"/>
                                        </p:tgtEl>
                                      </p:cBhvr>
                                    </p:animEffect>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bg>
      <p:bgPr>
        <a:noFill/>
        <a:effectLst/>
      </p:bgPr>
    </p:bg>
    <p:spTree>
      <p:nvGrpSpPr>
        <p:cNvPr id="1" name=""/>
        <p:cNvGrpSpPr/>
        <p:nvPr/>
      </p:nvGrpSpPr>
      <p:grpSpPr>
        <a:xfrm>
          <a:off x="0" y="0"/>
          <a:ext cx="0" cy="0"/>
          <a:chOff x="0" y="0"/>
          <a:chExt cx="0" cy="0"/>
        </a:xfrm>
      </p:grpSpPr>
      <p:sp>
        <p:nvSpPr>
          <p:cNvPr id="3" name="等腰三角形 2"/>
          <p:cNvSpPr>
            <a:spLocks noChangeArrowheads="1"/>
          </p:cNvSpPr>
          <p:nvPr/>
        </p:nvSpPr>
        <p:spPr bwMode="auto">
          <a:xfrm rot="9233090">
            <a:off x="8356997" y="4995863"/>
            <a:ext cx="90488" cy="78581"/>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4" name="等腰三角形 3"/>
          <p:cNvSpPr>
            <a:spLocks noChangeArrowheads="1"/>
          </p:cNvSpPr>
          <p:nvPr/>
        </p:nvSpPr>
        <p:spPr bwMode="auto">
          <a:xfrm rot="-6030424">
            <a:off x="8175427" y="4976218"/>
            <a:ext cx="135731" cy="11787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5" name="等腰三角形 4"/>
          <p:cNvSpPr>
            <a:spLocks noChangeArrowheads="1"/>
          </p:cNvSpPr>
          <p:nvPr/>
        </p:nvSpPr>
        <p:spPr bwMode="auto">
          <a:xfrm rot="-228606">
            <a:off x="8516541" y="4982767"/>
            <a:ext cx="91678" cy="78581"/>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6" name="等腰三角形 5"/>
          <p:cNvSpPr>
            <a:spLocks noChangeArrowheads="1"/>
          </p:cNvSpPr>
          <p:nvPr/>
        </p:nvSpPr>
        <p:spPr bwMode="auto">
          <a:xfrm rot="-3389783">
            <a:off x="8321874" y="4928593"/>
            <a:ext cx="44053" cy="3810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7" name="等腰三角形 6"/>
          <p:cNvSpPr>
            <a:spLocks noChangeArrowheads="1"/>
          </p:cNvSpPr>
          <p:nvPr/>
        </p:nvSpPr>
        <p:spPr bwMode="auto">
          <a:xfrm rot="8748521">
            <a:off x="8464154" y="4993482"/>
            <a:ext cx="44053" cy="3691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13" name="空心弧 12"/>
          <p:cNvSpPr>
            <a:spLocks noChangeArrowheads="1"/>
          </p:cNvSpPr>
          <p:nvPr/>
        </p:nvSpPr>
        <p:spPr bwMode="auto">
          <a:xfrm>
            <a:off x="5742385" y="1150144"/>
            <a:ext cx="3043238" cy="3071813"/>
          </a:xfrm>
          <a:custGeom>
            <a:avLst/>
            <a:gdLst>
              <a:gd name="T0" fmla="*/ 4057281 w 4057966"/>
              <a:gd name="T1" fmla="*/ 1994398 h 4095198"/>
              <a:gd name="T2" fmla="*/ 4057966 w 4057966"/>
              <a:gd name="T3" fmla="*/ 2047598 h 4095198"/>
              <a:gd name="T4" fmla="*/ 2028983 w 4057966"/>
              <a:gd name="T5" fmla="*/ 4095197 h 4095198"/>
              <a:gd name="T6" fmla="*/ 0 w 4057966"/>
              <a:gd name="T7" fmla="*/ 2047598 h 4095198"/>
              <a:gd name="T8" fmla="*/ 1986128 w 4057966"/>
              <a:gd name="T9" fmla="*/ 447 h 4095198"/>
              <a:gd name="T10" fmla="*/ 2002254 w 4057966"/>
              <a:gd name="T11" fmla="*/ 764360 h 4095198"/>
              <a:gd name="T12" fmla="*/ 764074 w 4057966"/>
              <a:gd name="T13" fmla="*/ 2047597 h 4095198"/>
              <a:gd name="T14" fmla="*/ 2028982 w 4057966"/>
              <a:gd name="T15" fmla="*/ 3331121 h 4095198"/>
              <a:gd name="T16" fmla="*/ 3293890 w 4057966"/>
              <a:gd name="T17" fmla="*/ 2047597 h 4095198"/>
              <a:gd name="T18" fmla="*/ 3293472 w 4057966"/>
              <a:gd name="T19" fmla="*/ 2014266 h 4095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7966" h="4095198">
                <a:moveTo>
                  <a:pt x="4057281" y="1994398"/>
                </a:moveTo>
                <a:cubicBezTo>
                  <a:pt x="4057741" y="2012065"/>
                  <a:pt x="4057966" y="2029805"/>
                  <a:pt x="4057966" y="2047598"/>
                </a:cubicBezTo>
                <a:cubicBezTo>
                  <a:pt x="4057966" y="3178456"/>
                  <a:pt x="3149559" y="4095197"/>
                  <a:pt x="2028983" y="4095197"/>
                </a:cubicBezTo>
                <a:cubicBezTo>
                  <a:pt x="908407" y="4095197"/>
                  <a:pt x="0" y="3178456"/>
                  <a:pt x="0" y="2047598"/>
                </a:cubicBezTo>
                <a:cubicBezTo>
                  <a:pt x="0" y="931123"/>
                  <a:pt x="885447" y="23352"/>
                  <a:pt x="1986128" y="447"/>
                </a:cubicBezTo>
                <a:lnTo>
                  <a:pt x="2002254" y="764360"/>
                </a:lnTo>
                <a:cubicBezTo>
                  <a:pt x="1315932" y="778863"/>
                  <a:pt x="764074" y="1347835"/>
                  <a:pt x="764074" y="2047597"/>
                </a:cubicBezTo>
                <a:cubicBezTo>
                  <a:pt x="764074" y="2756468"/>
                  <a:pt x="1330393" y="3331121"/>
                  <a:pt x="2028982" y="3331121"/>
                </a:cubicBezTo>
                <a:cubicBezTo>
                  <a:pt x="2727571" y="3331121"/>
                  <a:pt x="3293890" y="2756468"/>
                  <a:pt x="3293890" y="2047597"/>
                </a:cubicBezTo>
                <a:cubicBezTo>
                  <a:pt x="3293890" y="2036453"/>
                  <a:pt x="3293750" y="2025342"/>
                  <a:pt x="3293472" y="2014266"/>
                </a:cubicBezTo>
                <a:close/>
              </a:path>
            </a:pathLst>
          </a:custGeom>
          <a:solidFill>
            <a:srgbClr val="19751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4" name="椭圆 13"/>
          <p:cNvSpPr>
            <a:spLocks noChangeArrowheads="1"/>
          </p:cNvSpPr>
          <p:nvPr/>
        </p:nvSpPr>
        <p:spPr bwMode="auto">
          <a:xfrm>
            <a:off x="6338888" y="1760935"/>
            <a:ext cx="1850231" cy="1850231"/>
          </a:xfrm>
          <a:prstGeom prst="ellipse">
            <a:avLst/>
          </a:prstGeom>
          <a:noFill/>
          <a:ln w="34925">
            <a:solidFill>
              <a:srgbClr val="3B7327"/>
            </a:solidFill>
            <a:round/>
          </a:ln>
          <a:extLst>
            <a:ext uri="{909E8E84-426E-40DD-AFC4-6F175D3DCCD1}">
              <a14:hiddenFill xmlns:a14="http://schemas.microsoft.com/office/drawing/2010/main">
                <a:solidFill>
                  <a:srgbClr val="FFFFFF"/>
                </a:solidFill>
              </a14:hiddenFill>
            </a:ext>
          </a:extLst>
        </p:spPr>
        <p:txBody>
          <a:bodyPr/>
          <a:lstStyle/>
          <a:p>
            <a:endParaRPr lang="zh-CN" altLang="en-US" sz="1015"/>
          </a:p>
        </p:txBody>
      </p:sp>
      <p:sp>
        <p:nvSpPr>
          <p:cNvPr id="19" name="Freeform 5"/>
          <p:cNvSpPr>
            <a:spLocks noEditPoints="1" noChangeArrowheads="1"/>
          </p:cNvSpPr>
          <p:nvPr/>
        </p:nvSpPr>
        <p:spPr bwMode="auto">
          <a:xfrm>
            <a:off x="6641306" y="2138363"/>
            <a:ext cx="1252538" cy="1122760"/>
          </a:xfrm>
          <a:custGeom>
            <a:avLst/>
            <a:gdLst>
              <a:gd name="T0" fmla="*/ 0 w 139"/>
              <a:gd name="T1" fmla="*/ 44 h 124"/>
              <a:gd name="T2" fmla="*/ 24 w 139"/>
              <a:gd name="T3" fmla="*/ 24 h 124"/>
              <a:gd name="T4" fmla="*/ 15 w 139"/>
              <a:gd name="T5" fmla="*/ 45 h 124"/>
              <a:gd name="T6" fmla="*/ 8 w 139"/>
              <a:gd name="T7" fmla="*/ 62 h 124"/>
              <a:gd name="T8" fmla="*/ 12 w 139"/>
              <a:gd name="T9" fmla="*/ 58 h 124"/>
              <a:gd name="T10" fmla="*/ 32 w 139"/>
              <a:gd name="T11" fmla="*/ 36 h 124"/>
              <a:gd name="T12" fmla="*/ 54 w 139"/>
              <a:gd name="T13" fmla="*/ 27 h 124"/>
              <a:gd name="T14" fmla="*/ 36 w 139"/>
              <a:gd name="T15" fmla="*/ 61 h 124"/>
              <a:gd name="T16" fmla="*/ 56 w 139"/>
              <a:gd name="T17" fmla="*/ 44 h 124"/>
              <a:gd name="T18" fmla="*/ 56 w 139"/>
              <a:gd name="T19" fmla="*/ 49 h 124"/>
              <a:gd name="T20" fmla="*/ 62 w 139"/>
              <a:gd name="T21" fmla="*/ 55 h 124"/>
              <a:gd name="T22" fmla="*/ 25 w 139"/>
              <a:gd name="T23" fmla="*/ 87 h 124"/>
              <a:gd name="T24" fmla="*/ 18 w 139"/>
              <a:gd name="T25" fmla="*/ 88 h 124"/>
              <a:gd name="T26" fmla="*/ 31 w 139"/>
              <a:gd name="T27" fmla="*/ 58 h 124"/>
              <a:gd name="T28" fmla="*/ 36 w 139"/>
              <a:gd name="T29" fmla="*/ 39 h 124"/>
              <a:gd name="T30" fmla="*/ 14 w 139"/>
              <a:gd name="T31" fmla="*/ 61 h 124"/>
              <a:gd name="T32" fmla="*/ 6 w 139"/>
              <a:gd name="T33" fmla="*/ 64 h 124"/>
              <a:gd name="T34" fmla="*/ 12 w 139"/>
              <a:gd name="T35" fmla="*/ 43 h 124"/>
              <a:gd name="T36" fmla="*/ 20 w 139"/>
              <a:gd name="T37" fmla="*/ 23 h 124"/>
              <a:gd name="T38" fmla="*/ 1 w 139"/>
              <a:gd name="T39" fmla="*/ 45 h 124"/>
              <a:gd name="T40" fmla="*/ 0 w 139"/>
              <a:gd name="T41" fmla="*/ 44 h 124"/>
              <a:gd name="T42" fmla="*/ 70 w 139"/>
              <a:gd name="T43" fmla="*/ 70 h 124"/>
              <a:gd name="T44" fmla="*/ 88 w 139"/>
              <a:gd name="T45" fmla="*/ 54 h 124"/>
              <a:gd name="T46" fmla="*/ 92 w 139"/>
              <a:gd name="T47" fmla="*/ 54 h 124"/>
              <a:gd name="T48" fmla="*/ 137 w 139"/>
              <a:gd name="T49" fmla="*/ 101 h 124"/>
              <a:gd name="T50" fmla="*/ 136 w 139"/>
              <a:gd name="T51" fmla="*/ 105 h 124"/>
              <a:gd name="T52" fmla="*/ 119 w 139"/>
              <a:gd name="T53" fmla="*/ 122 h 124"/>
              <a:gd name="T54" fmla="*/ 115 w 139"/>
              <a:gd name="T55" fmla="*/ 122 h 124"/>
              <a:gd name="T56" fmla="*/ 70 w 139"/>
              <a:gd name="T57" fmla="*/ 74 h 124"/>
              <a:gd name="T58" fmla="*/ 70 w 139"/>
              <a:gd name="T59" fmla="*/ 70 h 124"/>
              <a:gd name="T60" fmla="*/ 61 w 139"/>
              <a:gd name="T61" fmla="*/ 37 h 124"/>
              <a:gd name="T62" fmla="*/ 59 w 139"/>
              <a:gd name="T63" fmla="*/ 47 h 124"/>
              <a:gd name="T64" fmla="*/ 67 w 139"/>
              <a:gd name="T65" fmla="*/ 56 h 124"/>
              <a:gd name="T66" fmla="*/ 63 w 139"/>
              <a:gd name="T67" fmla="*/ 59 h 124"/>
              <a:gd name="T68" fmla="*/ 70 w 139"/>
              <a:gd name="T69" fmla="*/ 67 h 124"/>
              <a:gd name="T70" fmla="*/ 85 w 139"/>
              <a:gd name="T71" fmla="*/ 53 h 124"/>
              <a:gd name="T72" fmla="*/ 78 w 139"/>
              <a:gd name="T73" fmla="*/ 46 h 124"/>
              <a:gd name="T74" fmla="*/ 73 w 139"/>
              <a:gd name="T75" fmla="*/ 50 h 124"/>
              <a:gd name="T76" fmla="*/ 61 w 139"/>
              <a:gd name="T77" fmla="*/ 37 h 124"/>
              <a:gd name="T78" fmla="*/ 121 w 139"/>
              <a:gd name="T79" fmla="*/ 123 h 124"/>
              <a:gd name="T80" fmla="*/ 122 w 139"/>
              <a:gd name="T81" fmla="*/ 124 h 124"/>
              <a:gd name="T82" fmla="*/ 139 w 139"/>
              <a:gd name="T83" fmla="*/ 108 h 124"/>
              <a:gd name="T84" fmla="*/ 138 w 139"/>
              <a:gd name="T85" fmla="*/ 107 h 124"/>
              <a:gd name="T86" fmla="*/ 121 w 139"/>
              <a:gd name="T87"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24">
                <a:moveTo>
                  <a:pt x="0" y="44"/>
                </a:moveTo>
                <a:cubicBezTo>
                  <a:pt x="0" y="44"/>
                  <a:pt x="31" y="0"/>
                  <a:pt x="24" y="24"/>
                </a:cubicBezTo>
                <a:cubicBezTo>
                  <a:pt x="22" y="30"/>
                  <a:pt x="19" y="38"/>
                  <a:pt x="15" y="45"/>
                </a:cubicBezTo>
                <a:cubicBezTo>
                  <a:pt x="11" y="53"/>
                  <a:pt x="8" y="61"/>
                  <a:pt x="8" y="62"/>
                </a:cubicBezTo>
                <a:cubicBezTo>
                  <a:pt x="8" y="62"/>
                  <a:pt x="9" y="61"/>
                  <a:pt x="12" y="58"/>
                </a:cubicBezTo>
                <a:cubicBezTo>
                  <a:pt x="18" y="52"/>
                  <a:pt x="25" y="43"/>
                  <a:pt x="32" y="36"/>
                </a:cubicBezTo>
                <a:cubicBezTo>
                  <a:pt x="48" y="15"/>
                  <a:pt x="55" y="17"/>
                  <a:pt x="54" y="27"/>
                </a:cubicBezTo>
                <a:cubicBezTo>
                  <a:pt x="52" y="36"/>
                  <a:pt x="41" y="51"/>
                  <a:pt x="36" y="61"/>
                </a:cubicBezTo>
                <a:cubicBezTo>
                  <a:pt x="21" y="84"/>
                  <a:pt x="45" y="50"/>
                  <a:pt x="56" y="44"/>
                </a:cubicBezTo>
                <a:cubicBezTo>
                  <a:pt x="56" y="49"/>
                  <a:pt x="56" y="49"/>
                  <a:pt x="56" y="49"/>
                </a:cubicBezTo>
                <a:cubicBezTo>
                  <a:pt x="62" y="55"/>
                  <a:pt x="62" y="55"/>
                  <a:pt x="62" y="55"/>
                </a:cubicBezTo>
                <a:cubicBezTo>
                  <a:pt x="62" y="55"/>
                  <a:pt x="45" y="73"/>
                  <a:pt x="25" y="87"/>
                </a:cubicBezTo>
                <a:cubicBezTo>
                  <a:pt x="21" y="90"/>
                  <a:pt x="19" y="90"/>
                  <a:pt x="18" y="88"/>
                </a:cubicBezTo>
                <a:cubicBezTo>
                  <a:pt x="16" y="85"/>
                  <a:pt x="23" y="72"/>
                  <a:pt x="31" y="58"/>
                </a:cubicBezTo>
                <a:cubicBezTo>
                  <a:pt x="40" y="42"/>
                  <a:pt x="57" y="12"/>
                  <a:pt x="36" y="39"/>
                </a:cubicBezTo>
                <a:cubicBezTo>
                  <a:pt x="29" y="47"/>
                  <a:pt x="21" y="55"/>
                  <a:pt x="14" y="61"/>
                </a:cubicBezTo>
                <a:cubicBezTo>
                  <a:pt x="10" y="65"/>
                  <a:pt x="7" y="66"/>
                  <a:pt x="6" y="64"/>
                </a:cubicBezTo>
                <a:cubicBezTo>
                  <a:pt x="4" y="62"/>
                  <a:pt x="8" y="53"/>
                  <a:pt x="12" y="43"/>
                </a:cubicBezTo>
                <a:cubicBezTo>
                  <a:pt x="15" y="36"/>
                  <a:pt x="19" y="29"/>
                  <a:pt x="20" y="23"/>
                </a:cubicBezTo>
                <a:cubicBezTo>
                  <a:pt x="22" y="17"/>
                  <a:pt x="1" y="45"/>
                  <a:pt x="1" y="45"/>
                </a:cubicBezTo>
                <a:cubicBezTo>
                  <a:pt x="0" y="44"/>
                  <a:pt x="0" y="44"/>
                  <a:pt x="0" y="44"/>
                </a:cubicBezTo>
                <a:close/>
                <a:moveTo>
                  <a:pt x="70" y="70"/>
                </a:moveTo>
                <a:cubicBezTo>
                  <a:pt x="88" y="54"/>
                  <a:pt x="88" y="54"/>
                  <a:pt x="88" y="54"/>
                </a:cubicBezTo>
                <a:cubicBezTo>
                  <a:pt x="89" y="52"/>
                  <a:pt x="91" y="52"/>
                  <a:pt x="92" y="54"/>
                </a:cubicBezTo>
                <a:cubicBezTo>
                  <a:pt x="137" y="101"/>
                  <a:pt x="137" y="101"/>
                  <a:pt x="137" y="101"/>
                </a:cubicBezTo>
                <a:cubicBezTo>
                  <a:pt x="138" y="102"/>
                  <a:pt x="137" y="104"/>
                  <a:pt x="136" y="105"/>
                </a:cubicBezTo>
                <a:cubicBezTo>
                  <a:pt x="119" y="122"/>
                  <a:pt x="119" y="122"/>
                  <a:pt x="119" y="122"/>
                </a:cubicBezTo>
                <a:cubicBezTo>
                  <a:pt x="118" y="123"/>
                  <a:pt x="116" y="123"/>
                  <a:pt x="115" y="122"/>
                </a:cubicBezTo>
                <a:cubicBezTo>
                  <a:pt x="70" y="74"/>
                  <a:pt x="70" y="74"/>
                  <a:pt x="70" y="74"/>
                </a:cubicBezTo>
                <a:cubicBezTo>
                  <a:pt x="69" y="73"/>
                  <a:pt x="69" y="71"/>
                  <a:pt x="70" y="70"/>
                </a:cubicBezTo>
                <a:close/>
                <a:moveTo>
                  <a:pt x="61" y="37"/>
                </a:moveTo>
                <a:cubicBezTo>
                  <a:pt x="59" y="47"/>
                  <a:pt x="59" y="47"/>
                  <a:pt x="59" y="47"/>
                </a:cubicBezTo>
                <a:cubicBezTo>
                  <a:pt x="67" y="56"/>
                  <a:pt x="67" y="56"/>
                  <a:pt x="67" y="56"/>
                </a:cubicBezTo>
                <a:cubicBezTo>
                  <a:pt x="63" y="59"/>
                  <a:pt x="63" y="59"/>
                  <a:pt x="63" y="59"/>
                </a:cubicBezTo>
                <a:cubicBezTo>
                  <a:pt x="70" y="67"/>
                  <a:pt x="70" y="67"/>
                  <a:pt x="70" y="67"/>
                </a:cubicBezTo>
                <a:cubicBezTo>
                  <a:pt x="85" y="53"/>
                  <a:pt x="85" y="53"/>
                  <a:pt x="85" y="53"/>
                </a:cubicBezTo>
                <a:cubicBezTo>
                  <a:pt x="78" y="46"/>
                  <a:pt x="78" y="46"/>
                  <a:pt x="78" y="46"/>
                </a:cubicBezTo>
                <a:cubicBezTo>
                  <a:pt x="73" y="50"/>
                  <a:pt x="73" y="50"/>
                  <a:pt x="73" y="50"/>
                </a:cubicBezTo>
                <a:cubicBezTo>
                  <a:pt x="61" y="37"/>
                  <a:pt x="61" y="37"/>
                  <a:pt x="61" y="37"/>
                </a:cubicBezTo>
                <a:close/>
                <a:moveTo>
                  <a:pt x="121" y="123"/>
                </a:moveTo>
                <a:cubicBezTo>
                  <a:pt x="122" y="124"/>
                  <a:pt x="122" y="124"/>
                  <a:pt x="122" y="124"/>
                </a:cubicBezTo>
                <a:cubicBezTo>
                  <a:pt x="139" y="108"/>
                  <a:pt x="139" y="108"/>
                  <a:pt x="139" y="108"/>
                </a:cubicBezTo>
                <a:cubicBezTo>
                  <a:pt x="138" y="107"/>
                  <a:pt x="138" y="107"/>
                  <a:pt x="138" y="107"/>
                </a:cubicBezTo>
                <a:lnTo>
                  <a:pt x="121" y="123"/>
                </a:lnTo>
                <a:close/>
              </a:path>
            </a:pathLst>
          </a:custGeom>
          <a:solidFill>
            <a:srgbClr val="19751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21" name="椭圆 20"/>
          <p:cNvSpPr/>
          <p:nvPr/>
        </p:nvSpPr>
        <p:spPr>
          <a:xfrm>
            <a:off x="6339522" y="989727"/>
            <a:ext cx="491729" cy="490538"/>
          </a:xfrm>
          <a:prstGeom prst="ellipse">
            <a:avLst/>
          </a:prstGeom>
          <a:solidFill>
            <a:schemeClr val="bg1"/>
          </a:solidFill>
          <a:ln w="47625">
            <a:solidFill>
              <a:srgbClr val="19751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1800" noProof="1">
                <a:solidFill>
                  <a:srgbClr val="197519"/>
                </a:solidFill>
              </a:rPr>
              <a:t>1</a:t>
            </a:r>
            <a:endParaRPr lang="zh-CN" altLang="en-US" sz="1800" noProof="1">
              <a:solidFill>
                <a:srgbClr val="197519"/>
              </a:solidFill>
            </a:endParaRPr>
          </a:p>
        </p:txBody>
      </p:sp>
      <p:sp>
        <p:nvSpPr>
          <p:cNvPr id="22" name="椭圆 21"/>
          <p:cNvSpPr/>
          <p:nvPr/>
        </p:nvSpPr>
        <p:spPr>
          <a:xfrm>
            <a:off x="5513785" y="2665571"/>
            <a:ext cx="490538" cy="491729"/>
          </a:xfrm>
          <a:prstGeom prst="ellipse">
            <a:avLst/>
          </a:prstGeom>
          <a:solidFill>
            <a:schemeClr val="bg1"/>
          </a:solidFill>
          <a:ln w="47625">
            <a:solidFill>
              <a:srgbClr val="19751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1800" noProof="1">
                <a:solidFill>
                  <a:srgbClr val="197519"/>
                </a:solidFill>
              </a:rPr>
              <a:t>2</a:t>
            </a:r>
            <a:endParaRPr lang="zh-CN" altLang="en-US" sz="1800" noProof="1">
              <a:solidFill>
                <a:srgbClr val="197519"/>
              </a:solidFill>
            </a:endParaRPr>
          </a:p>
        </p:txBody>
      </p:sp>
      <p:sp>
        <p:nvSpPr>
          <p:cNvPr id="25" name="文本框 24"/>
          <p:cNvSpPr txBox="1">
            <a:spLocks noChangeArrowheads="1"/>
          </p:cNvSpPr>
          <p:nvPr/>
        </p:nvSpPr>
        <p:spPr bwMode="auto">
          <a:xfrm>
            <a:off x="8523685" y="4893469"/>
            <a:ext cx="46315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25">
                <a:solidFill>
                  <a:srgbClr val="197519"/>
                </a:solidFill>
                <a:ea typeface="方正粗倩简体" pitchFamily="65" charset="-122"/>
              </a:rPr>
              <a:t>17</a:t>
            </a:r>
            <a:endParaRPr lang="zh-CN" altLang="en-US" sz="1125">
              <a:solidFill>
                <a:srgbClr val="197519"/>
              </a:solidFill>
              <a:ea typeface="方正粗倩简体" pitchFamily="65" charset="-122"/>
            </a:endParaRPr>
          </a:p>
        </p:txBody>
      </p:sp>
      <p:sp>
        <p:nvSpPr>
          <p:cNvPr id="2" name="矩形 1"/>
          <p:cNvSpPr/>
          <p:nvPr/>
        </p:nvSpPr>
        <p:spPr>
          <a:xfrm>
            <a:off x="316865" y="2683510"/>
            <a:ext cx="1932305" cy="455930"/>
          </a:xfrm>
          <a:prstGeom prst="rect">
            <a:avLst/>
          </a:prstGeom>
          <a:noFill/>
          <a:ln>
            <a:solidFill>
              <a:srgbClr val="000000">
                <a:alpha val="0"/>
              </a:srgbClr>
            </a:solidFill>
          </a:ln>
          <a:extLst>
            <a:ext uri="{909E8E84-426E-40DD-AFC4-6F175D3DCCD1}">
              <a14:hiddenFill xmlns:a14="http://schemas.microsoft.com/office/drawing/2010/main">
                <a:solidFill>
                  <a:schemeClr val="accent2"/>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l"/>
            <a:r>
              <a:rPr lang="en-US" altLang="zh-CN" sz="1800" b="1" dirty="0">
                <a:solidFill>
                  <a:srgbClr val="930000"/>
                </a:solidFill>
                <a:latin typeface="微软雅黑" panose="020B0503020204020204" pitchFamily="34" charset="-122"/>
                <a:ea typeface="微软雅黑" panose="020B0503020204020204" pitchFamily="34" charset="-122"/>
                <a:cs typeface="+mn-ea"/>
              </a:rPr>
              <a:t>2.年龄要求</a:t>
            </a:r>
            <a:endParaRPr lang="en-US" altLang="zh-CN" sz="1800" b="1" dirty="0">
              <a:solidFill>
                <a:srgbClr val="930000"/>
              </a:solidFill>
              <a:latin typeface="微软雅黑" panose="020B0503020204020204" pitchFamily="34" charset="-122"/>
              <a:ea typeface="微软雅黑" panose="020B0503020204020204" pitchFamily="34" charset="-122"/>
              <a:cs typeface="+mn-ea"/>
            </a:endParaRPr>
          </a:p>
        </p:txBody>
      </p:sp>
      <p:sp>
        <p:nvSpPr>
          <p:cNvPr id="8" name="文本框 7"/>
          <p:cNvSpPr txBox="1"/>
          <p:nvPr/>
        </p:nvSpPr>
        <p:spPr>
          <a:xfrm>
            <a:off x="503555" y="1149985"/>
            <a:ext cx="5010150" cy="1026160"/>
          </a:xfrm>
          <a:prstGeom prst="rect">
            <a:avLst/>
          </a:prstGeom>
          <a:noFill/>
        </p:spPr>
        <p:txBody>
          <a:bodyPr wrap="square" rtlCol="0" anchor="t">
            <a:spAutoFit/>
          </a:bodyPr>
          <a:p>
            <a:pPr indent="457200" algn="just">
              <a:lnSpc>
                <a:spcPct val="150000"/>
              </a:lnSpc>
            </a:pPr>
            <a:r>
              <a:rPr lang="zh-CN" altLang="zh-CN" b="1" dirty="0">
                <a:solidFill>
                  <a:prstClr val="black"/>
                </a:solidFill>
                <a:latin typeface="微软雅黑" panose="020B0503020204020204" pitchFamily="34" charset="-122"/>
                <a:ea typeface="微软雅黑" panose="020B0503020204020204" pitchFamily="34" charset="-122"/>
                <a:sym typeface="+mn-ea"/>
              </a:rPr>
              <a:t>应征公民必须</a:t>
            </a:r>
            <a:r>
              <a:rPr lang="zh-CN" altLang="zh-CN" b="1" dirty="0">
                <a:solidFill>
                  <a:srgbClr val="FF0000"/>
                </a:solidFill>
                <a:latin typeface="微软雅黑" panose="020B0503020204020204" pitchFamily="34" charset="-122"/>
                <a:ea typeface="微软雅黑" panose="020B0503020204020204" pitchFamily="34" charset="-122"/>
                <a:sym typeface="+mn-ea"/>
              </a:rPr>
              <a:t>拥护党的路线方针政策、自愿前往部队工作</a:t>
            </a:r>
            <a:r>
              <a:rPr lang="zh-CN" altLang="zh-CN" b="1" dirty="0" smtClean="0">
                <a:solidFill>
                  <a:prstClr val="black"/>
                </a:solidFill>
                <a:latin typeface="微软雅黑" panose="020B0503020204020204" pitchFamily="34" charset="-122"/>
                <a:ea typeface="微软雅黑" panose="020B0503020204020204" pitchFamily="34" charset="-122"/>
                <a:sym typeface="+mn-ea"/>
              </a:rPr>
              <a:t>。</a:t>
            </a:r>
            <a:endParaRPr lang="zh-CN" altLang="zh-CN" b="1" dirty="0" smtClean="0">
              <a:solidFill>
                <a:prstClr val="black"/>
              </a:solidFill>
              <a:latin typeface="微软雅黑" panose="020B0503020204020204" pitchFamily="34" charset="-122"/>
              <a:ea typeface="微软雅黑" panose="020B0503020204020204" pitchFamily="34" charset="-122"/>
            </a:endParaRPr>
          </a:p>
          <a:p>
            <a:pPr indent="457200" algn="just">
              <a:lnSpc>
                <a:spcPct val="150000"/>
              </a:lnSpc>
            </a:pPr>
            <a:r>
              <a:rPr lang="zh-CN" altLang="zh-CN" b="1" dirty="0">
                <a:solidFill>
                  <a:prstClr val="black"/>
                </a:solidFill>
                <a:latin typeface="微软雅黑" panose="020B0503020204020204" pitchFamily="34" charset="-122"/>
                <a:ea typeface="微软雅黑" panose="020B0503020204020204" pitchFamily="34" charset="-122"/>
                <a:sym typeface="+mn-ea"/>
              </a:rPr>
              <a:t>学历必须通过“全国征兵网”和</a:t>
            </a:r>
            <a:r>
              <a:rPr lang="en-US" altLang="zh-CN" b="1" dirty="0">
                <a:solidFill>
                  <a:prstClr val="black"/>
                </a:solidFill>
                <a:latin typeface="微软雅黑" panose="020B0503020204020204" pitchFamily="34" charset="-122"/>
                <a:ea typeface="微软雅黑" panose="020B0503020204020204" pitchFamily="34" charset="-122"/>
                <a:sym typeface="+mn-ea"/>
              </a:rPr>
              <a:t>“</a:t>
            </a:r>
            <a:r>
              <a:rPr lang="zh-CN" altLang="en-US" b="1" dirty="0">
                <a:solidFill>
                  <a:prstClr val="black"/>
                </a:solidFill>
                <a:latin typeface="微软雅黑" panose="020B0503020204020204" pitchFamily="34" charset="-122"/>
                <a:ea typeface="微软雅黑" panose="020B0503020204020204" pitchFamily="34" charset="-122"/>
                <a:sym typeface="+mn-ea"/>
              </a:rPr>
              <a:t>学信网</a:t>
            </a:r>
            <a:r>
              <a:rPr lang="en-US" altLang="zh-CN" b="1" dirty="0">
                <a:solidFill>
                  <a:prstClr val="black"/>
                </a:solidFill>
                <a:latin typeface="微软雅黑" panose="020B0503020204020204" pitchFamily="34" charset="-122"/>
                <a:ea typeface="微软雅黑" panose="020B0503020204020204" pitchFamily="34" charset="-122"/>
                <a:sym typeface="+mn-ea"/>
              </a:rPr>
              <a:t>”</a:t>
            </a:r>
            <a:r>
              <a:rPr lang="zh-CN" altLang="zh-CN" b="1" dirty="0">
                <a:solidFill>
                  <a:prstClr val="black"/>
                </a:solidFill>
                <a:latin typeface="微软雅黑" panose="020B0503020204020204" pitchFamily="34" charset="-122"/>
                <a:ea typeface="微软雅黑" panose="020B0503020204020204" pitchFamily="34" charset="-122"/>
                <a:sym typeface="+mn-ea"/>
              </a:rPr>
              <a:t>学历审核和学校学籍管理部门审核。</a:t>
            </a:r>
            <a:endParaRPr lang="zh-CN" altLang="en-US"/>
          </a:p>
        </p:txBody>
      </p:sp>
      <p:sp>
        <p:nvSpPr>
          <p:cNvPr id="10" name="文本框 9"/>
          <p:cNvSpPr txBox="1"/>
          <p:nvPr/>
        </p:nvSpPr>
        <p:spPr>
          <a:xfrm>
            <a:off x="316865" y="690245"/>
            <a:ext cx="2514600" cy="368300"/>
          </a:xfrm>
          <a:prstGeom prst="rect">
            <a:avLst/>
          </a:prstGeom>
          <a:noFill/>
        </p:spPr>
        <p:txBody>
          <a:bodyPr wrap="none" rtlCol="0" anchor="t">
            <a:spAutoFit/>
          </a:bodyPr>
          <a:p>
            <a:r>
              <a:rPr lang="en-US" altLang="zh-CN" sz="1800" b="1" dirty="0">
                <a:solidFill>
                  <a:srgbClr val="930000"/>
                </a:solidFill>
                <a:latin typeface="微软雅黑" panose="020B0503020204020204" pitchFamily="34" charset="-122"/>
                <a:ea typeface="微软雅黑" panose="020B0503020204020204" pitchFamily="34" charset="-122"/>
                <a:cs typeface="+mn-ea"/>
                <a:sym typeface="+mn-lt"/>
              </a:rPr>
              <a:t>1 .</a:t>
            </a:r>
            <a:r>
              <a:rPr lang="zh-CN" altLang="en-US" sz="1800" b="1" dirty="0">
                <a:solidFill>
                  <a:srgbClr val="930000"/>
                </a:solidFill>
                <a:latin typeface="微软雅黑" panose="020B0503020204020204" pitchFamily="34" charset="-122"/>
                <a:ea typeface="微软雅黑" panose="020B0503020204020204" pitchFamily="34" charset="-122"/>
                <a:cs typeface="+mn-ea"/>
                <a:sym typeface="+mn-lt"/>
              </a:rPr>
              <a:t>政治条件、学历条件</a:t>
            </a:r>
            <a:endParaRPr lang="zh-CN" altLang="en-US" sz="1800"/>
          </a:p>
        </p:txBody>
      </p:sp>
      <p:sp>
        <p:nvSpPr>
          <p:cNvPr id="15" name="文本框 14"/>
          <p:cNvSpPr txBox="1"/>
          <p:nvPr/>
        </p:nvSpPr>
        <p:spPr>
          <a:xfrm>
            <a:off x="614045" y="3139440"/>
            <a:ext cx="4788535" cy="1649095"/>
          </a:xfrm>
          <a:prstGeom prst="rect">
            <a:avLst/>
          </a:prstGeom>
          <a:noFill/>
        </p:spPr>
        <p:txBody>
          <a:bodyPr wrap="square" rtlCol="0" anchor="t">
            <a:spAutoFit/>
          </a:bodyPr>
          <a:p>
            <a:pPr indent="457200" algn="just">
              <a:lnSpc>
                <a:spcPct val="150000"/>
              </a:lnSpc>
              <a:buClrTx/>
              <a:buSzTx/>
              <a:buNone/>
            </a:pPr>
            <a:r>
              <a:rPr lang="zh-CN" altLang="zh-CN" b="1" dirty="0">
                <a:solidFill>
                  <a:srgbClr val="FF0000"/>
                </a:solidFill>
                <a:latin typeface="微软雅黑" panose="020B0503020204020204" pitchFamily="34" charset="-122"/>
                <a:ea typeface="微软雅黑" panose="020B0503020204020204" pitchFamily="34" charset="-122"/>
                <a:sym typeface="+mn-ea"/>
              </a:rPr>
              <a:t>男青年</a:t>
            </a:r>
            <a:r>
              <a:rPr lang="zh-CN" altLang="zh-CN" b="1" dirty="0">
                <a:solidFill>
                  <a:prstClr val="black"/>
                </a:solidFill>
                <a:latin typeface="微软雅黑" panose="020B0503020204020204" pitchFamily="34" charset="-122"/>
                <a:ea typeface="微软雅黑" panose="020B0503020204020204" pitchFamily="34" charset="-122"/>
                <a:sym typeface="+mn-ea"/>
              </a:rPr>
              <a:t>：普通高等学校在校生为（2000 年1月1日-2004年12月31日出生），年满18－22周岁，本科及以上学历毕业生放宽至24周岁。</a:t>
            </a:r>
            <a:endParaRPr lang="zh-CN" altLang="zh-CN" b="1" dirty="0">
              <a:solidFill>
                <a:prstClr val="black"/>
              </a:solidFill>
              <a:latin typeface="微软雅黑" panose="020B0503020204020204" pitchFamily="34" charset="-122"/>
              <a:ea typeface="微软雅黑" panose="020B0503020204020204" pitchFamily="34" charset="-122"/>
            </a:endParaRPr>
          </a:p>
          <a:p>
            <a:pPr indent="457200" algn="just">
              <a:lnSpc>
                <a:spcPct val="150000"/>
              </a:lnSpc>
              <a:buClrTx/>
              <a:buSzTx/>
              <a:buNone/>
            </a:pPr>
            <a:r>
              <a:rPr lang="zh-CN" altLang="zh-CN" b="1" dirty="0">
                <a:solidFill>
                  <a:srgbClr val="FF0000"/>
                </a:solidFill>
                <a:latin typeface="微软雅黑" panose="020B0503020204020204" pitchFamily="34" charset="-122"/>
                <a:ea typeface="微软雅黑" panose="020B0503020204020204" pitchFamily="34" charset="-122"/>
                <a:sym typeface="+mn-ea"/>
              </a:rPr>
              <a:t>女青年</a:t>
            </a:r>
            <a:r>
              <a:rPr lang="zh-CN" altLang="zh-CN" b="1" dirty="0">
                <a:solidFill>
                  <a:prstClr val="black"/>
                </a:solidFill>
                <a:latin typeface="微软雅黑" panose="020B0503020204020204" pitchFamily="34" charset="-122"/>
                <a:ea typeface="微软雅黑" panose="020B0503020204020204" pitchFamily="34" charset="-122"/>
                <a:sym typeface="+mn-ea"/>
              </a:rPr>
              <a:t>：普通高等学校在校生和应届毕业生为18－22周岁。</a:t>
            </a:r>
            <a:endParaRPr lang="zh-CN" altLang="zh-CN" b="1"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15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1500" fill="hold"/>
                                        <p:tgtEl>
                                          <p:spTgt spid="4"/>
                                        </p:tgtEl>
                                        <p:attrNameLst>
                                          <p:attrName>r</p:attrName>
                                        </p:attrNameLst>
                                      </p:cBhvr>
                                    </p:animRot>
                                  </p:childTnLst>
                                </p:cTn>
                              </p:par>
                              <p:par>
                                <p:cTn id="9" presetID="8" presetClass="emph" presetSubtype="0" fill="hold" grpId="0" nodeType="withEffect">
                                  <p:stCondLst>
                                    <p:cond delay="0"/>
                                  </p:stCondLst>
                                  <p:childTnLst>
                                    <p:animRot by="21600000">
                                      <p:cBhvr>
                                        <p:cTn id="10" dur="1500" fill="hold"/>
                                        <p:tgtEl>
                                          <p:spTgt spid="5"/>
                                        </p:tgtEl>
                                        <p:attrNameLst>
                                          <p:attrName>r</p:attrName>
                                        </p:attrNameLst>
                                      </p:cBhvr>
                                    </p:animRot>
                                  </p:childTnLst>
                                </p:cTn>
                              </p:par>
                              <p:par>
                                <p:cTn id="11" presetID="8" presetClass="emph" presetSubtype="0" fill="hold" grpId="0" nodeType="withEffect">
                                  <p:stCondLst>
                                    <p:cond delay="0"/>
                                  </p:stCondLst>
                                  <p:childTnLst>
                                    <p:animRot by="21600000">
                                      <p:cBhvr>
                                        <p:cTn id="12" dur="1500" fill="hold"/>
                                        <p:tgtEl>
                                          <p:spTgt spid="6"/>
                                        </p:tgtEl>
                                        <p:attrNameLst>
                                          <p:attrName>r</p:attrName>
                                        </p:attrNameLst>
                                      </p:cBhvr>
                                    </p:animRot>
                                  </p:childTnLst>
                                </p:cTn>
                              </p:par>
                              <p:par>
                                <p:cTn id="13" presetID="8" presetClass="emph" presetSubtype="0" fill="hold" grpId="0" nodeType="withEffect">
                                  <p:stCondLst>
                                    <p:cond delay="0"/>
                                  </p:stCondLst>
                                  <p:childTnLst>
                                    <p:animRot by="21600000">
                                      <p:cBhvr>
                                        <p:cTn id="14" dur="1500" fill="hold"/>
                                        <p:tgtEl>
                                          <p:spTgt spid="7"/>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childTnLst>
                                </p:cTn>
                              </p:par>
                              <p:par>
                                <p:cTn id="44" presetID="21" presetClass="entr" presetSubtype="8" fill="hold" grpId="0" nodeType="withEffect">
                                  <p:stCondLst>
                                    <p:cond delay="300"/>
                                  </p:stCondLst>
                                  <p:childTnLst>
                                    <p:set>
                                      <p:cBhvr>
                                        <p:cTn id="45" dur="1" fill="hold">
                                          <p:stCondLst>
                                            <p:cond delay="0"/>
                                          </p:stCondLst>
                                        </p:cTn>
                                        <p:tgtEl>
                                          <p:spTgt spid="13"/>
                                        </p:tgtEl>
                                        <p:attrNameLst>
                                          <p:attrName>style.visibility</p:attrName>
                                        </p:attrNameLst>
                                      </p:cBhvr>
                                      <p:to>
                                        <p:strVal val="visible"/>
                                      </p:to>
                                    </p:set>
                                    <p:animEffect transition="in" filter="wheel(8)">
                                      <p:cBhvr>
                                        <p:cTn id="46" dur="500"/>
                                        <p:tgtEl>
                                          <p:spTgt spid="13"/>
                                        </p:tgtEl>
                                      </p:cBhvr>
                                    </p:animEffect>
                                  </p:childTnLst>
                                </p:cTn>
                              </p:par>
                              <p:par>
                                <p:cTn id="47" presetID="53" presetClass="entr" presetSubtype="16" fill="hold" grpId="0" nodeType="withEffect">
                                  <p:stCondLst>
                                    <p:cond delay="6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800" fill="hold"/>
                                        <p:tgtEl>
                                          <p:spTgt spid="19"/>
                                        </p:tgtEl>
                                        <p:attrNameLst>
                                          <p:attrName>ppt_w</p:attrName>
                                        </p:attrNameLst>
                                      </p:cBhvr>
                                      <p:tavLst>
                                        <p:tav tm="0">
                                          <p:val>
                                            <p:fltVal val="0"/>
                                          </p:val>
                                        </p:tav>
                                        <p:tav tm="100000">
                                          <p:val>
                                            <p:strVal val="#ppt_w"/>
                                          </p:val>
                                        </p:tav>
                                      </p:tavLst>
                                    </p:anim>
                                    <p:anim calcmode="lin" valueType="num">
                                      <p:cBhvr>
                                        <p:cTn id="50" dur="800" fill="hold"/>
                                        <p:tgtEl>
                                          <p:spTgt spid="19"/>
                                        </p:tgtEl>
                                        <p:attrNameLst>
                                          <p:attrName>ppt_h</p:attrName>
                                        </p:attrNameLst>
                                      </p:cBhvr>
                                      <p:tavLst>
                                        <p:tav tm="0">
                                          <p:val>
                                            <p:fltVal val="0"/>
                                          </p:val>
                                        </p:tav>
                                        <p:tav tm="100000">
                                          <p:val>
                                            <p:strVal val="#ppt_h"/>
                                          </p:val>
                                        </p:tav>
                                      </p:tavLst>
                                    </p:anim>
                                    <p:animEffect transition="in" filter="fade">
                                      <p:cBhvr>
                                        <p:cTn id="51" dur="800"/>
                                        <p:tgtEl>
                                          <p:spTgt spid="19"/>
                                        </p:tgtEl>
                                      </p:cBhvr>
                                    </p:animEffect>
                                  </p:childTnLst>
                                </p:cTn>
                              </p:par>
                              <p:par>
                                <p:cTn id="52" presetID="8" presetClass="emph" presetSubtype="0" fill="hold" grpId="1" nodeType="withEffect">
                                  <p:stCondLst>
                                    <p:cond delay="600"/>
                                  </p:stCondLst>
                                  <p:childTnLst>
                                    <p:animRot by="21600000">
                                      <p:cBhvr>
                                        <p:cTn id="53" dur="1000" fill="hold"/>
                                        <p:tgtEl>
                                          <p:spTgt spid="19"/>
                                        </p:tgtEl>
                                        <p:attrNameLst>
                                          <p:attrName>r</p:attrName>
                                        </p:attrNameLst>
                                      </p:cBhvr>
                                    </p:animRot>
                                  </p:childTnLst>
                                </p:cTn>
                              </p:par>
                              <p:par>
                                <p:cTn id="54" presetID="23" presetClass="entr" presetSubtype="16" fill="hold" grpId="0" nodeType="withEffect">
                                  <p:stCondLst>
                                    <p:cond delay="140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260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13" grpId="0" animBg="1"/>
      <p:bldP spid="14" grpId="0" animBg="1"/>
      <p:bldP spid="19" grpId="0" animBg="1"/>
      <p:bldP spid="19" grpId="1" animBg="1"/>
      <p:bldP spid="21" grpId="0" bldLvl="0" animBg="1"/>
      <p:bldP spid="22" grpId="0" bldLvl="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9" name="Freeform 99"/>
          <p:cNvSpPr>
            <a:spLocks noChangeArrowheads="1"/>
          </p:cNvSpPr>
          <p:nvPr/>
        </p:nvSpPr>
        <p:spPr bwMode="auto">
          <a:xfrm>
            <a:off x="517923" y="1931194"/>
            <a:ext cx="845344" cy="698897"/>
          </a:xfrm>
          <a:custGeom>
            <a:avLst/>
            <a:gdLst>
              <a:gd name="T0" fmla="*/ 142 w 710"/>
              <a:gd name="T1" fmla="*/ 587 h 587"/>
              <a:gd name="T2" fmla="*/ 710 w 710"/>
              <a:gd name="T3" fmla="*/ 587 h 587"/>
              <a:gd name="T4" fmla="*/ 710 w 710"/>
              <a:gd name="T5" fmla="*/ 0 h 587"/>
              <a:gd name="T6" fmla="*/ 142 w 710"/>
              <a:gd name="T7" fmla="*/ 0 h 587"/>
              <a:gd name="T8" fmla="*/ 0 w 710"/>
              <a:gd name="T9" fmla="*/ 293 h 587"/>
              <a:gd name="T10" fmla="*/ 142 w 710"/>
              <a:gd name="T11" fmla="*/ 587 h 587"/>
            </a:gdLst>
            <a:ahLst/>
            <a:cxnLst>
              <a:cxn ang="0">
                <a:pos x="T0" y="T1"/>
              </a:cxn>
              <a:cxn ang="0">
                <a:pos x="T2" y="T3"/>
              </a:cxn>
              <a:cxn ang="0">
                <a:pos x="T4" y="T5"/>
              </a:cxn>
              <a:cxn ang="0">
                <a:pos x="T6" y="T7"/>
              </a:cxn>
              <a:cxn ang="0">
                <a:pos x="T8" y="T9"/>
              </a:cxn>
              <a:cxn ang="0">
                <a:pos x="T10" y="T11"/>
              </a:cxn>
            </a:cxnLst>
            <a:rect l="0" t="0" r="r" b="b"/>
            <a:pathLst>
              <a:path w="710" h="587">
                <a:moveTo>
                  <a:pt x="142" y="587"/>
                </a:moveTo>
                <a:lnTo>
                  <a:pt x="710" y="587"/>
                </a:lnTo>
                <a:lnTo>
                  <a:pt x="710" y="0"/>
                </a:lnTo>
                <a:lnTo>
                  <a:pt x="142" y="0"/>
                </a:lnTo>
                <a:lnTo>
                  <a:pt x="0" y="293"/>
                </a:lnTo>
                <a:lnTo>
                  <a:pt x="142" y="5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7410" name="Freeform 108"/>
          <p:cNvSpPr>
            <a:spLocks noChangeArrowheads="1"/>
          </p:cNvSpPr>
          <p:nvPr/>
        </p:nvSpPr>
        <p:spPr bwMode="auto">
          <a:xfrm>
            <a:off x="7173516" y="2191941"/>
            <a:ext cx="845344" cy="698897"/>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5466" name="Freeform 107"/>
          <p:cNvSpPr/>
          <p:nvPr/>
        </p:nvSpPr>
        <p:spPr bwMode="auto">
          <a:xfrm>
            <a:off x="5800090" y="1272540"/>
            <a:ext cx="2820035" cy="3536315"/>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close/>
              </a:path>
            </a:pathLst>
          </a:custGeom>
          <a:solidFill>
            <a:srgbClr val="4C4948"/>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grpSp>
        <p:nvGrpSpPr>
          <p:cNvPr id="4100" name="组合 4099"/>
          <p:cNvGrpSpPr/>
          <p:nvPr/>
        </p:nvGrpSpPr>
        <p:grpSpPr bwMode="auto">
          <a:xfrm>
            <a:off x="3752850" y="1376363"/>
            <a:ext cx="1638300" cy="2847975"/>
            <a:chOff x="5003800" y="1834716"/>
            <a:chExt cx="2184400" cy="3798169"/>
          </a:xfrm>
        </p:grpSpPr>
        <p:sp>
          <p:nvSpPr>
            <p:cNvPr id="15481" name="Freeform 5"/>
            <p:cNvSpPr>
              <a:spLocks noEditPoints="1"/>
            </p:cNvSpPr>
            <p:nvPr/>
          </p:nvSpPr>
          <p:spPr bwMode="auto">
            <a:xfrm>
              <a:off x="5003800" y="1834716"/>
              <a:ext cx="2184400" cy="3093158"/>
            </a:xfrm>
            <a:custGeom>
              <a:avLst/>
              <a:gdLst>
                <a:gd name="T0" fmla="*/ 1928 w 3840"/>
                <a:gd name="T1" fmla="*/ 0 h 5424"/>
                <a:gd name="T2" fmla="*/ 0 w 3840"/>
                <a:gd name="T3" fmla="*/ 1941 h 5424"/>
                <a:gd name="T4" fmla="*/ 633 w 3840"/>
                <a:gd name="T5" fmla="*/ 3500 h 5424"/>
                <a:gd name="T6" fmla="*/ 964 w 3840"/>
                <a:gd name="T7" fmla="*/ 5170 h 5424"/>
                <a:gd name="T8" fmla="*/ 1233 w 3840"/>
                <a:gd name="T9" fmla="*/ 5424 h 5424"/>
                <a:gd name="T10" fmla="*/ 2624 w 3840"/>
                <a:gd name="T11" fmla="*/ 5424 h 5424"/>
                <a:gd name="T12" fmla="*/ 2877 w 3840"/>
                <a:gd name="T13" fmla="*/ 5170 h 5424"/>
                <a:gd name="T14" fmla="*/ 3208 w 3840"/>
                <a:gd name="T15" fmla="*/ 3500 h 5424"/>
                <a:gd name="T16" fmla="*/ 3840 w 3840"/>
                <a:gd name="T17" fmla="*/ 1941 h 5424"/>
                <a:gd name="T18" fmla="*/ 1928 w 3840"/>
                <a:gd name="T19" fmla="*/ 0 h 5424"/>
                <a:gd name="T20" fmla="*/ 917 w 3840"/>
                <a:gd name="T21" fmla="*/ 2084 h 5424"/>
                <a:gd name="T22" fmla="*/ 1533 w 3840"/>
                <a:gd name="T23" fmla="*/ 1989 h 5424"/>
                <a:gd name="T24" fmla="*/ 1122 w 3840"/>
                <a:gd name="T25" fmla="*/ 1050 h 5424"/>
                <a:gd name="T26" fmla="*/ 2102 w 3840"/>
                <a:gd name="T27" fmla="*/ 780 h 5424"/>
                <a:gd name="T28" fmla="*/ 2655 w 3840"/>
                <a:gd name="T29" fmla="*/ 2561 h 5424"/>
                <a:gd name="T30" fmla="*/ 2165 w 3840"/>
                <a:gd name="T31" fmla="*/ 2609 h 5424"/>
                <a:gd name="T32" fmla="*/ 2703 w 3840"/>
                <a:gd name="T33" fmla="*/ 4152 h 5424"/>
                <a:gd name="T34" fmla="*/ 917 w 3840"/>
                <a:gd name="T35" fmla="*/ 2084 h 5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40" h="5424">
                  <a:moveTo>
                    <a:pt x="1928" y="0"/>
                  </a:moveTo>
                  <a:cubicBezTo>
                    <a:pt x="854" y="0"/>
                    <a:pt x="0" y="875"/>
                    <a:pt x="0" y="1941"/>
                  </a:cubicBezTo>
                  <a:cubicBezTo>
                    <a:pt x="0" y="2577"/>
                    <a:pt x="411" y="3134"/>
                    <a:pt x="633" y="3500"/>
                  </a:cubicBezTo>
                  <a:cubicBezTo>
                    <a:pt x="854" y="3850"/>
                    <a:pt x="964" y="5170"/>
                    <a:pt x="964" y="5170"/>
                  </a:cubicBezTo>
                  <a:cubicBezTo>
                    <a:pt x="964" y="5313"/>
                    <a:pt x="1075" y="5424"/>
                    <a:pt x="1233" y="5424"/>
                  </a:cubicBezTo>
                  <a:cubicBezTo>
                    <a:pt x="2624" y="5424"/>
                    <a:pt x="2624" y="5424"/>
                    <a:pt x="2624" y="5424"/>
                  </a:cubicBezTo>
                  <a:cubicBezTo>
                    <a:pt x="2766" y="5424"/>
                    <a:pt x="2877" y="5313"/>
                    <a:pt x="2877" y="5170"/>
                  </a:cubicBezTo>
                  <a:cubicBezTo>
                    <a:pt x="2877" y="5170"/>
                    <a:pt x="2987" y="3850"/>
                    <a:pt x="3208" y="3500"/>
                  </a:cubicBezTo>
                  <a:cubicBezTo>
                    <a:pt x="3430" y="3134"/>
                    <a:pt x="3840" y="2577"/>
                    <a:pt x="3840" y="1941"/>
                  </a:cubicBezTo>
                  <a:cubicBezTo>
                    <a:pt x="3840" y="875"/>
                    <a:pt x="2987" y="0"/>
                    <a:pt x="1928" y="0"/>
                  </a:cubicBezTo>
                  <a:close/>
                  <a:moveTo>
                    <a:pt x="917" y="2084"/>
                  </a:moveTo>
                  <a:cubicBezTo>
                    <a:pt x="1533" y="1989"/>
                    <a:pt x="1533" y="1989"/>
                    <a:pt x="1533" y="1989"/>
                  </a:cubicBezTo>
                  <a:cubicBezTo>
                    <a:pt x="1122" y="1050"/>
                    <a:pt x="1122" y="1050"/>
                    <a:pt x="1122" y="1050"/>
                  </a:cubicBezTo>
                  <a:cubicBezTo>
                    <a:pt x="2102" y="780"/>
                    <a:pt x="2102" y="780"/>
                    <a:pt x="2102" y="780"/>
                  </a:cubicBezTo>
                  <a:cubicBezTo>
                    <a:pt x="2655" y="2561"/>
                    <a:pt x="2655" y="2561"/>
                    <a:pt x="2655" y="2561"/>
                  </a:cubicBezTo>
                  <a:cubicBezTo>
                    <a:pt x="2165" y="2609"/>
                    <a:pt x="2165" y="2609"/>
                    <a:pt x="2165" y="2609"/>
                  </a:cubicBezTo>
                  <a:cubicBezTo>
                    <a:pt x="2703" y="4152"/>
                    <a:pt x="2703" y="4152"/>
                    <a:pt x="2703" y="4152"/>
                  </a:cubicBezTo>
                  <a:lnTo>
                    <a:pt x="917" y="2084"/>
                  </a:lnTo>
                  <a:close/>
                </a:path>
              </a:pathLst>
            </a:custGeom>
            <a:solidFill>
              <a:srgbClr val="219E21"/>
            </a:solidFill>
            <a:ln w="0">
              <a:noFill/>
              <a:prstDash val="solid"/>
              <a:round/>
            </a:ln>
            <a:effectLst>
              <a:outerShdw blurRad="50800" dist="38100" dir="2700000" algn="tl" rotWithShape="0">
                <a:prstClr val="black">
                  <a:alpha val="40000"/>
                </a:prstClr>
              </a:outerShdw>
            </a:effectLst>
          </p:spPr>
          <p:txBody>
            <a:bodyPr/>
            <a:lstStyle/>
            <a:p>
              <a:pPr fontAlgn="auto"/>
              <a:endParaRPr lang="zh-CN" altLang="en-US" sz="1015" noProof="1"/>
            </a:p>
          </p:txBody>
        </p:sp>
        <p:sp>
          <p:nvSpPr>
            <p:cNvPr id="15485" name="任意多边形 15484"/>
            <p:cNvSpPr/>
            <p:nvPr/>
          </p:nvSpPr>
          <p:spPr>
            <a:xfrm>
              <a:off x="5748338" y="5031085"/>
              <a:ext cx="700087" cy="233415"/>
            </a:xfrm>
            <a:custGeom>
              <a:avLst/>
              <a:gdLst>
                <a:gd name="connsiteX0" fmla="*/ 2381 w 700088"/>
                <a:gd name="connsiteY0" fmla="*/ 0 h 233363"/>
                <a:gd name="connsiteX1" fmla="*/ 688181 w 700088"/>
                <a:gd name="connsiteY1" fmla="*/ 0 h 233363"/>
                <a:gd name="connsiteX2" fmla="*/ 700088 w 700088"/>
                <a:gd name="connsiteY2" fmla="*/ 233363 h 233363"/>
                <a:gd name="connsiteX3" fmla="*/ 0 w 700088"/>
                <a:gd name="connsiteY3" fmla="*/ 78581 h 233363"/>
                <a:gd name="connsiteX4" fmla="*/ 2381 w 700088"/>
                <a:gd name="connsiteY4" fmla="*/ 0 h 233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088" h="233363">
                  <a:moveTo>
                    <a:pt x="2381" y="0"/>
                  </a:moveTo>
                  <a:lnTo>
                    <a:pt x="688181" y="0"/>
                  </a:lnTo>
                  <a:lnTo>
                    <a:pt x="700088" y="233363"/>
                  </a:lnTo>
                  <a:lnTo>
                    <a:pt x="0" y="78581"/>
                  </a:lnTo>
                  <a:cubicBezTo>
                    <a:pt x="794" y="52387"/>
                    <a:pt x="1587" y="26194"/>
                    <a:pt x="2381" y="0"/>
                  </a:cubicBez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15486" name="任意多边形 15485"/>
            <p:cNvSpPr/>
            <p:nvPr/>
          </p:nvSpPr>
          <p:spPr>
            <a:xfrm>
              <a:off x="5740400" y="5183520"/>
              <a:ext cx="698500" cy="263585"/>
            </a:xfrm>
            <a:custGeom>
              <a:avLst/>
              <a:gdLst>
                <a:gd name="connsiteX0" fmla="*/ 697706 w 697706"/>
                <a:gd name="connsiteY0" fmla="*/ 264319 h 264319"/>
                <a:gd name="connsiteX1" fmla="*/ 695325 w 697706"/>
                <a:gd name="connsiteY1" fmla="*/ 135732 h 264319"/>
                <a:gd name="connsiteX2" fmla="*/ 0 w 697706"/>
                <a:gd name="connsiteY2" fmla="*/ 0 h 264319"/>
                <a:gd name="connsiteX3" fmla="*/ 2381 w 697706"/>
                <a:gd name="connsiteY3" fmla="*/ 133350 h 264319"/>
                <a:gd name="connsiteX4" fmla="*/ 697706 w 697706"/>
                <a:gd name="connsiteY4" fmla="*/ 264319 h 26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706" h="264319">
                  <a:moveTo>
                    <a:pt x="697706" y="264319"/>
                  </a:moveTo>
                  <a:cubicBezTo>
                    <a:pt x="696912" y="221457"/>
                    <a:pt x="696119" y="178594"/>
                    <a:pt x="695325" y="135732"/>
                  </a:cubicBezTo>
                  <a:lnTo>
                    <a:pt x="0" y="0"/>
                  </a:lnTo>
                  <a:cubicBezTo>
                    <a:pt x="794" y="44450"/>
                    <a:pt x="1587" y="88900"/>
                    <a:pt x="2381" y="133350"/>
                  </a:cubicBezTo>
                  <a:lnTo>
                    <a:pt x="697706" y="264319"/>
                  </a:ln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sp>
          <p:nvSpPr>
            <p:cNvPr id="15487" name="任意多边形 15486"/>
            <p:cNvSpPr/>
            <p:nvPr/>
          </p:nvSpPr>
          <p:spPr>
            <a:xfrm>
              <a:off x="5729288" y="5375651"/>
              <a:ext cx="604837" cy="257234"/>
            </a:xfrm>
            <a:custGeom>
              <a:avLst/>
              <a:gdLst>
                <a:gd name="connsiteX0" fmla="*/ 38100 w 604838"/>
                <a:gd name="connsiteY0" fmla="*/ 0 h 257175"/>
                <a:gd name="connsiteX1" fmla="*/ 604838 w 604838"/>
                <a:gd name="connsiteY1" fmla="*/ 119062 h 257175"/>
                <a:gd name="connsiteX2" fmla="*/ 581025 w 604838"/>
                <a:gd name="connsiteY2" fmla="*/ 197644 h 257175"/>
                <a:gd name="connsiteX3" fmla="*/ 578644 w 604838"/>
                <a:gd name="connsiteY3" fmla="*/ 254794 h 257175"/>
                <a:gd name="connsiteX4" fmla="*/ 173832 w 604838"/>
                <a:gd name="connsiteY4" fmla="*/ 257175 h 257175"/>
                <a:gd name="connsiteX5" fmla="*/ 130969 w 604838"/>
                <a:gd name="connsiteY5" fmla="*/ 97631 h 257175"/>
                <a:gd name="connsiteX6" fmla="*/ 21432 w 604838"/>
                <a:gd name="connsiteY6" fmla="*/ 100012 h 257175"/>
                <a:gd name="connsiteX7" fmla="*/ 0 w 604838"/>
                <a:gd name="connsiteY7" fmla="*/ 45244 h 257175"/>
                <a:gd name="connsiteX8" fmla="*/ 38100 w 604838"/>
                <a:gd name="connsiteY8" fmla="*/ 0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838" h="257175">
                  <a:moveTo>
                    <a:pt x="38100" y="0"/>
                  </a:moveTo>
                  <a:lnTo>
                    <a:pt x="604838" y="119062"/>
                  </a:lnTo>
                  <a:lnTo>
                    <a:pt x="581025" y="197644"/>
                  </a:lnTo>
                  <a:cubicBezTo>
                    <a:pt x="580231" y="216694"/>
                    <a:pt x="579438" y="235744"/>
                    <a:pt x="578644" y="254794"/>
                  </a:cubicBezTo>
                  <a:lnTo>
                    <a:pt x="173832" y="257175"/>
                  </a:lnTo>
                  <a:lnTo>
                    <a:pt x="130969" y="97631"/>
                  </a:lnTo>
                  <a:lnTo>
                    <a:pt x="21432" y="100012"/>
                  </a:lnTo>
                  <a:lnTo>
                    <a:pt x="0" y="45244"/>
                  </a:lnTo>
                  <a:lnTo>
                    <a:pt x="38100" y="0"/>
                  </a:ln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grpSp>
      <p:sp>
        <p:nvSpPr>
          <p:cNvPr id="130" name="Freeform 107"/>
          <p:cNvSpPr/>
          <p:nvPr/>
        </p:nvSpPr>
        <p:spPr bwMode="auto">
          <a:xfrm flipH="1">
            <a:off x="523875" y="1272540"/>
            <a:ext cx="2904490" cy="3536950"/>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close/>
              </a:path>
            </a:pathLst>
          </a:custGeom>
          <a:solidFill>
            <a:srgbClr val="197519"/>
          </a:solidFill>
          <a:ln>
            <a:noFill/>
          </a:ln>
          <a:effectLst>
            <a:outerShdw blurRad="50800" dist="38100" dir="2700000" algn="tl" rotWithShape="0">
              <a:prstClr val="black">
                <a:alpha val="40000"/>
              </a:prstClr>
            </a:outerShdw>
          </a:effectLst>
        </p:spPr>
        <p:txBody>
          <a:bodyPr/>
          <a:lstStyle/>
          <a:p>
            <a:pPr fontAlgn="auto"/>
            <a:endParaRPr lang="zh-CN" altLang="en-US" sz="1015" noProof="1"/>
          </a:p>
        </p:txBody>
      </p:sp>
      <p:sp>
        <p:nvSpPr>
          <p:cNvPr id="28" name="等腰三角形 27"/>
          <p:cNvSpPr>
            <a:spLocks noChangeArrowheads="1"/>
          </p:cNvSpPr>
          <p:nvPr/>
        </p:nvSpPr>
        <p:spPr bwMode="auto">
          <a:xfrm rot="9233090">
            <a:off x="8365331" y="4995863"/>
            <a:ext cx="91679" cy="78581"/>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29" name="等腰三角形 28"/>
          <p:cNvSpPr>
            <a:spLocks noChangeArrowheads="1"/>
          </p:cNvSpPr>
          <p:nvPr/>
        </p:nvSpPr>
        <p:spPr bwMode="auto">
          <a:xfrm rot="-6030424">
            <a:off x="8184952" y="4976218"/>
            <a:ext cx="135731" cy="117872"/>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30" name="等腰三角形 29"/>
          <p:cNvSpPr>
            <a:spLocks noChangeArrowheads="1"/>
          </p:cNvSpPr>
          <p:nvPr/>
        </p:nvSpPr>
        <p:spPr bwMode="auto">
          <a:xfrm rot="-228606">
            <a:off x="8526066" y="4982767"/>
            <a:ext cx="91678" cy="78581"/>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31" name="等腰三角形 30"/>
          <p:cNvSpPr>
            <a:spLocks noChangeArrowheads="1"/>
          </p:cNvSpPr>
          <p:nvPr/>
        </p:nvSpPr>
        <p:spPr bwMode="auto">
          <a:xfrm rot="-3389783">
            <a:off x="8330804" y="4929188"/>
            <a:ext cx="44053" cy="3691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32" name="等腰三角形 31"/>
          <p:cNvSpPr>
            <a:spLocks noChangeArrowheads="1"/>
          </p:cNvSpPr>
          <p:nvPr/>
        </p:nvSpPr>
        <p:spPr bwMode="auto">
          <a:xfrm rot="8748521">
            <a:off x="8472487" y="4993482"/>
            <a:ext cx="44054" cy="36910"/>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22" name="矩形 21"/>
          <p:cNvSpPr>
            <a:spLocks noChangeArrowheads="1"/>
          </p:cNvSpPr>
          <p:nvPr/>
        </p:nvSpPr>
        <p:spPr bwMode="auto">
          <a:xfrm>
            <a:off x="1035209" y="1698388"/>
            <a:ext cx="2393156" cy="309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25000"/>
              </a:lnSpc>
            </a:pPr>
            <a:r>
              <a:rPr lang="zh-CN" altLang="en-US" sz="1200">
                <a:solidFill>
                  <a:schemeClr val="bg1"/>
                </a:solidFill>
              </a:rPr>
              <a:t>①身高：男青年为160厘米以上</a:t>
            </a:r>
            <a:endParaRPr lang="zh-CN" altLang="en-US" sz="1200">
              <a:solidFill>
                <a:schemeClr val="bg1"/>
              </a:solidFill>
            </a:endParaRPr>
          </a:p>
          <a:p>
            <a:pPr algn="l">
              <a:lnSpc>
                <a:spcPct val="125000"/>
              </a:lnSpc>
            </a:pPr>
            <a:endParaRPr lang="zh-CN" altLang="en-US" sz="1200">
              <a:solidFill>
                <a:schemeClr val="bg1"/>
              </a:solidFill>
            </a:endParaRPr>
          </a:p>
          <a:p>
            <a:pPr algn="l">
              <a:lnSpc>
                <a:spcPct val="125000"/>
              </a:lnSpc>
            </a:pPr>
            <a:r>
              <a:rPr lang="zh-CN" altLang="en-US" sz="1200">
                <a:solidFill>
                  <a:schemeClr val="bg1"/>
                </a:solidFill>
              </a:rPr>
              <a:t>②视力：</a:t>
            </a:r>
            <a:r>
              <a:rPr lang="zh-CN" altLang="en-US" sz="1200">
                <a:solidFill>
                  <a:schemeClr val="bg1"/>
                </a:solidFill>
                <a:sym typeface="+mn-ea"/>
              </a:rPr>
              <a:t>任何一裸眼视力低于4.5，不合格。屈光不正经准分子激光手术后半年以上，无并发症，任何一眼裸眼视力达到4.8，眼底检查正常，合格。</a:t>
            </a:r>
            <a:endParaRPr kumimoji="0" lang="zh-CN" altLang="en-US" sz="1200" b="0" i="0" u="none" strike="noStrike" cap="none" spc="0" normalizeH="0" baseline="0">
              <a:solidFill>
                <a:schemeClr val="bg1"/>
              </a:solidFill>
            </a:endParaRPr>
          </a:p>
          <a:p>
            <a:pPr algn="l">
              <a:lnSpc>
                <a:spcPct val="125000"/>
              </a:lnSpc>
            </a:pPr>
            <a:r>
              <a:rPr lang="zh-CN" altLang="en-US" sz="1200">
                <a:solidFill>
                  <a:schemeClr val="bg1"/>
                </a:solidFill>
              </a:rPr>
              <a:t>③体重：17.5≤BMI&lt;30；BMI≥28须加查血液化血红蛋白检查项目，糖化血红蛋白百分比&lt;6.5%，合格。（BMI=体重（千克）除以身高（米）的平方</a:t>
            </a:r>
            <a:r>
              <a:rPr lang="zh-CN" altLang="en-US" sz="1200">
                <a:solidFill>
                  <a:schemeClr val="bg1"/>
                </a:solidFill>
              </a:rPr>
              <a:t>）。</a:t>
            </a:r>
            <a:endParaRPr lang="zh-CN" altLang="en-US" sz="1200">
              <a:solidFill>
                <a:schemeClr val="bg1"/>
              </a:solidFill>
            </a:endParaRPr>
          </a:p>
          <a:p>
            <a:pPr algn="r">
              <a:lnSpc>
                <a:spcPct val="125000"/>
              </a:lnSpc>
            </a:pPr>
            <a:endParaRPr lang="zh-CN" altLang="en-US" sz="1200">
              <a:solidFill>
                <a:schemeClr val="bg1"/>
              </a:solidFill>
            </a:endParaRPr>
          </a:p>
        </p:txBody>
      </p:sp>
      <p:sp>
        <p:nvSpPr>
          <p:cNvPr id="23" name="矩形 22"/>
          <p:cNvSpPr>
            <a:spLocks noChangeArrowheads="1"/>
          </p:cNvSpPr>
          <p:nvPr/>
        </p:nvSpPr>
        <p:spPr bwMode="auto">
          <a:xfrm>
            <a:off x="5890419" y="1698388"/>
            <a:ext cx="2393156" cy="3253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chemeClr val="bg1"/>
                </a:solidFill>
              </a:rPr>
              <a:t>①身高：女青年为158厘米以上。</a:t>
            </a:r>
            <a:endParaRPr lang="zh-CN" altLang="en-US" sz="1200">
              <a:solidFill>
                <a:schemeClr val="bg1"/>
              </a:solidFill>
            </a:endParaRPr>
          </a:p>
          <a:p>
            <a:pPr>
              <a:lnSpc>
                <a:spcPct val="125000"/>
              </a:lnSpc>
            </a:pPr>
            <a:endParaRPr lang="zh-CN" altLang="en-US" sz="1200">
              <a:solidFill>
                <a:schemeClr val="bg1"/>
              </a:solidFill>
            </a:endParaRPr>
          </a:p>
          <a:p>
            <a:pPr>
              <a:lnSpc>
                <a:spcPct val="125000"/>
              </a:lnSpc>
            </a:pPr>
            <a:r>
              <a:rPr lang="zh-CN" altLang="en-US" sz="1200">
                <a:solidFill>
                  <a:schemeClr val="bg1"/>
                </a:solidFill>
                <a:sym typeface="+mn-ea"/>
              </a:rPr>
              <a:t>②视力：</a:t>
            </a:r>
            <a:r>
              <a:rPr lang="zh-CN" altLang="en-US" sz="1200">
                <a:solidFill>
                  <a:schemeClr val="bg1"/>
                </a:solidFill>
                <a:sym typeface="+mn-ea"/>
              </a:rPr>
              <a:t>任何一裸眼视力低于4.5，不合格。屈光不正经准分子激光手术后半年以上，无并发症，任何一眼裸眼视力达到4.8，眼底检查正常，合格。</a:t>
            </a:r>
            <a:endParaRPr kumimoji="0" lang="zh-CN" altLang="en-US" sz="1200" b="0" i="0" u="none" strike="noStrike" cap="none" spc="0" normalizeH="0" baseline="0">
              <a:solidFill>
                <a:schemeClr val="bg1"/>
              </a:solidFill>
            </a:endParaRPr>
          </a:p>
          <a:p>
            <a:pPr>
              <a:lnSpc>
                <a:spcPct val="125000"/>
              </a:lnSpc>
            </a:pPr>
            <a:r>
              <a:rPr lang="zh-CN" altLang="en-US" sz="1200">
                <a:solidFill>
                  <a:schemeClr val="bg1"/>
                </a:solidFill>
              </a:rPr>
              <a:t>③体重：17≤BMI&lt;24;</a:t>
            </a:r>
            <a:r>
              <a:rPr lang="zh-CN" altLang="en-US" sz="1200">
                <a:solidFill>
                  <a:schemeClr val="bg1"/>
                </a:solidFill>
                <a:sym typeface="+mn-ea"/>
              </a:rPr>
              <a:t>BMI≥28须加查血液化血红蛋白检查项目，糖化血红蛋白百分比&lt;6.5</a:t>
            </a:r>
            <a:r>
              <a:rPr lang="en-US" altLang="zh-CN" sz="1200">
                <a:solidFill>
                  <a:schemeClr val="bg1"/>
                </a:solidFill>
                <a:sym typeface="+mn-ea"/>
              </a:rPr>
              <a:t>%</a:t>
            </a:r>
            <a:r>
              <a:rPr lang="zh-CN" altLang="en-US" sz="1200">
                <a:solidFill>
                  <a:schemeClr val="bg1"/>
                </a:solidFill>
                <a:sym typeface="+mn-ea"/>
              </a:rPr>
              <a:t>，合格。（BMI=体重（千克）除以身高（米）的平方）。</a:t>
            </a:r>
            <a:endParaRPr lang="zh-CN" altLang="en-US" sz="1200">
              <a:solidFill>
                <a:schemeClr val="bg1"/>
              </a:solidFill>
            </a:endParaRPr>
          </a:p>
          <a:p>
            <a:pPr>
              <a:lnSpc>
                <a:spcPct val="125000"/>
              </a:lnSpc>
            </a:pPr>
            <a:endParaRPr lang="zh-CN" altLang="en-US" sz="1015">
              <a:solidFill>
                <a:schemeClr val="bg1"/>
              </a:solidFill>
            </a:endParaRPr>
          </a:p>
          <a:p>
            <a:pPr>
              <a:lnSpc>
                <a:spcPct val="125000"/>
              </a:lnSpc>
            </a:pPr>
            <a:endParaRPr lang="zh-CN" altLang="en-US" sz="1015">
              <a:solidFill>
                <a:schemeClr val="bg1"/>
              </a:solidFill>
            </a:endParaRPr>
          </a:p>
        </p:txBody>
      </p:sp>
      <p:sp>
        <p:nvSpPr>
          <p:cNvPr id="3" name="矩形 2"/>
          <p:cNvSpPr>
            <a:spLocks noChangeArrowheads="1"/>
          </p:cNvSpPr>
          <p:nvPr/>
        </p:nvSpPr>
        <p:spPr bwMode="auto">
          <a:xfrm>
            <a:off x="1236901" y="1376522"/>
            <a:ext cx="754380" cy="32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00" b="1">
                <a:solidFill>
                  <a:schemeClr val="bg1"/>
                </a:solidFill>
              </a:rPr>
              <a:t>男生：</a:t>
            </a:r>
            <a:endParaRPr lang="zh-CN" altLang="en-US" sz="1500" b="1">
              <a:solidFill>
                <a:schemeClr val="bg1"/>
              </a:solidFill>
            </a:endParaRPr>
          </a:p>
        </p:txBody>
      </p:sp>
      <p:sp>
        <p:nvSpPr>
          <p:cNvPr id="24" name="矩形 23"/>
          <p:cNvSpPr>
            <a:spLocks noChangeArrowheads="1"/>
          </p:cNvSpPr>
          <p:nvPr/>
        </p:nvSpPr>
        <p:spPr bwMode="auto">
          <a:xfrm>
            <a:off x="5890260" y="1376443"/>
            <a:ext cx="754380" cy="32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00" b="1">
                <a:solidFill>
                  <a:schemeClr val="bg1"/>
                </a:solidFill>
              </a:rPr>
              <a:t>女生：</a:t>
            </a:r>
            <a:endParaRPr lang="zh-CN" altLang="en-US" sz="1500" b="1">
              <a:solidFill>
                <a:schemeClr val="bg1"/>
              </a:solidFill>
            </a:endParaRPr>
          </a:p>
        </p:txBody>
      </p:sp>
      <p:sp>
        <p:nvSpPr>
          <p:cNvPr id="25" name="文本框 24"/>
          <p:cNvSpPr txBox="1">
            <a:spLocks noChangeArrowheads="1"/>
          </p:cNvSpPr>
          <p:nvPr/>
        </p:nvSpPr>
        <p:spPr bwMode="auto">
          <a:xfrm>
            <a:off x="8523685" y="4893469"/>
            <a:ext cx="46315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25">
                <a:solidFill>
                  <a:srgbClr val="197519"/>
                </a:solidFill>
                <a:ea typeface="方正粗倩简体" pitchFamily="65" charset="-122"/>
              </a:rPr>
              <a:t>12</a:t>
            </a:r>
            <a:endParaRPr lang="zh-CN" altLang="en-US" sz="1125">
              <a:solidFill>
                <a:srgbClr val="197519"/>
              </a:solidFill>
              <a:ea typeface="方正粗倩简体" pitchFamily="65" charset="-122"/>
            </a:endParaRPr>
          </a:p>
        </p:txBody>
      </p:sp>
      <p:sp>
        <p:nvSpPr>
          <p:cNvPr id="9" name="矩形 8"/>
          <p:cNvSpPr/>
          <p:nvPr/>
        </p:nvSpPr>
        <p:spPr>
          <a:xfrm>
            <a:off x="0" y="-99060"/>
            <a:ext cx="2198370"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一</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报名条件</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695960" y="684530"/>
            <a:ext cx="1502410" cy="368300"/>
          </a:xfrm>
          <a:prstGeom prst="rect">
            <a:avLst/>
          </a:prstGeom>
          <a:noFill/>
        </p:spPr>
        <p:txBody>
          <a:bodyPr wrap="square" rtlCol="0" anchor="t">
            <a:spAutoFit/>
          </a:bodyPr>
          <a:p>
            <a:pPr algn="l"/>
            <a:r>
              <a:rPr lang="en-US" altLang="zh-CN" sz="1600" b="1" dirty="0">
                <a:solidFill>
                  <a:srgbClr val="930000"/>
                </a:solidFill>
                <a:latin typeface="微软雅黑" panose="020B0503020204020204" pitchFamily="34" charset="-122"/>
                <a:ea typeface="微软雅黑" panose="020B0503020204020204" pitchFamily="34" charset="-122"/>
                <a:cs typeface="+mn-ea"/>
                <a:sym typeface="+mn-ea"/>
              </a:rPr>
              <a:t>3.</a:t>
            </a:r>
            <a:r>
              <a:rPr lang="zh-CN" altLang="en-US" sz="1800" b="1" dirty="0">
                <a:solidFill>
                  <a:srgbClr val="930000"/>
                </a:solidFill>
                <a:latin typeface="微软雅黑" panose="020B0503020204020204" pitchFamily="34" charset="-122"/>
                <a:ea typeface="微软雅黑" panose="020B0503020204020204" pitchFamily="34" charset="-122"/>
                <a:cs typeface="+mn-ea"/>
                <a:sym typeface="+mn-ea"/>
              </a:rPr>
              <a:t>体格</a:t>
            </a:r>
            <a:r>
              <a:rPr lang="zh-CN" altLang="en-US" sz="1600" b="1" dirty="0">
                <a:solidFill>
                  <a:srgbClr val="930000"/>
                </a:solidFill>
                <a:latin typeface="微软雅黑" panose="020B0503020204020204" pitchFamily="34" charset="-122"/>
                <a:ea typeface="微软雅黑" panose="020B0503020204020204" pitchFamily="34" charset="-122"/>
                <a:cs typeface="+mn-ea"/>
                <a:sym typeface="+mn-ea"/>
              </a:rPr>
              <a:t>要求</a:t>
            </a:r>
            <a:endParaRPr lang="zh-CN" altLang="en-US" sz="1600" b="1" dirty="0">
              <a:solidFill>
                <a:srgbClr val="930000"/>
              </a:solidFill>
              <a:latin typeface="微软雅黑" panose="020B0503020204020204" pitchFamily="34" charset="-122"/>
              <a:ea typeface="微软雅黑" panose="020B0503020204020204" pitchFamily="34" charset="-122"/>
              <a:cs typeface="+mn-ea"/>
              <a:sym typeface="+mn-ea"/>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28"/>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9"/>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0"/>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31"/>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32"/>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ppt_x</p:attrName>
                                        </p:attrNameLst>
                                      </p:cBhvr>
                                      <p:tavLst>
                                        <p:tav tm="0">
                                          <p:val>
                                            <p:strVal val="#ppt_x"/>
                                          </p:val>
                                        </p:tav>
                                        <p:tav tm="100000">
                                          <p:val>
                                            <p:strVal val="#ppt_x"/>
                                          </p:val>
                                        </p:tav>
                                      </p:tavLst>
                                    </p:anim>
                                    <p:anim calcmode="lin" valueType="num">
                                      <p:cBhvr>
                                        <p:cTn id="18" dur="500" fill="hold"/>
                                        <p:tgtEl>
                                          <p:spTgt spid="28"/>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ppt_x</p:attrName>
                                        </p:attrNameLst>
                                      </p:cBhvr>
                                      <p:tavLst>
                                        <p:tav tm="0">
                                          <p:val>
                                            <p:strVal val="#ppt_x"/>
                                          </p:val>
                                        </p:tav>
                                        <p:tav tm="100000">
                                          <p:val>
                                            <p:strVal val="#ppt_x"/>
                                          </p:val>
                                        </p:tav>
                                      </p:tavLst>
                                    </p:anim>
                                    <p:anim calcmode="lin" valueType="num">
                                      <p:cBhvr>
                                        <p:cTn id="22" dur="500" fill="hold"/>
                                        <p:tgtEl>
                                          <p:spTgt spid="29"/>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ppt_x"/>
                                          </p:val>
                                        </p:tav>
                                        <p:tav tm="100000">
                                          <p:val>
                                            <p:strVal val="#ppt_x"/>
                                          </p:val>
                                        </p:tav>
                                      </p:tavLst>
                                    </p:anim>
                                    <p:anim calcmode="lin" valueType="num">
                                      <p:cBhvr>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ppt_x</p:attrName>
                                        </p:attrNameLst>
                                      </p:cBhvr>
                                      <p:tavLst>
                                        <p:tav tm="0">
                                          <p:val>
                                            <p:strVal val="#ppt_x"/>
                                          </p:val>
                                        </p:tav>
                                        <p:tav tm="100000">
                                          <p:val>
                                            <p:strVal val="#ppt_x"/>
                                          </p:val>
                                        </p:tav>
                                      </p:tavLst>
                                    </p:anim>
                                    <p:anim calcmode="lin" valueType="num">
                                      <p:cBhvr>
                                        <p:cTn id="30" dur="500" fill="hold"/>
                                        <p:tgtEl>
                                          <p:spTgt spid="31"/>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ppt_x</p:attrName>
                                        </p:attrNameLst>
                                      </p:cBhvr>
                                      <p:tavLst>
                                        <p:tav tm="0">
                                          <p:val>
                                            <p:strVal val="#ppt_x"/>
                                          </p:val>
                                        </p:tav>
                                        <p:tav tm="100000">
                                          <p:val>
                                            <p:strVal val="#ppt_x"/>
                                          </p:val>
                                        </p:tav>
                                      </p:tavLst>
                                    </p:anim>
                                    <p:anim calcmode="lin" valueType="num">
                                      <p:cBhvr>
                                        <p:cTn id="34" dur="500" fill="hold"/>
                                        <p:tgtEl>
                                          <p:spTgt spid="32"/>
                                        </p:tgtEl>
                                        <p:attrNameLst>
                                          <p:attrName>ppt_y</p:attrName>
                                        </p:attrNameLst>
                                      </p:cBhvr>
                                      <p:tavLst>
                                        <p:tav tm="0">
                                          <p:val>
                                            <p:strVal val="1+#ppt_h/2"/>
                                          </p:val>
                                        </p:tav>
                                        <p:tav tm="100000">
                                          <p:val>
                                            <p:strVal val="#ppt_y"/>
                                          </p:val>
                                        </p:tav>
                                      </p:tavLst>
                                    </p:anim>
                                  </p:childTnLst>
                                </p:cTn>
                              </p:par>
                              <p:par>
                                <p:cTn id="35" presetID="53" presetClass="entr" presetSubtype="16" fill="hold" nodeType="withEffect">
                                  <p:stCondLst>
                                    <p:cond delay="400"/>
                                  </p:stCondLst>
                                  <p:childTnLst>
                                    <p:set>
                                      <p:cBhvr>
                                        <p:cTn id="36" dur="1" fill="hold">
                                          <p:stCondLst>
                                            <p:cond delay="0"/>
                                          </p:stCondLst>
                                        </p:cTn>
                                        <p:tgtEl>
                                          <p:spTgt spid="4100"/>
                                        </p:tgtEl>
                                        <p:attrNameLst>
                                          <p:attrName>style.visibility</p:attrName>
                                        </p:attrNameLst>
                                      </p:cBhvr>
                                      <p:to>
                                        <p:strVal val="visible"/>
                                      </p:to>
                                    </p:set>
                                    <p:anim calcmode="lin" valueType="num">
                                      <p:cBhvr>
                                        <p:cTn id="37" dur="500" fill="hold"/>
                                        <p:tgtEl>
                                          <p:spTgt spid="4100"/>
                                        </p:tgtEl>
                                        <p:attrNameLst>
                                          <p:attrName>ppt_w</p:attrName>
                                        </p:attrNameLst>
                                      </p:cBhvr>
                                      <p:tavLst>
                                        <p:tav tm="0">
                                          <p:val>
                                            <p:fltVal val="0"/>
                                          </p:val>
                                        </p:tav>
                                        <p:tav tm="100000">
                                          <p:val>
                                            <p:strVal val="#ppt_w"/>
                                          </p:val>
                                        </p:tav>
                                      </p:tavLst>
                                    </p:anim>
                                    <p:anim calcmode="lin" valueType="num">
                                      <p:cBhvr>
                                        <p:cTn id="38" dur="500" fill="hold"/>
                                        <p:tgtEl>
                                          <p:spTgt spid="4100"/>
                                        </p:tgtEl>
                                        <p:attrNameLst>
                                          <p:attrName>ppt_h</p:attrName>
                                        </p:attrNameLst>
                                      </p:cBhvr>
                                      <p:tavLst>
                                        <p:tav tm="0">
                                          <p:val>
                                            <p:fltVal val="0"/>
                                          </p:val>
                                        </p:tav>
                                        <p:tav tm="100000">
                                          <p:val>
                                            <p:strVal val="#ppt_h"/>
                                          </p:val>
                                        </p:tav>
                                      </p:tavLst>
                                    </p:anim>
                                    <p:animEffect transition="in" filter="fade">
                                      <p:cBhvr>
                                        <p:cTn id="39" dur="500"/>
                                        <p:tgtEl>
                                          <p:spTgt spid="4100"/>
                                        </p:tgtEl>
                                      </p:cBhvr>
                                    </p:animEffect>
                                  </p:childTnLst>
                                </p:cTn>
                              </p:par>
                              <p:par>
                                <p:cTn id="40" presetID="22" presetClass="entr" presetSubtype="2" fill="hold" grpId="0" nodeType="withEffect">
                                  <p:stCondLst>
                                    <p:cond delay="900"/>
                                  </p:stCondLst>
                                  <p:childTnLst>
                                    <p:set>
                                      <p:cBhvr>
                                        <p:cTn id="41" dur="1" fill="hold">
                                          <p:stCondLst>
                                            <p:cond delay="0"/>
                                          </p:stCondLst>
                                        </p:cTn>
                                        <p:tgtEl>
                                          <p:spTgt spid="130"/>
                                        </p:tgtEl>
                                        <p:attrNameLst>
                                          <p:attrName>style.visibility</p:attrName>
                                        </p:attrNameLst>
                                      </p:cBhvr>
                                      <p:to>
                                        <p:strVal val="visible"/>
                                      </p:to>
                                    </p:set>
                                    <p:animEffect transition="in" filter="wipe(right)">
                                      <p:cBhvr>
                                        <p:cTn id="42" dur="500"/>
                                        <p:tgtEl>
                                          <p:spTgt spid="130"/>
                                        </p:tgtEl>
                                      </p:cBhvr>
                                    </p:animEffect>
                                  </p:childTnLst>
                                </p:cTn>
                              </p:par>
                              <p:par>
                                <p:cTn id="43" presetID="22" presetClass="entr" presetSubtype="8" fill="hold" grpId="0" nodeType="withEffect">
                                  <p:stCondLst>
                                    <p:cond delay="1300"/>
                                  </p:stCondLst>
                                  <p:childTnLst>
                                    <p:set>
                                      <p:cBhvr>
                                        <p:cTn id="44" dur="1" fill="hold">
                                          <p:stCondLst>
                                            <p:cond delay="0"/>
                                          </p:stCondLst>
                                        </p:cTn>
                                        <p:tgtEl>
                                          <p:spTgt spid="3"/>
                                        </p:tgtEl>
                                        <p:attrNameLst>
                                          <p:attrName>style.visibility</p:attrName>
                                        </p:attrNameLst>
                                      </p:cBhvr>
                                      <p:to>
                                        <p:strVal val="visible"/>
                                      </p:to>
                                    </p:set>
                                    <p:animEffect transition="in" filter="wipe(left)">
                                      <p:cBhvr>
                                        <p:cTn id="45" dur="500"/>
                                        <p:tgtEl>
                                          <p:spTgt spid="3"/>
                                        </p:tgtEl>
                                      </p:cBhvr>
                                    </p:animEffect>
                                  </p:childTnLst>
                                </p:cTn>
                              </p:par>
                              <p:par>
                                <p:cTn id="46" presetID="22" presetClass="entr" presetSubtype="1" fill="hold" grpId="0" nodeType="withEffect">
                                  <p:stCondLst>
                                    <p:cond delay="1700"/>
                                  </p:stCondLst>
                                  <p:childTnLst>
                                    <p:set>
                                      <p:cBhvr>
                                        <p:cTn id="47" dur="1" fill="hold">
                                          <p:stCondLst>
                                            <p:cond delay="0"/>
                                          </p:stCondLst>
                                        </p:cTn>
                                        <p:tgtEl>
                                          <p:spTgt spid="22"/>
                                        </p:tgtEl>
                                        <p:attrNameLst>
                                          <p:attrName>style.visibility</p:attrName>
                                        </p:attrNameLst>
                                      </p:cBhvr>
                                      <p:to>
                                        <p:strVal val="visible"/>
                                      </p:to>
                                    </p:set>
                                    <p:animEffect transition="in" filter="wipe(up)">
                                      <p:cBhvr>
                                        <p:cTn id="48" dur="500"/>
                                        <p:tgtEl>
                                          <p:spTgt spid="22"/>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15466"/>
                                        </p:tgtEl>
                                        <p:attrNameLst>
                                          <p:attrName>style.visibility</p:attrName>
                                        </p:attrNameLst>
                                      </p:cBhvr>
                                      <p:to>
                                        <p:strVal val="visible"/>
                                      </p:to>
                                    </p:set>
                                    <p:animEffect transition="in" filter="wipe(left)">
                                      <p:cBhvr>
                                        <p:cTn id="51" dur="500"/>
                                        <p:tgtEl>
                                          <p:spTgt spid="15466"/>
                                        </p:tgtEl>
                                      </p:cBhvr>
                                    </p:animEffect>
                                  </p:childTnLst>
                                </p:cTn>
                              </p:par>
                              <p:par>
                                <p:cTn id="52" presetID="22" presetClass="entr" presetSubtype="8" fill="hold" grpId="0" nodeType="withEffect">
                                  <p:stCondLst>
                                    <p:cond delay="150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par>
                                <p:cTn id="55" presetID="22" presetClass="entr" presetSubtype="1" fill="hold" grpId="0" nodeType="withEffect">
                                  <p:stCondLst>
                                    <p:cond delay="190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6" grpId="0" bldLvl="0" animBg="1"/>
      <p:bldP spid="130" grpId="0" bldLvl="0"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22" grpId="0"/>
      <p:bldP spid="23" grpId="0"/>
      <p:bldP spid="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等腰三角形 19"/>
          <p:cNvSpPr>
            <a:spLocks noChangeArrowheads="1"/>
          </p:cNvSpPr>
          <p:nvPr/>
        </p:nvSpPr>
        <p:spPr bwMode="auto">
          <a:xfrm rot="9233090">
            <a:off x="8315325" y="4995863"/>
            <a:ext cx="91679" cy="78581"/>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21" name="等腰三角形 20"/>
          <p:cNvSpPr>
            <a:spLocks noChangeArrowheads="1"/>
          </p:cNvSpPr>
          <p:nvPr/>
        </p:nvSpPr>
        <p:spPr bwMode="auto">
          <a:xfrm rot="-6030424">
            <a:off x="8134946" y="4976218"/>
            <a:ext cx="135731" cy="11787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22" name="等腰三角形 21"/>
          <p:cNvSpPr>
            <a:spLocks noChangeArrowheads="1"/>
          </p:cNvSpPr>
          <p:nvPr/>
        </p:nvSpPr>
        <p:spPr bwMode="auto">
          <a:xfrm rot="-228606">
            <a:off x="8476060" y="4982767"/>
            <a:ext cx="91678" cy="78581"/>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23" name="等腰三角形 22"/>
          <p:cNvSpPr>
            <a:spLocks noChangeArrowheads="1"/>
          </p:cNvSpPr>
          <p:nvPr/>
        </p:nvSpPr>
        <p:spPr bwMode="auto">
          <a:xfrm rot="-3389783">
            <a:off x="8280798" y="4929188"/>
            <a:ext cx="44053" cy="3691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24" name="等腰三角形 23"/>
          <p:cNvSpPr>
            <a:spLocks noChangeArrowheads="1"/>
          </p:cNvSpPr>
          <p:nvPr/>
        </p:nvSpPr>
        <p:spPr bwMode="auto">
          <a:xfrm rot="8748521">
            <a:off x="8422481" y="4993482"/>
            <a:ext cx="44054" cy="3691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cxnSp>
        <p:nvCxnSpPr>
          <p:cNvPr id="5" name="直接连接符 4"/>
          <p:cNvCxnSpPr/>
          <p:nvPr/>
        </p:nvCxnSpPr>
        <p:spPr>
          <a:xfrm>
            <a:off x="-93980" y="4354989"/>
            <a:ext cx="9144000" cy="0"/>
          </a:xfrm>
          <a:prstGeom prst="line">
            <a:avLst/>
          </a:prstGeom>
          <a:ln w="107950">
            <a:solidFill>
              <a:srgbClr val="00913A"/>
            </a:solidFill>
          </a:ln>
        </p:spPr>
        <p:style>
          <a:lnRef idx="1">
            <a:schemeClr val="accent1"/>
          </a:lnRef>
          <a:fillRef idx="0">
            <a:schemeClr val="accent1"/>
          </a:fillRef>
          <a:effectRef idx="0">
            <a:schemeClr val="accent1"/>
          </a:effectRef>
          <a:fontRef idx="minor">
            <a:schemeClr val="tx1"/>
          </a:fontRef>
        </p:style>
      </p:cxnSp>
      <p:sp>
        <p:nvSpPr>
          <p:cNvPr id="6" name="Freeform 17"/>
          <p:cNvSpPr>
            <a:spLocks noEditPoints="1" noChangeArrowheads="1"/>
          </p:cNvSpPr>
          <p:nvPr/>
        </p:nvSpPr>
        <p:spPr bwMode="auto">
          <a:xfrm rot="16200000">
            <a:off x="277495" y="930275"/>
            <a:ext cx="592455" cy="798830"/>
          </a:xfrm>
          <a:custGeom>
            <a:avLst/>
            <a:gdLst>
              <a:gd name="T0" fmla="*/ 31 w 62"/>
              <a:gd name="T1" fmla="*/ 0 h 90"/>
              <a:gd name="T2" fmla="*/ 53 w 62"/>
              <a:gd name="T3" fmla="*/ 9 h 90"/>
              <a:gd name="T4" fmla="*/ 62 w 62"/>
              <a:gd name="T5" fmla="*/ 30 h 90"/>
              <a:gd name="T6" fmla="*/ 53 w 62"/>
              <a:gd name="T7" fmla="*/ 52 h 90"/>
              <a:gd name="T8" fmla="*/ 32 w 62"/>
              <a:gd name="T9" fmla="*/ 90 h 90"/>
              <a:gd name="T10" fmla="*/ 9 w 62"/>
              <a:gd name="T11" fmla="*/ 52 h 90"/>
              <a:gd name="T12" fmla="*/ 0 w 62"/>
              <a:gd name="T13" fmla="*/ 30 h 90"/>
              <a:gd name="T14" fmla="*/ 9 w 62"/>
              <a:gd name="T15" fmla="*/ 9 h 90"/>
              <a:gd name="T16" fmla="*/ 31 w 62"/>
              <a:gd name="T17" fmla="*/ 0 h 90"/>
              <a:gd name="T18" fmla="*/ 44 w 62"/>
              <a:gd name="T19" fmla="*/ 18 h 90"/>
              <a:gd name="T20" fmla="*/ 31 w 62"/>
              <a:gd name="T21" fmla="*/ 12 h 90"/>
              <a:gd name="T22" fmla="*/ 18 w 62"/>
              <a:gd name="T23" fmla="*/ 18 h 90"/>
              <a:gd name="T24" fmla="*/ 13 w 62"/>
              <a:gd name="T25" fmla="*/ 30 h 90"/>
              <a:gd name="T26" fmla="*/ 18 w 62"/>
              <a:gd name="T27" fmla="*/ 43 h 90"/>
              <a:gd name="T28" fmla="*/ 31 w 62"/>
              <a:gd name="T29" fmla="*/ 49 h 90"/>
              <a:gd name="T30" fmla="*/ 44 w 62"/>
              <a:gd name="T31" fmla="*/ 43 h 90"/>
              <a:gd name="T32" fmla="*/ 49 w 62"/>
              <a:gd name="T33" fmla="*/ 30 h 90"/>
              <a:gd name="T34" fmla="*/ 44 w 62"/>
              <a:gd name="T35"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90">
                <a:moveTo>
                  <a:pt x="31" y="0"/>
                </a:moveTo>
                <a:cubicBezTo>
                  <a:pt x="39" y="0"/>
                  <a:pt x="47" y="3"/>
                  <a:pt x="53" y="9"/>
                </a:cubicBezTo>
                <a:cubicBezTo>
                  <a:pt x="58" y="14"/>
                  <a:pt x="62" y="22"/>
                  <a:pt x="62" y="30"/>
                </a:cubicBezTo>
                <a:cubicBezTo>
                  <a:pt x="62" y="39"/>
                  <a:pt x="58" y="47"/>
                  <a:pt x="53" y="52"/>
                </a:cubicBezTo>
                <a:cubicBezTo>
                  <a:pt x="32" y="90"/>
                  <a:pt x="32" y="90"/>
                  <a:pt x="32" y="90"/>
                </a:cubicBezTo>
                <a:cubicBezTo>
                  <a:pt x="32" y="90"/>
                  <a:pt x="15" y="62"/>
                  <a:pt x="9" y="52"/>
                </a:cubicBezTo>
                <a:cubicBezTo>
                  <a:pt x="3" y="46"/>
                  <a:pt x="0" y="39"/>
                  <a:pt x="0" y="30"/>
                </a:cubicBezTo>
                <a:cubicBezTo>
                  <a:pt x="0" y="22"/>
                  <a:pt x="4" y="14"/>
                  <a:pt x="9" y="9"/>
                </a:cubicBezTo>
                <a:cubicBezTo>
                  <a:pt x="15" y="3"/>
                  <a:pt x="22" y="0"/>
                  <a:pt x="31" y="0"/>
                </a:cubicBezTo>
                <a:close/>
                <a:moveTo>
                  <a:pt x="44" y="18"/>
                </a:moveTo>
                <a:cubicBezTo>
                  <a:pt x="40" y="14"/>
                  <a:pt x="36" y="12"/>
                  <a:pt x="31" y="12"/>
                </a:cubicBezTo>
                <a:cubicBezTo>
                  <a:pt x="26" y="12"/>
                  <a:pt x="21" y="14"/>
                  <a:pt x="18" y="18"/>
                </a:cubicBezTo>
                <a:cubicBezTo>
                  <a:pt x="15" y="21"/>
                  <a:pt x="13" y="25"/>
                  <a:pt x="13" y="30"/>
                </a:cubicBezTo>
                <a:cubicBezTo>
                  <a:pt x="13" y="35"/>
                  <a:pt x="15" y="40"/>
                  <a:pt x="18" y="43"/>
                </a:cubicBezTo>
                <a:cubicBezTo>
                  <a:pt x="21" y="47"/>
                  <a:pt x="26" y="49"/>
                  <a:pt x="31" y="49"/>
                </a:cubicBezTo>
                <a:cubicBezTo>
                  <a:pt x="36" y="49"/>
                  <a:pt x="40" y="47"/>
                  <a:pt x="44" y="43"/>
                </a:cubicBezTo>
                <a:cubicBezTo>
                  <a:pt x="47" y="40"/>
                  <a:pt x="49" y="35"/>
                  <a:pt x="49" y="30"/>
                </a:cubicBezTo>
                <a:cubicBezTo>
                  <a:pt x="49" y="25"/>
                  <a:pt x="47" y="21"/>
                  <a:pt x="44" y="18"/>
                </a:cubicBezTo>
                <a:close/>
              </a:path>
            </a:pathLst>
          </a:custGeom>
          <a:solidFill>
            <a:srgbClr val="19751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grpSp>
        <p:nvGrpSpPr>
          <p:cNvPr id="127" name="Group 101"/>
          <p:cNvGrpSpPr>
            <a:grpSpLocks noChangeAspect="1"/>
          </p:cNvGrpSpPr>
          <p:nvPr/>
        </p:nvGrpSpPr>
        <p:grpSpPr bwMode="auto">
          <a:xfrm>
            <a:off x="389258" y="2918711"/>
            <a:ext cx="532210" cy="1411024"/>
            <a:chOff x="679" y="2526"/>
            <a:chExt cx="433" cy="1148"/>
          </a:xfrm>
          <a:solidFill>
            <a:srgbClr val="03904F"/>
          </a:solidFill>
        </p:grpSpPr>
        <p:sp>
          <p:nvSpPr>
            <p:cNvPr id="129" name="Freeform 102"/>
            <p:cNvSpPr/>
            <p:nvPr/>
          </p:nvSpPr>
          <p:spPr bwMode="auto">
            <a:xfrm>
              <a:off x="784" y="2526"/>
              <a:ext cx="162" cy="181"/>
            </a:xfrm>
            <a:custGeom>
              <a:avLst/>
              <a:gdLst>
                <a:gd name="T0" fmla="*/ 33 w 67"/>
                <a:gd name="T1" fmla="*/ 76 h 76"/>
                <a:gd name="T2" fmla="*/ 32 w 67"/>
                <a:gd name="T3" fmla="*/ 75 h 76"/>
                <a:gd name="T4" fmla="*/ 6 w 67"/>
                <a:gd name="T5" fmla="*/ 61 h 76"/>
                <a:gd name="T6" fmla="*/ 7 w 67"/>
                <a:gd name="T7" fmla="*/ 59 h 76"/>
                <a:gd name="T8" fmla="*/ 5 w 67"/>
                <a:gd name="T9" fmla="*/ 51 h 76"/>
                <a:gd name="T10" fmla="*/ 2 w 67"/>
                <a:gd name="T11" fmla="*/ 44 h 76"/>
                <a:gd name="T12" fmla="*/ 0 w 67"/>
                <a:gd name="T13" fmla="*/ 36 h 76"/>
                <a:gd name="T14" fmla="*/ 0 w 67"/>
                <a:gd name="T15" fmla="*/ 28 h 76"/>
                <a:gd name="T16" fmla="*/ 1 w 67"/>
                <a:gd name="T17" fmla="*/ 21 h 76"/>
                <a:gd name="T18" fmla="*/ 6 w 67"/>
                <a:gd name="T19" fmla="*/ 16 h 76"/>
                <a:gd name="T20" fmla="*/ 6 w 67"/>
                <a:gd name="T21" fmla="*/ 15 h 76"/>
                <a:gd name="T22" fmla="*/ 7 w 67"/>
                <a:gd name="T23" fmla="*/ 10 h 76"/>
                <a:gd name="T24" fmla="*/ 11 w 67"/>
                <a:gd name="T25" fmla="*/ 4 h 76"/>
                <a:gd name="T26" fmla="*/ 29 w 67"/>
                <a:gd name="T27" fmla="*/ 0 h 76"/>
                <a:gd name="T28" fmla="*/ 40 w 67"/>
                <a:gd name="T29" fmla="*/ 0 h 76"/>
                <a:gd name="T30" fmla="*/ 52 w 67"/>
                <a:gd name="T31" fmla="*/ 5 h 76"/>
                <a:gd name="T32" fmla="*/ 61 w 67"/>
                <a:gd name="T33" fmla="*/ 13 h 76"/>
                <a:gd name="T34" fmla="*/ 67 w 67"/>
                <a:gd name="T35" fmla="*/ 20 h 76"/>
                <a:gd name="T36" fmla="*/ 62 w 67"/>
                <a:gd name="T37" fmla="*/ 20 h 76"/>
                <a:gd name="T38" fmla="*/ 63 w 67"/>
                <a:gd name="T39" fmla="*/ 24 h 76"/>
                <a:gd name="T40" fmla="*/ 63 w 67"/>
                <a:gd name="T41" fmla="*/ 24 h 76"/>
                <a:gd name="T42" fmla="*/ 56 w 67"/>
                <a:gd name="T43" fmla="*/ 25 h 76"/>
                <a:gd name="T44" fmla="*/ 58 w 67"/>
                <a:gd name="T45" fmla="*/ 33 h 76"/>
                <a:gd name="T46" fmla="*/ 56 w 67"/>
                <a:gd name="T47" fmla="*/ 41 h 76"/>
                <a:gd name="T48" fmla="*/ 55 w 67"/>
                <a:gd name="T49" fmla="*/ 45 h 76"/>
                <a:gd name="T50" fmla="*/ 55 w 67"/>
                <a:gd name="T51" fmla="*/ 48 h 76"/>
                <a:gd name="T52" fmla="*/ 56 w 67"/>
                <a:gd name="T53" fmla="*/ 52 h 76"/>
                <a:gd name="T54" fmla="*/ 57 w 67"/>
                <a:gd name="T55" fmla="*/ 57 h 76"/>
                <a:gd name="T56" fmla="*/ 50 w 67"/>
                <a:gd name="T57" fmla="*/ 57 h 76"/>
                <a:gd name="T58" fmla="*/ 50 w 67"/>
                <a:gd name="T59" fmla="*/ 61 h 76"/>
                <a:gd name="T60" fmla="*/ 47 w 67"/>
                <a:gd name="T61" fmla="*/ 62 h 76"/>
                <a:gd name="T62" fmla="*/ 47 w 67"/>
                <a:gd name="T63" fmla="*/ 64 h 76"/>
                <a:gd name="T64" fmla="*/ 43 w 67"/>
                <a:gd name="T65" fmla="*/ 69 h 76"/>
                <a:gd name="T66" fmla="*/ 43 w 67"/>
                <a:gd name="T67" fmla="*/ 71 h 76"/>
                <a:gd name="T68" fmla="*/ 39 w 67"/>
                <a:gd name="T69" fmla="*/ 72 h 76"/>
                <a:gd name="T70" fmla="*/ 35 w 67"/>
                <a:gd name="T71" fmla="*/ 72 h 76"/>
                <a:gd name="T72" fmla="*/ 33 w 67"/>
                <a:gd name="T7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7" h="76">
                  <a:moveTo>
                    <a:pt x="33" y="76"/>
                  </a:moveTo>
                  <a:cubicBezTo>
                    <a:pt x="32" y="75"/>
                    <a:pt x="32" y="75"/>
                    <a:pt x="32" y="75"/>
                  </a:cubicBezTo>
                  <a:cubicBezTo>
                    <a:pt x="23" y="68"/>
                    <a:pt x="14" y="63"/>
                    <a:pt x="6" y="61"/>
                  </a:cubicBezTo>
                  <a:cubicBezTo>
                    <a:pt x="7" y="59"/>
                    <a:pt x="7" y="59"/>
                    <a:pt x="7" y="59"/>
                  </a:cubicBezTo>
                  <a:cubicBezTo>
                    <a:pt x="6" y="58"/>
                    <a:pt x="5" y="55"/>
                    <a:pt x="5" y="51"/>
                  </a:cubicBezTo>
                  <a:cubicBezTo>
                    <a:pt x="2" y="44"/>
                    <a:pt x="2" y="44"/>
                    <a:pt x="2" y="44"/>
                  </a:cubicBezTo>
                  <a:cubicBezTo>
                    <a:pt x="2" y="43"/>
                    <a:pt x="1" y="41"/>
                    <a:pt x="0" y="36"/>
                  </a:cubicBezTo>
                  <a:cubicBezTo>
                    <a:pt x="0" y="28"/>
                    <a:pt x="0" y="28"/>
                    <a:pt x="0" y="28"/>
                  </a:cubicBezTo>
                  <a:cubicBezTo>
                    <a:pt x="0" y="25"/>
                    <a:pt x="0" y="22"/>
                    <a:pt x="1" y="21"/>
                  </a:cubicBezTo>
                  <a:cubicBezTo>
                    <a:pt x="6" y="16"/>
                    <a:pt x="6" y="16"/>
                    <a:pt x="6" y="16"/>
                  </a:cubicBezTo>
                  <a:cubicBezTo>
                    <a:pt x="6" y="15"/>
                    <a:pt x="6" y="15"/>
                    <a:pt x="6" y="15"/>
                  </a:cubicBezTo>
                  <a:cubicBezTo>
                    <a:pt x="7" y="10"/>
                    <a:pt x="7" y="10"/>
                    <a:pt x="7" y="10"/>
                  </a:cubicBezTo>
                  <a:cubicBezTo>
                    <a:pt x="8" y="7"/>
                    <a:pt x="9" y="5"/>
                    <a:pt x="11" y="4"/>
                  </a:cubicBezTo>
                  <a:cubicBezTo>
                    <a:pt x="14" y="1"/>
                    <a:pt x="20" y="0"/>
                    <a:pt x="29" y="0"/>
                  </a:cubicBezTo>
                  <a:cubicBezTo>
                    <a:pt x="40" y="0"/>
                    <a:pt x="40" y="0"/>
                    <a:pt x="40" y="0"/>
                  </a:cubicBezTo>
                  <a:cubicBezTo>
                    <a:pt x="45" y="1"/>
                    <a:pt x="49" y="3"/>
                    <a:pt x="52" y="5"/>
                  </a:cubicBezTo>
                  <a:cubicBezTo>
                    <a:pt x="61" y="13"/>
                    <a:pt x="61" y="13"/>
                    <a:pt x="61" y="13"/>
                  </a:cubicBezTo>
                  <a:cubicBezTo>
                    <a:pt x="64" y="16"/>
                    <a:pt x="66" y="18"/>
                    <a:pt x="67" y="20"/>
                  </a:cubicBezTo>
                  <a:cubicBezTo>
                    <a:pt x="62" y="20"/>
                    <a:pt x="62" y="20"/>
                    <a:pt x="62" y="20"/>
                  </a:cubicBezTo>
                  <a:cubicBezTo>
                    <a:pt x="63" y="24"/>
                    <a:pt x="63" y="24"/>
                    <a:pt x="63" y="24"/>
                  </a:cubicBezTo>
                  <a:cubicBezTo>
                    <a:pt x="63" y="24"/>
                    <a:pt x="63" y="24"/>
                    <a:pt x="63" y="24"/>
                  </a:cubicBezTo>
                  <a:cubicBezTo>
                    <a:pt x="56" y="25"/>
                    <a:pt x="56" y="25"/>
                    <a:pt x="56" y="25"/>
                  </a:cubicBezTo>
                  <a:cubicBezTo>
                    <a:pt x="58" y="33"/>
                    <a:pt x="58" y="33"/>
                    <a:pt x="58" y="33"/>
                  </a:cubicBezTo>
                  <a:cubicBezTo>
                    <a:pt x="58" y="37"/>
                    <a:pt x="57" y="40"/>
                    <a:pt x="56" y="41"/>
                  </a:cubicBezTo>
                  <a:cubicBezTo>
                    <a:pt x="55" y="42"/>
                    <a:pt x="55" y="44"/>
                    <a:pt x="55" y="45"/>
                  </a:cubicBezTo>
                  <a:cubicBezTo>
                    <a:pt x="55" y="48"/>
                    <a:pt x="55" y="48"/>
                    <a:pt x="55" y="48"/>
                  </a:cubicBezTo>
                  <a:cubicBezTo>
                    <a:pt x="56" y="52"/>
                    <a:pt x="56" y="52"/>
                    <a:pt x="56" y="52"/>
                  </a:cubicBezTo>
                  <a:cubicBezTo>
                    <a:pt x="57" y="57"/>
                    <a:pt x="57" y="57"/>
                    <a:pt x="57" y="57"/>
                  </a:cubicBezTo>
                  <a:cubicBezTo>
                    <a:pt x="50" y="57"/>
                    <a:pt x="50" y="57"/>
                    <a:pt x="50" y="57"/>
                  </a:cubicBezTo>
                  <a:cubicBezTo>
                    <a:pt x="50" y="61"/>
                    <a:pt x="50" y="61"/>
                    <a:pt x="50" y="61"/>
                  </a:cubicBezTo>
                  <a:cubicBezTo>
                    <a:pt x="47" y="62"/>
                    <a:pt x="47" y="62"/>
                    <a:pt x="47" y="62"/>
                  </a:cubicBezTo>
                  <a:cubicBezTo>
                    <a:pt x="47" y="64"/>
                    <a:pt x="47" y="64"/>
                    <a:pt x="47" y="64"/>
                  </a:cubicBezTo>
                  <a:cubicBezTo>
                    <a:pt x="44" y="65"/>
                    <a:pt x="43" y="67"/>
                    <a:pt x="43" y="69"/>
                  </a:cubicBezTo>
                  <a:cubicBezTo>
                    <a:pt x="43" y="71"/>
                    <a:pt x="43" y="71"/>
                    <a:pt x="43" y="71"/>
                  </a:cubicBezTo>
                  <a:cubicBezTo>
                    <a:pt x="39" y="72"/>
                    <a:pt x="39" y="72"/>
                    <a:pt x="39" y="72"/>
                  </a:cubicBezTo>
                  <a:cubicBezTo>
                    <a:pt x="35" y="72"/>
                    <a:pt x="35" y="72"/>
                    <a:pt x="35" y="72"/>
                  </a:cubicBezTo>
                  <a:cubicBezTo>
                    <a:pt x="34" y="72"/>
                    <a:pt x="33" y="74"/>
                    <a:pt x="3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0" name="Freeform 103"/>
            <p:cNvSpPr/>
            <p:nvPr/>
          </p:nvSpPr>
          <p:spPr bwMode="auto">
            <a:xfrm>
              <a:off x="861" y="2726"/>
              <a:ext cx="37" cy="71"/>
            </a:xfrm>
            <a:custGeom>
              <a:avLst/>
              <a:gdLst>
                <a:gd name="T0" fmla="*/ 4 w 15"/>
                <a:gd name="T1" fmla="*/ 1 h 30"/>
                <a:gd name="T2" fmla="*/ 4 w 15"/>
                <a:gd name="T3" fmla="*/ 0 h 30"/>
                <a:gd name="T4" fmla="*/ 5 w 15"/>
                <a:gd name="T5" fmla="*/ 7 h 30"/>
                <a:gd name="T6" fmla="*/ 10 w 15"/>
                <a:gd name="T7" fmla="*/ 16 h 30"/>
                <a:gd name="T8" fmla="*/ 15 w 15"/>
                <a:gd name="T9" fmla="*/ 30 h 30"/>
                <a:gd name="T10" fmla="*/ 14 w 15"/>
                <a:gd name="T11" fmla="*/ 28 h 30"/>
                <a:gd name="T12" fmla="*/ 13 w 15"/>
                <a:gd name="T13" fmla="*/ 27 h 30"/>
                <a:gd name="T14" fmla="*/ 3 w 15"/>
                <a:gd name="T15" fmla="*/ 7 h 30"/>
                <a:gd name="T16" fmla="*/ 0 w 15"/>
                <a:gd name="T17" fmla="*/ 6 h 30"/>
                <a:gd name="T18" fmla="*/ 0 w 15"/>
                <a:gd name="T19" fmla="*/ 5 h 30"/>
                <a:gd name="T20" fmla="*/ 4 w 15"/>
                <a:gd name="T21"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0">
                  <a:moveTo>
                    <a:pt x="4" y="1"/>
                  </a:moveTo>
                  <a:cubicBezTo>
                    <a:pt x="4" y="0"/>
                    <a:pt x="4" y="0"/>
                    <a:pt x="4" y="0"/>
                  </a:cubicBezTo>
                  <a:cubicBezTo>
                    <a:pt x="7" y="3"/>
                    <a:pt x="7" y="5"/>
                    <a:pt x="5" y="7"/>
                  </a:cubicBezTo>
                  <a:cubicBezTo>
                    <a:pt x="7" y="8"/>
                    <a:pt x="8" y="11"/>
                    <a:pt x="10" y="16"/>
                  </a:cubicBezTo>
                  <a:cubicBezTo>
                    <a:pt x="15" y="30"/>
                    <a:pt x="15" y="30"/>
                    <a:pt x="15" y="30"/>
                  </a:cubicBezTo>
                  <a:cubicBezTo>
                    <a:pt x="14" y="28"/>
                    <a:pt x="14" y="28"/>
                    <a:pt x="14" y="28"/>
                  </a:cubicBezTo>
                  <a:cubicBezTo>
                    <a:pt x="13" y="27"/>
                    <a:pt x="13" y="27"/>
                    <a:pt x="13" y="27"/>
                  </a:cubicBezTo>
                  <a:cubicBezTo>
                    <a:pt x="9" y="22"/>
                    <a:pt x="6" y="16"/>
                    <a:pt x="3" y="7"/>
                  </a:cubicBezTo>
                  <a:cubicBezTo>
                    <a:pt x="0" y="6"/>
                    <a:pt x="0" y="6"/>
                    <a:pt x="0" y="6"/>
                  </a:cubicBezTo>
                  <a:cubicBezTo>
                    <a:pt x="0" y="5"/>
                    <a:pt x="0" y="5"/>
                    <a:pt x="0" y="5"/>
                  </a:cubicBezTo>
                  <a:lnTo>
                    <a:pt x="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1" name="Freeform 104"/>
            <p:cNvSpPr/>
            <p:nvPr/>
          </p:nvSpPr>
          <p:spPr bwMode="auto">
            <a:xfrm>
              <a:off x="784" y="2680"/>
              <a:ext cx="138" cy="212"/>
            </a:xfrm>
            <a:custGeom>
              <a:avLst/>
              <a:gdLst>
                <a:gd name="T0" fmla="*/ 45 w 57"/>
                <a:gd name="T1" fmla="*/ 46 h 89"/>
                <a:gd name="T2" fmla="*/ 45 w 57"/>
                <a:gd name="T3" fmla="*/ 47 h 89"/>
                <a:gd name="T4" fmla="*/ 47 w 57"/>
                <a:gd name="T5" fmla="*/ 48 h 89"/>
                <a:gd name="T6" fmla="*/ 47 w 57"/>
                <a:gd name="T7" fmla="*/ 49 h 89"/>
                <a:gd name="T8" fmla="*/ 48 w 57"/>
                <a:gd name="T9" fmla="*/ 50 h 89"/>
                <a:gd name="T10" fmla="*/ 50 w 57"/>
                <a:gd name="T11" fmla="*/ 54 h 89"/>
                <a:gd name="T12" fmla="*/ 56 w 57"/>
                <a:gd name="T13" fmla="*/ 64 h 89"/>
                <a:gd name="T14" fmla="*/ 57 w 57"/>
                <a:gd name="T15" fmla="*/ 89 h 89"/>
                <a:gd name="T16" fmla="*/ 50 w 57"/>
                <a:gd name="T17" fmla="*/ 69 h 89"/>
                <a:gd name="T18" fmla="*/ 46 w 57"/>
                <a:gd name="T19" fmla="*/ 61 h 89"/>
                <a:gd name="T20" fmla="*/ 41 w 57"/>
                <a:gd name="T21" fmla="*/ 55 h 89"/>
                <a:gd name="T22" fmla="*/ 39 w 57"/>
                <a:gd name="T23" fmla="*/ 47 h 89"/>
                <a:gd name="T24" fmla="*/ 27 w 57"/>
                <a:gd name="T25" fmla="*/ 39 h 89"/>
                <a:gd name="T26" fmla="*/ 27 w 57"/>
                <a:gd name="T27" fmla="*/ 39 h 89"/>
                <a:gd name="T28" fmla="*/ 0 w 57"/>
                <a:gd name="T29" fmla="*/ 2 h 89"/>
                <a:gd name="T30" fmla="*/ 0 w 57"/>
                <a:gd name="T31" fmla="*/ 2 h 89"/>
                <a:gd name="T32" fmla="*/ 1 w 57"/>
                <a:gd name="T33" fmla="*/ 0 h 89"/>
                <a:gd name="T34" fmla="*/ 17 w 57"/>
                <a:gd name="T35" fmla="*/ 9 h 89"/>
                <a:gd name="T36" fmla="*/ 18 w 57"/>
                <a:gd name="T37" fmla="*/ 9 h 89"/>
                <a:gd name="T38" fmla="*/ 31 w 57"/>
                <a:gd name="T39" fmla="*/ 26 h 89"/>
                <a:gd name="T40" fmla="*/ 32 w 57"/>
                <a:gd name="T41" fmla="*/ 26 h 89"/>
                <a:gd name="T42" fmla="*/ 41 w 57"/>
                <a:gd name="T43" fmla="*/ 43 h 89"/>
                <a:gd name="T44" fmla="*/ 45 w 57"/>
                <a:gd name="T45" fmla="*/ 4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89">
                  <a:moveTo>
                    <a:pt x="45" y="46"/>
                  </a:moveTo>
                  <a:cubicBezTo>
                    <a:pt x="45" y="47"/>
                    <a:pt x="45" y="47"/>
                    <a:pt x="45" y="47"/>
                  </a:cubicBezTo>
                  <a:cubicBezTo>
                    <a:pt x="47" y="48"/>
                    <a:pt x="47" y="48"/>
                    <a:pt x="47" y="48"/>
                  </a:cubicBezTo>
                  <a:cubicBezTo>
                    <a:pt x="47" y="49"/>
                    <a:pt x="47" y="49"/>
                    <a:pt x="47" y="49"/>
                  </a:cubicBezTo>
                  <a:cubicBezTo>
                    <a:pt x="48" y="50"/>
                    <a:pt x="48" y="50"/>
                    <a:pt x="48" y="50"/>
                  </a:cubicBezTo>
                  <a:cubicBezTo>
                    <a:pt x="50" y="54"/>
                    <a:pt x="50" y="54"/>
                    <a:pt x="50" y="54"/>
                  </a:cubicBezTo>
                  <a:cubicBezTo>
                    <a:pt x="56" y="64"/>
                    <a:pt x="56" y="64"/>
                    <a:pt x="56" y="64"/>
                  </a:cubicBezTo>
                  <a:cubicBezTo>
                    <a:pt x="57" y="89"/>
                    <a:pt x="57" y="89"/>
                    <a:pt x="57" y="89"/>
                  </a:cubicBezTo>
                  <a:cubicBezTo>
                    <a:pt x="50" y="69"/>
                    <a:pt x="50" y="69"/>
                    <a:pt x="50" y="69"/>
                  </a:cubicBezTo>
                  <a:cubicBezTo>
                    <a:pt x="46" y="61"/>
                    <a:pt x="46" y="61"/>
                    <a:pt x="46" y="61"/>
                  </a:cubicBezTo>
                  <a:cubicBezTo>
                    <a:pt x="41" y="55"/>
                    <a:pt x="41" y="55"/>
                    <a:pt x="41" y="55"/>
                  </a:cubicBezTo>
                  <a:cubicBezTo>
                    <a:pt x="39" y="47"/>
                    <a:pt x="39" y="47"/>
                    <a:pt x="39" y="47"/>
                  </a:cubicBezTo>
                  <a:cubicBezTo>
                    <a:pt x="27" y="39"/>
                    <a:pt x="27" y="39"/>
                    <a:pt x="27" y="39"/>
                  </a:cubicBezTo>
                  <a:cubicBezTo>
                    <a:pt x="27" y="39"/>
                    <a:pt x="27" y="39"/>
                    <a:pt x="27" y="39"/>
                  </a:cubicBezTo>
                  <a:cubicBezTo>
                    <a:pt x="28" y="32"/>
                    <a:pt x="19" y="20"/>
                    <a:pt x="0" y="2"/>
                  </a:cubicBezTo>
                  <a:cubicBezTo>
                    <a:pt x="0" y="2"/>
                    <a:pt x="0" y="2"/>
                    <a:pt x="0" y="2"/>
                  </a:cubicBezTo>
                  <a:cubicBezTo>
                    <a:pt x="1" y="0"/>
                    <a:pt x="1" y="0"/>
                    <a:pt x="1" y="0"/>
                  </a:cubicBezTo>
                  <a:cubicBezTo>
                    <a:pt x="7" y="2"/>
                    <a:pt x="12" y="5"/>
                    <a:pt x="17" y="9"/>
                  </a:cubicBezTo>
                  <a:cubicBezTo>
                    <a:pt x="18" y="9"/>
                    <a:pt x="18" y="9"/>
                    <a:pt x="18" y="9"/>
                  </a:cubicBezTo>
                  <a:cubicBezTo>
                    <a:pt x="23" y="13"/>
                    <a:pt x="27" y="19"/>
                    <a:pt x="31" y="26"/>
                  </a:cubicBezTo>
                  <a:cubicBezTo>
                    <a:pt x="32" y="26"/>
                    <a:pt x="32" y="26"/>
                    <a:pt x="32" y="26"/>
                  </a:cubicBezTo>
                  <a:cubicBezTo>
                    <a:pt x="33" y="33"/>
                    <a:pt x="36" y="38"/>
                    <a:pt x="41" y="43"/>
                  </a:cubicBezTo>
                  <a:lnTo>
                    <a:pt x="45"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2" name="Freeform 105"/>
            <p:cNvSpPr/>
            <p:nvPr/>
          </p:nvSpPr>
          <p:spPr bwMode="auto">
            <a:xfrm>
              <a:off x="922" y="2854"/>
              <a:ext cx="101" cy="102"/>
            </a:xfrm>
            <a:custGeom>
              <a:avLst/>
              <a:gdLst>
                <a:gd name="T0" fmla="*/ 0 w 42"/>
                <a:gd name="T1" fmla="*/ 16 h 43"/>
                <a:gd name="T2" fmla="*/ 24 w 42"/>
                <a:gd name="T3" fmla="*/ 0 h 43"/>
                <a:gd name="T4" fmla="*/ 25 w 42"/>
                <a:gd name="T5" fmla="*/ 1 h 43"/>
                <a:gd name="T6" fmla="*/ 40 w 42"/>
                <a:gd name="T7" fmla="*/ 19 h 43"/>
                <a:gd name="T8" fmla="*/ 42 w 42"/>
                <a:gd name="T9" fmla="*/ 21 h 43"/>
                <a:gd name="T10" fmla="*/ 5 w 42"/>
                <a:gd name="T11" fmla="*/ 43 h 43"/>
                <a:gd name="T12" fmla="*/ 0 w 42"/>
                <a:gd name="T13" fmla="*/ 17 h 43"/>
                <a:gd name="T14" fmla="*/ 0 w 42"/>
                <a:gd name="T15" fmla="*/ 16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16"/>
                  </a:moveTo>
                  <a:cubicBezTo>
                    <a:pt x="24" y="0"/>
                    <a:pt x="24" y="0"/>
                    <a:pt x="24" y="0"/>
                  </a:cubicBezTo>
                  <a:cubicBezTo>
                    <a:pt x="25" y="1"/>
                    <a:pt x="25" y="1"/>
                    <a:pt x="25" y="1"/>
                  </a:cubicBezTo>
                  <a:cubicBezTo>
                    <a:pt x="30" y="10"/>
                    <a:pt x="35" y="16"/>
                    <a:pt x="40" y="19"/>
                  </a:cubicBezTo>
                  <a:cubicBezTo>
                    <a:pt x="42" y="21"/>
                    <a:pt x="42" y="21"/>
                    <a:pt x="42" y="21"/>
                  </a:cubicBezTo>
                  <a:cubicBezTo>
                    <a:pt x="5" y="43"/>
                    <a:pt x="5" y="43"/>
                    <a:pt x="5" y="43"/>
                  </a:cubicBezTo>
                  <a:cubicBezTo>
                    <a:pt x="0" y="17"/>
                    <a:pt x="0" y="17"/>
                    <a:pt x="0" y="17"/>
                  </a:cubicBez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3" name="Freeform 106"/>
            <p:cNvSpPr/>
            <p:nvPr/>
          </p:nvSpPr>
          <p:spPr bwMode="auto">
            <a:xfrm>
              <a:off x="994" y="2802"/>
              <a:ext cx="62" cy="71"/>
            </a:xfrm>
            <a:custGeom>
              <a:avLst/>
              <a:gdLst>
                <a:gd name="T0" fmla="*/ 0 w 26"/>
                <a:gd name="T1" fmla="*/ 19 h 30"/>
                <a:gd name="T2" fmla="*/ 3 w 26"/>
                <a:gd name="T3" fmla="*/ 13 h 30"/>
                <a:gd name="T4" fmla="*/ 7 w 26"/>
                <a:gd name="T5" fmla="*/ 9 h 30"/>
                <a:gd name="T6" fmla="*/ 9 w 26"/>
                <a:gd name="T7" fmla="*/ 4 h 30"/>
                <a:gd name="T8" fmla="*/ 13 w 26"/>
                <a:gd name="T9" fmla="*/ 1 h 30"/>
                <a:gd name="T10" fmla="*/ 12 w 26"/>
                <a:gd name="T11" fmla="*/ 4 h 30"/>
                <a:gd name="T12" fmla="*/ 5 w 26"/>
                <a:gd name="T13" fmla="*/ 19 h 30"/>
                <a:gd name="T14" fmla="*/ 8 w 26"/>
                <a:gd name="T15" fmla="*/ 24 h 30"/>
                <a:gd name="T16" fmla="*/ 9 w 26"/>
                <a:gd name="T17" fmla="*/ 24 h 30"/>
                <a:gd name="T18" fmla="*/ 9 w 26"/>
                <a:gd name="T19" fmla="*/ 24 h 30"/>
                <a:gd name="T20" fmla="*/ 9 w 26"/>
                <a:gd name="T21" fmla="*/ 21 h 30"/>
                <a:gd name="T22" fmla="*/ 11 w 26"/>
                <a:gd name="T23" fmla="*/ 19 h 30"/>
                <a:gd name="T24" fmla="*/ 9 w 26"/>
                <a:gd name="T25" fmla="*/ 18 h 30"/>
                <a:gd name="T26" fmla="*/ 9 w 26"/>
                <a:gd name="T27" fmla="*/ 16 h 30"/>
                <a:gd name="T28" fmla="*/ 13 w 26"/>
                <a:gd name="T29" fmla="*/ 9 h 30"/>
                <a:gd name="T30" fmla="*/ 15 w 26"/>
                <a:gd name="T31" fmla="*/ 7 h 30"/>
                <a:gd name="T32" fmla="*/ 15 w 26"/>
                <a:gd name="T33" fmla="*/ 4 h 30"/>
                <a:gd name="T34" fmla="*/ 17 w 26"/>
                <a:gd name="T35" fmla="*/ 1 h 30"/>
                <a:gd name="T36" fmla="*/ 20 w 26"/>
                <a:gd name="T37" fmla="*/ 0 h 30"/>
                <a:gd name="T38" fmla="*/ 20 w 26"/>
                <a:gd name="T39" fmla="*/ 1 h 30"/>
                <a:gd name="T40" fmla="*/ 23 w 26"/>
                <a:gd name="T41" fmla="*/ 1 h 30"/>
                <a:gd name="T42" fmla="*/ 23 w 26"/>
                <a:gd name="T43" fmla="*/ 2 h 30"/>
                <a:gd name="T44" fmla="*/ 22 w 26"/>
                <a:gd name="T45" fmla="*/ 6 h 30"/>
                <a:gd name="T46" fmla="*/ 23 w 26"/>
                <a:gd name="T47" fmla="*/ 9 h 30"/>
                <a:gd name="T48" fmla="*/ 23 w 26"/>
                <a:gd name="T49" fmla="*/ 10 h 30"/>
                <a:gd name="T50" fmla="*/ 23 w 26"/>
                <a:gd name="T51" fmla="*/ 12 h 30"/>
                <a:gd name="T52" fmla="*/ 25 w 26"/>
                <a:gd name="T53" fmla="*/ 16 h 30"/>
                <a:gd name="T54" fmla="*/ 24 w 26"/>
                <a:gd name="T55" fmla="*/ 20 h 30"/>
                <a:gd name="T56" fmla="*/ 25 w 26"/>
                <a:gd name="T57" fmla="*/ 19 h 30"/>
                <a:gd name="T58" fmla="*/ 26 w 26"/>
                <a:gd name="T59" fmla="*/ 22 h 30"/>
                <a:gd name="T60" fmla="*/ 21 w 26"/>
                <a:gd name="T61" fmla="*/ 27 h 30"/>
                <a:gd name="T62" fmla="*/ 14 w 26"/>
                <a:gd name="T63" fmla="*/ 30 h 30"/>
                <a:gd name="T64" fmla="*/ 13 w 26"/>
                <a:gd name="T65" fmla="*/ 30 h 30"/>
                <a:gd name="T66" fmla="*/ 4 w 26"/>
                <a:gd name="T67" fmla="*/ 27 h 30"/>
                <a:gd name="T68" fmla="*/ 4 w 26"/>
                <a:gd name="T69" fmla="*/ 25 h 30"/>
                <a:gd name="T70" fmla="*/ 2 w 26"/>
                <a:gd name="T71" fmla="*/ 22 h 30"/>
                <a:gd name="T72" fmla="*/ 0 w 26"/>
                <a:gd name="T7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 h="30">
                  <a:moveTo>
                    <a:pt x="0" y="19"/>
                  </a:moveTo>
                  <a:cubicBezTo>
                    <a:pt x="0" y="17"/>
                    <a:pt x="1" y="15"/>
                    <a:pt x="3" y="13"/>
                  </a:cubicBezTo>
                  <a:cubicBezTo>
                    <a:pt x="7" y="9"/>
                    <a:pt x="7" y="9"/>
                    <a:pt x="7" y="9"/>
                  </a:cubicBezTo>
                  <a:cubicBezTo>
                    <a:pt x="9" y="4"/>
                    <a:pt x="9" y="4"/>
                    <a:pt x="9" y="4"/>
                  </a:cubicBezTo>
                  <a:cubicBezTo>
                    <a:pt x="9" y="2"/>
                    <a:pt x="11" y="0"/>
                    <a:pt x="13" y="1"/>
                  </a:cubicBezTo>
                  <a:cubicBezTo>
                    <a:pt x="12" y="4"/>
                    <a:pt x="12" y="4"/>
                    <a:pt x="12" y="4"/>
                  </a:cubicBezTo>
                  <a:cubicBezTo>
                    <a:pt x="8" y="12"/>
                    <a:pt x="5" y="17"/>
                    <a:pt x="5" y="19"/>
                  </a:cubicBezTo>
                  <a:cubicBezTo>
                    <a:pt x="5" y="20"/>
                    <a:pt x="6" y="22"/>
                    <a:pt x="8" y="24"/>
                  </a:cubicBezTo>
                  <a:cubicBezTo>
                    <a:pt x="9" y="24"/>
                    <a:pt x="9" y="24"/>
                    <a:pt x="9" y="24"/>
                  </a:cubicBezTo>
                  <a:cubicBezTo>
                    <a:pt x="9" y="24"/>
                    <a:pt x="9" y="24"/>
                    <a:pt x="9" y="24"/>
                  </a:cubicBezTo>
                  <a:cubicBezTo>
                    <a:pt x="8" y="23"/>
                    <a:pt x="9" y="22"/>
                    <a:pt x="9" y="21"/>
                  </a:cubicBezTo>
                  <a:cubicBezTo>
                    <a:pt x="11" y="19"/>
                    <a:pt x="11" y="19"/>
                    <a:pt x="11" y="19"/>
                  </a:cubicBezTo>
                  <a:cubicBezTo>
                    <a:pt x="9" y="18"/>
                    <a:pt x="9" y="18"/>
                    <a:pt x="9" y="18"/>
                  </a:cubicBezTo>
                  <a:cubicBezTo>
                    <a:pt x="9" y="18"/>
                    <a:pt x="9" y="17"/>
                    <a:pt x="9" y="16"/>
                  </a:cubicBezTo>
                  <a:cubicBezTo>
                    <a:pt x="9" y="14"/>
                    <a:pt x="10" y="12"/>
                    <a:pt x="13" y="9"/>
                  </a:cubicBezTo>
                  <a:cubicBezTo>
                    <a:pt x="15" y="7"/>
                    <a:pt x="15" y="7"/>
                    <a:pt x="15" y="7"/>
                  </a:cubicBezTo>
                  <a:cubicBezTo>
                    <a:pt x="15" y="4"/>
                    <a:pt x="15" y="4"/>
                    <a:pt x="15" y="4"/>
                  </a:cubicBezTo>
                  <a:cubicBezTo>
                    <a:pt x="17" y="1"/>
                    <a:pt x="17" y="1"/>
                    <a:pt x="17" y="1"/>
                  </a:cubicBezTo>
                  <a:cubicBezTo>
                    <a:pt x="18" y="1"/>
                    <a:pt x="19" y="0"/>
                    <a:pt x="20" y="0"/>
                  </a:cubicBezTo>
                  <a:cubicBezTo>
                    <a:pt x="20" y="1"/>
                    <a:pt x="20" y="1"/>
                    <a:pt x="20" y="1"/>
                  </a:cubicBezTo>
                  <a:cubicBezTo>
                    <a:pt x="23" y="1"/>
                    <a:pt x="23" y="1"/>
                    <a:pt x="23" y="1"/>
                  </a:cubicBezTo>
                  <a:cubicBezTo>
                    <a:pt x="23" y="2"/>
                    <a:pt x="23" y="2"/>
                    <a:pt x="23" y="2"/>
                  </a:cubicBezTo>
                  <a:cubicBezTo>
                    <a:pt x="22" y="6"/>
                    <a:pt x="22" y="6"/>
                    <a:pt x="22" y="6"/>
                  </a:cubicBezTo>
                  <a:cubicBezTo>
                    <a:pt x="23" y="9"/>
                    <a:pt x="23" y="9"/>
                    <a:pt x="23" y="9"/>
                  </a:cubicBezTo>
                  <a:cubicBezTo>
                    <a:pt x="23" y="10"/>
                    <a:pt x="23" y="10"/>
                    <a:pt x="23" y="10"/>
                  </a:cubicBezTo>
                  <a:cubicBezTo>
                    <a:pt x="23" y="13"/>
                    <a:pt x="23" y="14"/>
                    <a:pt x="23" y="12"/>
                  </a:cubicBezTo>
                  <a:cubicBezTo>
                    <a:pt x="25" y="16"/>
                    <a:pt x="25" y="16"/>
                    <a:pt x="25" y="16"/>
                  </a:cubicBezTo>
                  <a:cubicBezTo>
                    <a:pt x="24" y="16"/>
                    <a:pt x="24" y="18"/>
                    <a:pt x="24" y="20"/>
                  </a:cubicBezTo>
                  <a:cubicBezTo>
                    <a:pt x="24" y="19"/>
                    <a:pt x="25" y="19"/>
                    <a:pt x="25" y="19"/>
                  </a:cubicBezTo>
                  <a:cubicBezTo>
                    <a:pt x="26" y="22"/>
                    <a:pt x="26" y="22"/>
                    <a:pt x="26" y="22"/>
                  </a:cubicBezTo>
                  <a:cubicBezTo>
                    <a:pt x="26" y="23"/>
                    <a:pt x="24" y="25"/>
                    <a:pt x="21" y="27"/>
                  </a:cubicBezTo>
                  <a:cubicBezTo>
                    <a:pt x="18" y="29"/>
                    <a:pt x="16" y="30"/>
                    <a:pt x="14" y="30"/>
                  </a:cubicBezTo>
                  <a:cubicBezTo>
                    <a:pt x="13" y="30"/>
                    <a:pt x="13" y="30"/>
                    <a:pt x="13" y="30"/>
                  </a:cubicBezTo>
                  <a:cubicBezTo>
                    <a:pt x="9" y="30"/>
                    <a:pt x="6" y="29"/>
                    <a:pt x="4" y="27"/>
                  </a:cubicBezTo>
                  <a:cubicBezTo>
                    <a:pt x="4" y="25"/>
                    <a:pt x="4" y="25"/>
                    <a:pt x="4" y="25"/>
                  </a:cubicBezTo>
                  <a:cubicBezTo>
                    <a:pt x="2" y="22"/>
                    <a:pt x="2" y="22"/>
                    <a:pt x="2" y="22"/>
                  </a:cubicBez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4" name="Freeform 107"/>
            <p:cNvSpPr/>
            <p:nvPr/>
          </p:nvSpPr>
          <p:spPr bwMode="auto">
            <a:xfrm>
              <a:off x="999" y="285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5" name="Freeform 108"/>
            <p:cNvSpPr/>
            <p:nvPr/>
          </p:nvSpPr>
          <p:spPr bwMode="auto">
            <a:xfrm>
              <a:off x="1003" y="286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6" name="Freeform 109"/>
            <p:cNvSpPr/>
            <p:nvPr/>
          </p:nvSpPr>
          <p:spPr bwMode="auto">
            <a:xfrm>
              <a:off x="1020" y="284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7" name="Freeform 110"/>
            <p:cNvSpPr/>
            <p:nvPr/>
          </p:nvSpPr>
          <p:spPr bwMode="auto">
            <a:xfrm>
              <a:off x="1030" y="281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8" name="Freeform 111"/>
            <p:cNvSpPr/>
            <p:nvPr/>
          </p:nvSpPr>
          <p:spPr bwMode="auto">
            <a:xfrm>
              <a:off x="765" y="3365"/>
              <a:ext cx="195" cy="309"/>
            </a:xfrm>
            <a:custGeom>
              <a:avLst/>
              <a:gdLst>
                <a:gd name="T0" fmla="*/ 53 w 81"/>
                <a:gd name="T1" fmla="*/ 106 h 130"/>
                <a:gd name="T2" fmla="*/ 53 w 81"/>
                <a:gd name="T3" fmla="*/ 106 h 130"/>
                <a:gd name="T4" fmla="*/ 81 w 81"/>
                <a:gd name="T5" fmla="*/ 124 h 130"/>
                <a:gd name="T6" fmla="*/ 79 w 81"/>
                <a:gd name="T7" fmla="*/ 130 h 130"/>
                <a:gd name="T8" fmla="*/ 26 w 81"/>
                <a:gd name="T9" fmla="*/ 129 h 130"/>
                <a:gd name="T10" fmla="*/ 24 w 81"/>
                <a:gd name="T11" fmla="*/ 125 h 130"/>
                <a:gd name="T12" fmla="*/ 20 w 81"/>
                <a:gd name="T13" fmla="*/ 129 h 130"/>
                <a:gd name="T14" fmla="*/ 7 w 81"/>
                <a:gd name="T15" fmla="*/ 130 h 130"/>
                <a:gd name="T16" fmla="*/ 6 w 81"/>
                <a:gd name="T17" fmla="*/ 106 h 130"/>
                <a:gd name="T18" fmla="*/ 1 w 81"/>
                <a:gd name="T19" fmla="*/ 101 h 130"/>
                <a:gd name="T20" fmla="*/ 3 w 81"/>
                <a:gd name="T21" fmla="*/ 93 h 130"/>
                <a:gd name="T22" fmla="*/ 0 w 81"/>
                <a:gd name="T23" fmla="*/ 58 h 130"/>
                <a:gd name="T24" fmla="*/ 5 w 81"/>
                <a:gd name="T25" fmla="*/ 28 h 130"/>
                <a:gd name="T26" fmla="*/ 1 w 81"/>
                <a:gd name="T27" fmla="*/ 12 h 130"/>
                <a:gd name="T28" fmla="*/ 1 w 81"/>
                <a:gd name="T29" fmla="*/ 0 h 130"/>
                <a:gd name="T30" fmla="*/ 48 w 81"/>
                <a:gd name="T31" fmla="*/ 0 h 130"/>
                <a:gd name="T32" fmla="*/ 50 w 81"/>
                <a:gd name="T33" fmla="*/ 14 h 130"/>
                <a:gd name="T34" fmla="*/ 48 w 81"/>
                <a:gd name="T35" fmla="*/ 20 h 130"/>
                <a:gd name="T36" fmla="*/ 47 w 81"/>
                <a:gd name="T37" fmla="*/ 25 h 130"/>
                <a:gd name="T38" fmla="*/ 37 w 81"/>
                <a:gd name="T39" fmla="*/ 24 h 130"/>
                <a:gd name="T40" fmla="*/ 45 w 81"/>
                <a:gd name="T41" fmla="*/ 32 h 130"/>
                <a:gd name="T42" fmla="*/ 43 w 81"/>
                <a:gd name="T43" fmla="*/ 39 h 130"/>
                <a:gd name="T44" fmla="*/ 38 w 81"/>
                <a:gd name="T45" fmla="*/ 50 h 130"/>
                <a:gd name="T46" fmla="*/ 37 w 81"/>
                <a:gd name="T47" fmla="*/ 75 h 130"/>
                <a:gd name="T48" fmla="*/ 34 w 81"/>
                <a:gd name="T49" fmla="*/ 75 h 130"/>
                <a:gd name="T50" fmla="*/ 34 w 81"/>
                <a:gd name="T51" fmla="*/ 77 h 130"/>
                <a:gd name="T52" fmla="*/ 36 w 81"/>
                <a:gd name="T53" fmla="*/ 84 h 130"/>
                <a:gd name="T54" fmla="*/ 41 w 81"/>
                <a:gd name="T55" fmla="*/ 89 h 130"/>
                <a:gd name="T56" fmla="*/ 42 w 81"/>
                <a:gd name="T57" fmla="*/ 93 h 130"/>
                <a:gd name="T58" fmla="*/ 47 w 81"/>
                <a:gd name="T59" fmla="*/ 107 h 130"/>
                <a:gd name="T60" fmla="*/ 51 w 81"/>
                <a:gd name="T61" fmla="*/ 105 h 130"/>
                <a:gd name="T62" fmla="*/ 53 w 81"/>
                <a:gd name="T63" fmla="*/ 10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130">
                  <a:moveTo>
                    <a:pt x="53" y="106"/>
                  </a:moveTo>
                  <a:cubicBezTo>
                    <a:pt x="53" y="106"/>
                    <a:pt x="53" y="106"/>
                    <a:pt x="53" y="106"/>
                  </a:cubicBezTo>
                  <a:cubicBezTo>
                    <a:pt x="81" y="124"/>
                    <a:pt x="81" y="124"/>
                    <a:pt x="81" y="124"/>
                  </a:cubicBezTo>
                  <a:cubicBezTo>
                    <a:pt x="79" y="130"/>
                    <a:pt x="79" y="130"/>
                    <a:pt x="79" y="130"/>
                  </a:cubicBezTo>
                  <a:cubicBezTo>
                    <a:pt x="26" y="129"/>
                    <a:pt x="26" y="129"/>
                    <a:pt x="26" y="129"/>
                  </a:cubicBezTo>
                  <a:cubicBezTo>
                    <a:pt x="24" y="125"/>
                    <a:pt x="24" y="125"/>
                    <a:pt x="24" y="125"/>
                  </a:cubicBezTo>
                  <a:cubicBezTo>
                    <a:pt x="20" y="129"/>
                    <a:pt x="20" y="129"/>
                    <a:pt x="20" y="129"/>
                  </a:cubicBezTo>
                  <a:cubicBezTo>
                    <a:pt x="7" y="130"/>
                    <a:pt x="7" y="130"/>
                    <a:pt x="7" y="130"/>
                  </a:cubicBezTo>
                  <a:cubicBezTo>
                    <a:pt x="1" y="122"/>
                    <a:pt x="1" y="114"/>
                    <a:pt x="6" y="106"/>
                  </a:cubicBezTo>
                  <a:cubicBezTo>
                    <a:pt x="1" y="101"/>
                    <a:pt x="1" y="101"/>
                    <a:pt x="1" y="101"/>
                  </a:cubicBezTo>
                  <a:cubicBezTo>
                    <a:pt x="3" y="93"/>
                    <a:pt x="3" y="93"/>
                    <a:pt x="3" y="93"/>
                  </a:cubicBezTo>
                  <a:cubicBezTo>
                    <a:pt x="0" y="58"/>
                    <a:pt x="0" y="58"/>
                    <a:pt x="0" y="58"/>
                  </a:cubicBezTo>
                  <a:cubicBezTo>
                    <a:pt x="5" y="28"/>
                    <a:pt x="5" y="28"/>
                    <a:pt x="5" y="28"/>
                  </a:cubicBezTo>
                  <a:cubicBezTo>
                    <a:pt x="1" y="12"/>
                    <a:pt x="1" y="12"/>
                    <a:pt x="1" y="12"/>
                  </a:cubicBezTo>
                  <a:cubicBezTo>
                    <a:pt x="1" y="0"/>
                    <a:pt x="1" y="0"/>
                    <a:pt x="1" y="0"/>
                  </a:cubicBezTo>
                  <a:cubicBezTo>
                    <a:pt x="48" y="0"/>
                    <a:pt x="48" y="0"/>
                    <a:pt x="48" y="0"/>
                  </a:cubicBezTo>
                  <a:cubicBezTo>
                    <a:pt x="48" y="6"/>
                    <a:pt x="49" y="11"/>
                    <a:pt x="50" y="14"/>
                  </a:cubicBezTo>
                  <a:cubicBezTo>
                    <a:pt x="48" y="20"/>
                    <a:pt x="48" y="20"/>
                    <a:pt x="48" y="20"/>
                  </a:cubicBezTo>
                  <a:cubicBezTo>
                    <a:pt x="47" y="25"/>
                    <a:pt x="47" y="25"/>
                    <a:pt x="47" y="25"/>
                  </a:cubicBezTo>
                  <a:cubicBezTo>
                    <a:pt x="37" y="24"/>
                    <a:pt x="37" y="24"/>
                    <a:pt x="37" y="24"/>
                  </a:cubicBezTo>
                  <a:cubicBezTo>
                    <a:pt x="37" y="26"/>
                    <a:pt x="40" y="29"/>
                    <a:pt x="45" y="32"/>
                  </a:cubicBezTo>
                  <a:cubicBezTo>
                    <a:pt x="43" y="39"/>
                    <a:pt x="43" y="39"/>
                    <a:pt x="43" y="39"/>
                  </a:cubicBezTo>
                  <a:cubicBezTo>
                    <a:pt x="43" y="41"/>
                    <a:pt x="41" y="45"/>
                    <a:pt x="38" y="50"/>
                  </a:cubicBezTo>
                  <a:cubicBezTo>
                    <a:pt x="35" y="55"/>
                    <a:pt x="35" y="63"/>
                    <a:pt x="37" y="75"/>
                  </a:cubicBezTo>
                  <a:cubicBezTo>
                    <a:pt x="34" y="75"/>
                    <a:pt x="34" y="75"/>
                    <a:pt x="34" y="75"/>
                  </a:cubicBezTo>
                  <a:cubicBezTo>
                    <a:pt x="34" y="77"/>
                    <a:pt x="34" y="77"/>
                    <a:pt x="34" y="77"/>
                  </a:cubicBezTo>
                  <a:cubicBezTo>
                    <a:pt x="36" y="84"/>
                    <a:pt x="36" y="84"/>
                    <a:pt x="36" y="84"/>
                  </a:cubicBezTo>
                  <a:cubicBezTo>
                    <a:pt x="37" y="86"/>
                    <a:pt x="38" y="88"/>
                    <a:pt x="41" y="89"/>
                  </a:cubicBezTo>
                  <a:cubicBezTo>
                    <a:pt x="42" y="93"/>
                    <a:pt x="42" y="93"/>
                    <a:pt x="42" y="93"/>
                  </a:cubicBezTo>
                  <a:cubicBezTo>
                    <a:pt x="47" y="107"/>
                    <a:pt x="47" y="107"/>
                    <a:pt x="47" y="107"/>
                  </a:cubicBezTo>
                  <a:cubicBezTo>
                    <a:pt x="48" y="105"/>
                    <a:pt x="49" y="104"/>
                    <a:pt x="51" y="105"/>
                  </a:cubicBezTo>
                  <a:lnTo>
                    <a:pt x="53"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39" name="Freeform 112"/>
            <p:cNvSpPr/>
            <p:nvPr/>
          </p:nvSpPr>
          <p:spPr bwMode="auto">
            <a:xfrm>
              <a:off x="681" y="3201"/>
              <a:ext cx="113" cy="100"/>
            </a:xfrm>
            <a:custGeom>
              <a:avLst/>
              <a:gdLst>
                <a:gd name="T0" fmla="*/ 0 w 113"/>
                <a:gd name="T1" fmla="*/ 0 h 100"/>
                <a:gd name="T2" fmla="*/ 0 w 113"/>
                <a:gd name="T3" fmla="*/ 0 h 100"/>
                <a:gd name="T4" fmla="*/ 12 w 113"/>
                <a:gd name="T5" fmla="*/ 93 h 100"/>
                <a:gd name="T6" fmla="*/ 113 w 113"/>
                <a:gd name="T7" fmla="*/ 93 h 100"/>
                <a:gd name="T8" fmla="*/ 113 w 113"/>
                <a:gd name="T9" fmla="*/ 100 h 100"/>
                <a:gd name="T10" fmla="*/ 10 w 113"/>
                <a:gd name="T11" fmla="*/ 97 h 100"/>
                <a:gd name="T12" fmla="*/ 0 w 113"/>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13" h="100">
                  <a:moveTo>
                    <a:pt x="0" y="0"/>
                  </a:moveTo>
                  <a:lnTo>
                    <a:pt x="0" y="0"/>
                  </a:lnTo>
                  <a:lnTo>
                    <a:pt x="12" y="93"/>
                  </a:lnTo>
                  <a:lnTo>
                    <a:pt x="113" y="93"/>
                  </a:lnTo>
                  <a:lnTo>
                    <a:pt x="113" y="100"/>
                  </a:lnTo>
                  <a:lnTo>
                    <a:pt x="10" y="9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0" name="Freeform 113"/>
            <p:cNvSpPr/>
            <p:nvPr/>
          </p:nvSpPr>
          <p:spPr bwMode="auto">
            <a:xfrm>
              <a:off x="727" y="2707"/>
              <a:ext cx="204" cy="494"/>
            </a:xfrm>
            <a:custGeom>
              <a:avLst/>
              <a:gdLst>
                <a:gd name="T0" fmla="*/ 15 w 85"/>
                <a:gd name="T1" fmla="*/ 201 h 208"/>
                <a:gd name="T2" fmla="*/ 15 w 85"/>
                <a:gd name="T3" fmla="*/ 189 h 208"/>
                <a:gd name="T4" fmla="*/ 14 w 85"/>
                <a:gd name="T5" fmla="*/ 189 h 208"/>
                <a:gd name="T6" fmla="*/ 3 w 85"/>
                <a:gd name="T7" fmla="*/ 184 h 208"/>
                <a:gd name="T8" fmla="*/ 8 w 85"/>
                <a:gd name="T9" fmla="*/ 139 h 208"/>
                <a:gd name="T10" fmla="*/ 3 w 85"/>
                <a:gd name="T11" fmla="*/ 101 h 208"/>
                <a:gd name="T12" fmla="*/ 5 w 85"/>
                <a:gd name="T13" fmla="*/ 73 h 208"/>
                <a:gd name="T14" fmla="*/ 2 w 85"/>
                <a:gd name="T15" fmla="*/ 46 h 208"/>
                <a:gd name="T16" fmla="*/ 1 w 85"/>
                <a:gd name="T17" fmla="*/ 43 h 208"/>
                <a:gd name="T18" fmla="*/ 1 w 85"/>
                <a:gd name="T19" fmla="*/ 24 h 208"/>
                <a:gd name="T20" fmla="*/ 5 w 85"/>
                <a:gd name="T21" fmla="*/ 16 h 208"/>
                <a:gd name="T22" fmla="*/ 22 w 85"/>
                <a:gd name="T23" fmla="*/ 2 h 208"/>
                <a:gd name="T24" fmla="*/ 38 w 85"/>
                <a:gd name="T25" fmla="*/ 16 h 208"/>
                <a:gd name="T26" fmla="*/ 46 w 85"/>
                <a:gd name="T27" fmla="*/ 37 h 208"/>
                <a:gd name="T28" fmla="*/ 63 w 85"/>
                <a:gd name="T29" fmla="*/ 54 h 208"/>
                <a:gd name="T30" fmla="*/ 78 w 85"/>
                <a:gd name="T31" fmla="*/ 93 h 208"/>
                <a:gd name="T32" fmla="*/ 83 w 85"/>
                <a:gd name="T33" fmla="*/ 129 h 208"/>
                <a:gd name="T34" fmla="*/ 84 w 85"/>
                <a:gd name="T35" fmla="*/ 151 h 208"/>
                <a:gd name="T36" fmla="*/ 85 w 85"/>
                <a:gd name="T37" fmla="*/ 172 h 208"/>
                <a:gd name="T38" fmla="*/ 68 w 85"/>
                <a:gd name="T39" fmla="*/ 187 h 208"/>
                <a:gd name="T40" fmla="*/ 76 w 85"/>
                <a:gd name="T41" fmla="*/ 187 h 208"/>
                <a:gd name="T42" fmla="*/ 76 w 85"/>
                <a:gd name="T43" fmla="*/ 208 h 208"/>
                <a:gd name="T44" fmla="*/ 62 w 85"/>
                <a:gd name="T45" fmla="*/ 208 h 208"/>
                <a:gd name="T46" fmla="*/ 49 w 85"/>
                <a:gd name="T47" fmla="*/ 196 h 208"/>
                <a:gd name="T48" fmla="*/ 48 w 85"/>
                <a:gd name="T49" fmla="*/ 201 h 208"/>
                <a:gd name="T50" fmla="*/ 55 w 85"/>
                <a:gd name="T51" fmla="*/ 208 h 208"/>
                <a:gd name="T52" fmla="*/ 16 w 85"/>
                <a:gd name="T53" fmla="*/ 207 h 208"/>
                <a:gd name="T54" fmla="*/ 22 w 85"/>
                <a:gd name="T55" fmla="*/ 201 h 208"/>
                <a:gd name="T56" fmla="*/ 21 w 85"/>
                <a:gd name="T57" fmla="*/ 196 h 208"/>
                <a:gd name="T58" fmla="*/ 15 w 85"/>
                <a:gd name="T59" fmla="*/ 2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208">
                  <a:moveTo>
                    <a:pt x="15" y="201"/>
                  </a:moveTo>
                  <a:cubicBezTo>
                    <a:pt x="15" y="189"/>
                    <a:pt x="15" y="189"/>
                    <a:pt x="15" y="189"/>
                  </a:cubicBezTo>
                  <a:cubicBezTo>
                    <a:pt x="14" y="189"/>
                    <a:pt x="14" y="189"/>
                    <a:pt x="14" y="189"/>
                  </a:cubicBezTo>
                  <a:cubicBezTo>
                    <a:pt x="10" y="186"/>
                    <a:pt x="7" y="185"/>
                    <a:pt x="3" y="184"/>
                  </a:cubicBezTo>
                  <a:cubicBezTo>
                    <a:pt x="8" y="139"/>
                    <a:pt x="8" y="139"/>
                    <a:pt x="8" y="139"/>
                  </a:cubicBezTo>
                  <a:cubicBezTo>
                    <a:pt x="3" y="101"/>
                    <a:pt x="3" y="101"/>
                    <a:pt x="3" y="101"/>
                  </a:cubicBezTo>
                  <a:cubicBezTo>
                    <a:pt x="5" y="73"/>
                    <a:pt x="5" y="73"/>
                    <a:pt x="5" y="73"/>
                  </a:cubicBezTo>
                  <a:cubicBezTo>
                    <a:pt x="2" y="46"/>
                    <a:pt x="2" y="46"/>
                    <a:pt x="2" y="46"/>
                  </a:cubicBezTo>
                  <a:cubicBezTo>
                    <a:pt x="1" y="43"/>
                    <a:pt x="1" y="43"/>
                    <a:pt x="1" y="43"/>
                  </a:cubicBezTo>
                  <a:cubicBezTo>
                    <a:pt x="0" y="36"/>
                    <a:pt x="0" y="30"/>
                    <a:pt x="1" y="24"/>
                  </a:cubicBezTo>
                  <a:cubicBezTo>
                    <a:pt x="5" y="16"/>
                    <a:pt x="5" y="16"/>
                    <a:pt x="5" y="16"/>
                  </a:cubicBezTo>
                  <a:cubicBezTo>
                    <a:pt x="10" y="8"/>
                    <a:pt x="16" y="3"/>
                    <a:pt x="22" y="2"/>
                  </a:cubicBezTo>
                  <a:cubicBezTo>
                    <a:pt x="29" y="0"/>
                    <a:pt x="34" y="5"/>
                    <a:pt x="38" y="16"/>
                  </a:cubicBezTo>
                  <a:cubicBezTo>
                    <a:pt x="46" y="37"/>
                    <a:pt x="46" y="37"/>
                    <a:pt x="46" y="37"/>
                  </a:cubicBezTo>
                  <a:cubicBezTo>
                    <a:pt x="49" y="35"/>
                    <a:pt x="55" y="41"/>
                    <a:pt x="63" y="54"/>
                  </a:cubicBezTo>
                  <a:cubicBezTo>
                    <a:pt x="71" y="67"/>
                    <a:pt x="76" y="80"/>
                    <a:pt x="78" y="93"/>
                  </a:cubicBezTo>
                  <a:cubicBezTo>
                    <a:pt x="83" y="129"/>
                    <a:pt x="83" y="129"/>
                    <a:pt x="83" y="129"/>
                  </a:cubicBezTo>
                  <a:cubicBezTo>
                    <a:pt x="84" y="151"/>
                    <a:pt x="84" y="151"/>
                    <a:pt x="84" y="151"/>
                  </a:cubicBezTo>
                  <a:cubicBezTo>
                    <a:pt x="85" y="172"/>
                    <a:pt x="85" y="172"/>
                    <a:pt x="85" y="172"/>
                  </a:cubicBezTo>
                  <a:cubicBezTo>
                    <a:pt x="79" y="179"/>
                    <a:pt x="74" y="184"/>
                    <a:pt x="68" y="187"/>
                  </a:cubicBezTo>
                  <a:cubicBezTo>
                    <a:pt x="76" y="187"/>
                    <a:pt x="76" y="187"/>
                    <a:pt x="76" y="187"/>
                  </a:cubicBezTo>
                  <a:cubicBezTo>
                    <a:pt x="76" y="208"/>
                    <a:pt x="76" y="208"/>
                    <a:pt x="76" y="208"/>
                  </a:cubicBezTo>
                  <a:cubicBezTo>
                    <a:pt x="62" y="208"/>
                    <a:pt x="62" y="208"/>
                    <a:pt x="62" y="208"/>
                  </a:cubicBezTo>
                  <a:cubicBezTo>
                    <a:pt x="49" y="196"/>
                    <a:pt x="49" y="196"/>
                    <a:pt x="49" y="196"/>
                  </a:cubicBezTo>
                  <a:cubicBezTo>
                    <a:pt x="48" y="201"/>
                    <a:pt x="48" y="201"/>
                    <a:pt x="48" y="201"/>
                  </a:cubicBezTo>
                  <a:cubicBezTo>
                    <a:pt x="55" y="208"/>
                    <a:pt x="55" y="208"/>
                    <a:pt x="55" y="208"/>
                  </a:cubicBezTo>
                  <a:cubicBezTo>
                    <a:pt x="16" y="207"/>
                    <a:pt x="16" y="207"/>
                    <a:pt x="16" y="207"/>
                  </a:cubicBezTo>
                  <a:cubicBezTo>
                    <a:pt x="22" y="201"/>
                    <a:pt x="22" y="201"/>
                    <a:pt x="22" y="201"/>
                  </a:cubicBezTo>
                  <a:cubicBezTo>
                    <a:pt x="21" y="196"/>
                    <a:pt x="21" y="196"/>
                    <a:pt x="21" y="196"/>
                  </a:cubicBezTo>
                  <a:lnTo>
                    <a:pt x="15" y="2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1" name="Freeform 114"/>
            <p:cNvSpPr/>
            <p:nvPr/>
          </p:nvSpPr>
          <p:spPr bwMode="auto">
            <a:xfrm>
              <a:off x="772" y="2835"/>
              <a:ext cx="92" cy="347"/>
            </a:xfrm>
            <a:custGeom>
              <a:avLst/>
              <a:gdLst>
                <a:gd name="T0" fmla="*/ 26 w 38"/>
                <a:gd name="T1" fmla="*/ 119 h 146"/>
                <a:gd name="T2" fmla="*/ 27 w 38"/>
                <a:gd name="T3" fmla="*/ 120 h 146"/>
                <a:gd name="T4" fmla="*/ 0 w 38"/>
                <a:gd name="T5" fmla="*/ 128 h 146"/>
                <a:gd name="T6" fmla="*/ 1 w 38"/>
                <a:gd name="T7" fmla="*/ 136 h 146"/>
                <a:gd name="T8" fmla="*/ 29 w 38"/>
                <a:gd name="T9" fmla="*/ 130 h 146"/>
                <a:gd name="T10" fmla="*/ 38 w 38"/>
                <a:gd name="T11" fmla="*/ 122 h 146"/>
                <a:gd name="T12" fmla="*/ 36 w 38"/>
                <a:gd name="T13" fmla="*/ 86 h 146"/>
                <a:gd name="T14" fmla="*/ 28 w 38"/>
                <a:gd name="T15" fmla="*/ 66 h 146"/>
                <a:gd name="T16" fmla="*/ 23 w 38"/>
                <a:gd name="T17" fmla="*/ 34 h 146"/>
                <a:gd name="T18" fmla="*/ 22 w 38"/>
                <a:gd name="T19" fmla="*/ 20 h 146"/>
                <a:gd name="T20" fmla="*/ 21 w 38"/>
                <a:gd name="T21" fmla="*/ 6 h 146"/>
                <a:gd name="T22" fmla="*/ 21 w 38"/>
                <a:gd name="T23" fmla="*/ 1 h 146"/>
                <a:gd name="T24" fmla="*/ 20 w 38"/>
                <a:gd name="T25" fmla="*/ 0 h 146"/>
                <a:gd name="T26" fmla="*/ 20 w 38"/>
                <a:gd name="T27" fmla="*/ 3 h 146"/>
                <a:gd name="T28" fmla="*/ 19 w 38"/>
                <a:gd name="T29" fmla="*/ 16 h 146"/>
                <a:gd name="T30" fmla="*/ 20 w 38"/>
                <a:gd name="T31" fmla="*/ 31 h 146"/>
                <a:gd name="T32" fmla="*/ 21 w 38"/>
                <a:gd name="T33" fmla="*/ 44 h 146"/>
                <a:gd name="T34" fmla="*/ 22 w 38"/>
                <a:gd name="T35" fmla="*/ 50 h 146"/>
                <a:gd name="T36" fmla="*/ 23 w 38"/>
                <a:gd name="T37" fmla="*/ 68 h 146"/>
                <a:gd name="T38" fmla="*/ 32 w 38"/>
                <a:gd name="T39" fmla="*/ 90 h 146"/>
                <a:gd name="T40" fmla="*/ 32 w 38"/>
                <a:gd name="T41" fmla="*/ 117 h 146"/>
                <a:gd name="T42" fmla="*/ 26 w 38"/>
                <a:gd name="T43"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146">
                  <a:moveTo>
                    <a:pt x="26" y="119"/>
                  </a:moveTo>
                  <a:cubicBezTo>
                    <a:pt x="27" y="120"/>
                    <a:pt x="27" y="120"/>
                    <a:pt x="27" y="120"/>
                  </a:cubicBezTo>
                  <a:cubicBezTo>
                    <a:pt x="0" y="128"/>
                    <a:pt x="0" y="128"/>
                    <a:pt x="0" y="128"/>
                  </a:cubicBezTo>
                  <a:cubicBezTo>
                    <a:pt x="1" y="136"/>
                    <a:pt x="1" y="136"/>
                    <a:pt x="1" y="136"/>
                  </a:cubicBezTo>
                  <a:cubicBezTo>
                    <a:pt x="29" y="130"/>
                    <a:pt x="29" y="130"/>
                    <a:pt x="29" y="130"/>
                  </a:cubicBezTo>
                  <a:cubicBezTo>
                    <a:pt x="33" y="146"/>
                    <a:pt x="36" y="143"/>
                    <a:pt x="38" y="122"/>
                  </a:cubicBezTo>
                  <a:cubicBezTo>
                    <a:pt x="36" y="86"/>
                    <a:pt x="36" y="86"/>
                    <a:pt x="36" y="86"/>
                  </a:cubicBezTo>
                  <a:cubicBezTo>
                    <a:pt x="32" y="82"/>
                    <a:pt x="30" y="76"/>
                    <a:pt x="28" y="66"/>
                  </a:cubicBezTo>
                  <a:cubicBezTo>
                    <a:pt x="27" y="63"/>
                    <a:pt x="25" y="53"/>
                    <a:pt x="23" y="34"/>
                  </a:cubicBezTo>
                  <a:cubicBezTo>
                    <a:pt x="22" y="20"/>
                    <a:pt x="22" y="20"/>
                    <a:pt x="22" y="20"/>
                  </a:cubicBezTo>
                  <a:cubicBezTo>
                    <a:pt x="21" y="15"/>
                    <a:pt x="21" y="10"/>
                    <a:pt x="21" y="6"/>
                  </a:cubicBezTo>
                  <a:cubicBezTo>
                    <a:pt x="21" y="1"/>
                    <a:pt x="21" y="1"/>
                    <a:pt x="21" y="1"/>
                  </a:cubicBezTo>
                  <a:cubicBezTo>
                    <a:pt x="21" y="2"/>
                    <a:pt x="21" y="2"/>
                    <a:pt x="20" y="0"/>
                  </a:cubicBezTo>
                  <a:cubicBezTo>
                    <a:pt x="20" y="3"/>
                    <a:pt x="20" y="3"/>
                    <a:pt x="20" y="3"/>
                  </a:cubicBezTo>
                  <a:cubicBezTo>
                    <a:pt x="19" y="16"/>
                    <a:pt x="19" y="16"/>
                    <a:pt x="19" y="16"/>
                  </a:cubicBezTo>
                  <a:cubicBezTo>
                    <a:pt x="20" y="31"/>
                    <a:pt x="20" y="31"/>
                    <a:pt x="20" y="31"/>
                  </a:cubicBezTo>
                  <a:cubicBezTo>
                    <a:pt x="21" y="44"/>
                    <a:pt x="21" y="44"/>
                    <a:pt x="21" y="44"/>
                  </a:cubicBezTo>
                  <a:cubicBezTo>
                    <a:pt x="21" y="46"/>
                    <a:pt x="21" y="48"/>
                    <a:pt x="22" y="50"/>
                  </a:cubicBezTo>
                  <a:cubicBezTo>
                    <a:pt x="22" y="59"/>
                    <a:pt x="22" y="65"/>
                    <a:pt x="23" y="68"/>
                  </a:cubicBezTo>
                  <a:cubicBezTo>
                    <a:pt x="24" y="78"/>
                    <a:pt x="27" y="86"/>
                    <a:pt x="32" y="90"/>
                  </a:cubicBezTo>
                  <a:cubicBezTo>
                    <a:pt x="32" y="117"/>
                    <a:pt x="32" y="117"/>
                    <a:pt x="32" y="117"/>
                  </a:cubicBezTo>
                  <a:lnTo>
                    <a:pt x="26"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2" name="Freeform 115"/>
            <p:cNvSpPr/>
            <p:nvPr/>
          </p:nvSpPr>
          <p:spPr bwMode="auto">
            <a:xfrm>
              <a:off x="772" y="31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3" name="Freeform 116"/>
            <p:cNvSpPr/>
            <p:nvPr/>
          </p:nvSpPr>
          <p:spPr bwMode="auto">
            <a:xfrm>
              <a:off x="830" y="3206"/>
              <a:ext cx="118" cy="95"/>
            </a:xfrm>
            <a:custGeom>
              <a:avLst/>
              <a:gdLst>
                <a:gd name="T0" fmla="*/ 0 w 118"/>
                <a:gd name="T1" fmla="*/ 88 h 95"/>
                <a:gd name="T2" fmla="*/ 99 w 118"/>
                <a:gd name="T3" fmla="*/ 88 h 95"/>
                <a:gd name="T4" fmla="*/ 118 w 118"/>
                <a:gd name="T5" fmla="*/ 0 h 95"/>
                <a:gd name="T6" fmla="*/ 101 w 118"/>
                <a:gd name="T7" fmla="*/ 95 h 95"/>
                <a:gd name="T8" fmla="*/ 0 w 118"/>
                <a:gd name="T9" fmla="*/ 95 h 95"/>
                <a:gd name="T10" fmla="*/ 0 w 118"/>
                <a:gd name="T11" fmla="*/ 88 h 95"/>
              </a:gdLst>
              <a:ahLst/>
              <a:cxnLst>
                <a:cxn ang="0">
                  <a:pos x="T0" y="T1"/>
                </a:cxn>
                <a:cxn ang="0">
                  <a:pos x="T2" y="T3"/>
                </a:cxn>
                <a:cxn ang="0">
                  <a:pos x="T4" y="T5"/>
                </a:cxn>
                <a:cxn ang="0">
                  <a:pos x="T6" y="T7"/>
                </a:cxn>
                <a:cxn ang="0">
                  <a:pos x="T8" y="T9"/>
                </a:cxn>
                <a:cxn ang="0">
                  <a:pos x="T10" y="T11"/>
                </a:cxn>
              </a:cxnLst>
              <a:rect l="0" t="0" r="r" b="b"/>
              <a:pathLst>
                <a:path w="118" h="95">
                  <a:moveTo>
                    <a:pt x="0" y="88"/>
                  </a:moveTo>
                  <a:lnTo>
                    <a:pt x="99" y="88"/>
                  </a:lnTo>
                  <a:lnTo>
                    <a:pt x="118" y="0"/>
                  </a:lnTo>
                  <a:lnTo>
                    <a:pt x="101" y="95"/>
                  </a:lnTo>
                  <a:lnTo>
                    <a:pt x="0" y="95"/>
                  </a:ln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4" name="Freeform 117"/>
            <p:cNvSpPr/>
            <p:nvPr/>
          </p:nvSpPr>
          <p:spPr bwMode="auto">
            <a:xfrm>
              <a:off x="787" y="2671"/>
              <a:ext cx="84" cy="71"/>
            </a:xfrm>
            <a:custGeom>
              <a:avLst/>
              <a:gdLst>
                <a:gd name="T0" fmla="*/ 31 w 35"/>
                <a:gd name="T1" fmla="*/ 14 h 30"/>
                <a:gd name="T2" fmla="*/ 32 w 35"/>
                <a:gd name="T3" fmla="*/ 16 h 30"/>
                <a:gd name="T4" fmla="*/ 34 w 35"/>
                <a:gd name="T5" fmla="*/ 18 h 30"/>
                <a:gd name="T6" fmla="*/ 35 w 35"/>
                <a:gd name="T7" fmla="*/ 22 h 30"/>
                <a:gd name="T8" fmla="*/ 35 w 35"/>
                <a:gd name="T9" fmla="*/ 23 h 30"/>
                <a:gd name="T10" fmla="*/ 35 w 35"/>
                <a:gd name="T11" fmla="*/ 24 h 30"/>
                <a:gd name="T12" fmla="*/ 31 w 35"/>
                <a:gd name="T13" fmla="*/ 28 h 30"/>
                <a:gd name="T14" fmla="*/ 31 w 35"/>
                <a:gd name="T15" fmla="*/ 29 h 30"/>
                <a:gd name="T16" fmla="*/ 30 w 35"/>
                <a:gd name="T17" fmla="*/ 30 h 30"/>
                <a:gd name="T18" fmla="*/ 17 w 35"/>
                <a:gd name="T19" fmla="*/ 13 h 30"/>
                <a:gd name="T20" fmla="*/ 16 w 35"/>
                <a:gd name="T21" fmla="*/ 13 h 30"/>
                <a:gd name="T22" fmla="*/ 0 w 35"/>
                <a:gd name="T23" fmla="*/ 4 h 30"/>
                <a:gd name="T24" fmla="*/ 4 w 35"/>
                <a:gd name="T25" fmla="*/ 0 h 30"/>
                <a:gd name="T26" fmla="*/ 5 w 35"/>
                <a:gd name="T27" fmla="*/ 1 h 30"/>
                <a:gd name="T28" fmla="*/ 31 w 35"/>
                <a:gd name="T2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0">
                  <a:moveTo>
                    <a:pt x="31" y="14"/>
                  </a:moveTo>
                  <a:cubicBezTo>
                    <a:pt x="32" y="16"/>
                    <a:pt x="32" y="16"/>
                    <a:pt x="32" y="16"/>
                  </a:cubicBezTo>
                  <a:cubicBezTo>
                    <a:pt x="34" y="18"/>
                    <a:pt x="34" y="18"/>
                    <a:pt x="34" y="18"/>
                  </a:cubicBezTo>
                  <a:cubicBezTo>
                    <a:pt x="35" y="19"/>
                    <a:pt x="35" y="20"/>
                    <a:pt x="35" y="22"/>
                  </a:cubicBezTo>
                  <a:cubicBezTo>
                    <a:pt x="35" y="23"/>
                    <a:pt x="35" y="23"/>
                    <a:pt x="35" y="23"/>
                  </a:cubicBezTo>
                  <a:cubicBezTo>
                    <a:pt x="35" y="24"/>
                    <a:pt x="35" y="24"/>
                    <a:pt x="35" y="24"/>
                  </a:cubicBezTo>
                  <a:cubicBezTo>
                    <a:pt x="31" y="28"/>
                    <a:pt x="31" y="28"/>
                    <a:pt x="31" y="28"/>
                  </a:cubicBezTo>
                  <a:cubicBezTo>
                    <a:pt x="31" y="29"/>
                    <a:pt x="31" y="29"/>
                    <a:pt x="31" y="29"/>
                  </a:cubicBezTo>
                  <a:cubicBezTo>
                    <a:pt x="30" y="30"/>
                    <a:pt x="30" y="30"/>
                    <a:pt x="30" y="30"/>
                  </a:cubicBezTo>
                  <a:cubicBezTo>
                    <a:pt x="26" y="23"/>
                    <a:pt x="22" y="17"/>
                    <a:pt x="17" y="13"/>
                  </a:cubicBezTo>
                  <a:cubicBezTo>
                    <a:pt x="16" y="13"/>
                    <a:pt x="16" y="13"/>
                    <a:pt x="16" y="13"/>
                  </a:cubicBezTo>
                  <a:cubicBezTo>
                    <a:pt x="11" y="9"/>
                    <a:pt x="6" y="6"/>
                    <a:pt x="0" y="4"/>
                  </a:cubicBezTo>
                  <a:cubicBezTo>
                    <a:pt x="4" y="0"/>
                    <a:pt x="4" y="0"/>
                    <a:pt x="4" y="0"/>
                  </a:cubicBezTo>
                  <a:cubicBezTo>
                    <a:pt x="5" y="1"/>
                    <a:pt x="5" y="1"/>
                    <a:pt x="5" y="1"/>
                  </a:cubicBezTo>
                  <a:cubicBezTo>
                    <a:pt x="13" y="2"/>
                    <a:pt x="22" y="7"/>
                    <a:pt x="3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5" name="Freeform 118"/>
            <p:cNvSpPr/>
            <p:nvPr/>
          </p:nvSpPr>
          <p:spPr bwMode="auto">
            <a:xfrm>
              <a:off x="861" y="2740"/>
              <a:ext cx="32" cy="50"/>
            </a:xfrm>
            <a:custGeom>
              <a:avLst/>
              <a:gdLst>
                <a:gd name="T0" fmla="*/ 9 w 13"/>
                <a:gd name="T1" fmla="*/ 18 h 21"/>
                <a:gd name="T2" fmla="*/ 0 w 13"/>
                <a:gd name="T3" fmla="*/ 1 h 21"/>
                <a:gd name="T4" fmla="*/ 0 w 13"/>
                <a:gd name="T5" fmla="*/ 0 h 21"/>
                <a:gd name="T6" fmla="*/ 3 w 13"/>
                <a:gd name="T7" fmla="*/ 1 h 21"/>
                <a:gd name="T8" fmla="*/ 13 w 13"/>
                <a:gd name="T9" fmla="*/ 21 h 21"/>
                <a:gd name="T10" fmla="*/ 9 w 13"/>
                <a:gd name="T11" fmla="*/ 18 h 21"/>
              </a:gdLst>
              <a:ahLst/>
              <a:cxnLst>
                <a:cxn ang="0">
                  <a:pos x="T0" y="T1"/>
                </a:cxn>
                <a:cxn ang="0">
                  <a:pos x="T2" y="T3"/>
                </a:cxn>
                <a:cxn ang="0">
                  <a:pos x="T4" y="T5"/>
                </a:cxn>
                <a:cxn ang="0">
                  <a:pos x="T6" y="T7"/>
                </a:cxn>
                <a:cxn ang="0">
                  <a:pos x="T8" y="T9"/>
                </a:cxn>
                <a:cxn ang="0">
                  <a:pos x="T10" y="T11"/>
                </a:cxn>
              </a:cxnLst>
              <a:rect l="0" t="0" r="r" b="b"/>
              <a:pathLst>
                <a:path w="13" h="21">
                  <a:moveTo>
                    <a:pt x="9" y="18"/>
                  </a:moveTo>
                  <a:cubicBezTo>
                    <a:pt x="4" y="13"/>
                    <a:pt x="1" y="8"/>
                    <a:pt x="0" y="1"/>
                  </a:cubicBezTo>
                  <a:cubicBezTo>
                    <a:pt x="0" y="0"/>
                    <a:pt x="0" y="0"/>
                    <a:pt x="0" y="0"/>
                  </a:cubicBezTo>
                  <a:cubicBezTo>
                    <a:pt x="3" y="1"/>
                    <a:pt x="3" y="1"/>
                    <a:pt x="3" y="1"/>
                  </a:cubicBezTo>
                  <a:cubicBezTo>
                    <a:pt x="6" y="10"/>
                    <a:pt x="9" y="16"/>
                    <a:pt x="13" y="21"/>
                  </a:cubicBezTo>
                  <a:lnTo>
                    <a:pt x="9"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6" name="Rectangle 119"/>
            <p:cNvSpPr>
              <a:spLocks noChangeArrowheads="1"/>
            </p:cNvSpPr>
            <p:nvPr/>
          </p:nvSpPr>
          <p:spPr bwMode="auto">
            <a:xfrm>
              <a:off x="861" y="274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endParaRPr lang="zh-CN" altLang="en-US" sz="1015" noProof="1"/>
            </a:p>
          </p:txBody>
        </p:sp>
        <p:sp>
          <p:nvSpPr>
            <p:cNvPr id="147" name="Freeform 120"/>
            <p:cNvSpPr/>
            <p:nvPr/>
          </p:nvSpPr>
          <p:spPr bwMode="auto">
            <a:xfrm>
              <a:off x="799" y="267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8" name="Freeform 121"/>
            <p:cNvSpPr/>
            <p:nvPr/>
          </p:nvSpPr>
          <p:spPr bwMode="auto">
            <a:xfrm>
              <a:off x="982" y="2852"/>
              <a:ext cx="45" cy="47"/>
            </a:xfrm>
            <a:custGeom>
              <a:avLst/>
              <a:gdLst>
                <a:gd name="T0" fmla="*/ 0 w 19"/>
                <a:gd name="T1" fmla="*/ 2 h 20"/>
                <a:gd name="T2" fmla="*/ 5 w 19"/>
                <a:gd name="T3" fmla="*/ 0 h 20"/>
                <a:gd name="T4" fmla="*/ 7 w 19"/>
                <a:gd name="T5" fmla="*/ 1 h 20"/>
                <a:gd name="T6" fmla="*/ 9 w 19"/>
                <a:gd name="T7" fmla="*/ 4 h 20"/>
                <a:gd name="T8" fmla="*/ 9 w 19"/>
                <a:gd name="T9" fmla="*/ 6 h 20"/>
                <a:gd name="T10" fmla="*/ 18 w 19"/>
                <a:gd name="T11" fmla="*/ 9 h 20"/>
                <a:gd name="T12" fmla="*/ 19 w 19"/>
                <a:gd name="T13" fmla="*/ 9 h 20"/>
                <a:gd name="T14" fmla="*/ 19 w 19"/>
                <a:gd name="T15" fmla="*/ 15 h 20"/>
                <a:gd name="T16" fmla="*/ 15 w 19"/>
                <a:gd name="T17" fmla="*/ 20 h 20"/>
                <a:gd name="T18" fmla="*/ 0 w 19"/>
                <a:gd name="T19"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0" y="2"/>
                  </a:moveTo>
                  <a:cubicBezTo>
                    <a:pt x="5" y="0"/>
                    <a:pt x="5" y="0"/>
                    <a:pt x="5" y="0"/>
                  </a:cubicBezTo>
                  <a:cubicBezTo>
                    <a:pt x="7" y="1"/>
                    <a:pt x="7" y="1"/>
                    <a:pt x="7" y="1"/>
                  </a:cubicBezTo>
                  <a:cubicBezTo>
                    <a:pt x="9" y="4"/>
                    <a:pt x="9" y="4"/>
                    <a:pt x="9" y="4"/>
                  </a:cubicBezTo>
                  <a:cubicBezTo>
                    <a:pt x="9" y="6"/>
                    <a:pt x="9" y="6"/>
                    <a:pt x="9" y="6"/>
                  </a:cubicBezTo>
                  <a:cubicBezTo>
                    <a:pt x="11" y="8"/>
                    <a:pt x="14" y="9"/>
                    <a:pt x="18" y="9"/>
                  </a:cubicBezTo>
                  <a:cubicBezTo>
                    <a:pt x="19" y="9"/>
                    <a:pt x="19" y="9"/>
                    <a:pt x="19" y="9"/>
                  </a:cubicBezTo>
                  <a:cubicBezTo>
                    <a:pt x="19" y="15"/>
                    <a:pt x="19" y="15"/>
                    <a:pt x="19" y="15"/>
                  </a:cubicBezTo>
                  <a:cubicBezTo>
                    <a:pt x="15" y="20"/>
                    <a:pt x="15" y="20"/>
                    <a:pt x="15" y="20"/>
                  </a:cubicBezTo>
                  <a:cubicBezTo>
                    <a:pt x="10" y="17"/>
                    <a:pt x="5" y="1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49" name="Freeform 122"/>
            <p:cNvSpPr/>
            <p:nvPr/>
          </p:nvSpPr>
          <p:spPr bwMode="auto">
            <a:xfrm>
              <a:off x="999" y="285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0" name="Freeform 123"/>
            <p:cNvSpPr/>
            <p:nvPr/>
          </p:nvSpPr>
          <p:spPr bwMode="auto">
            <a:xfrm>
              <a:off x="1003" y="286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1" name="Freeform 124"/>
            <p:cNvSpPr/>
            <p:nvPr/>
          </p:nvSpPr>
          <p:spPr bwMode="auto">
            <a:xfrm>
              <a:off x="772" y="3120"/>
              <a:ext cx="70" cy="38"/>
            </a:xfrm>
            <a:custGeom>
              <a:avLst/>
              <a:gdLst>
                <a:gd name="T0" fmla="*/ 70 w 70"/>
                <a:gd name="T1" fmla="*/ 24 h 38"/>
                <a:gd name="T2" fmla="*/ 3 w 70"/>
                <a:gd name="T3" fmla="*/ 38 h 38"/>
                <a:gd name="T4" fmla="*/ 0 w 70"/>
                <a:gd name="T5" fmla="*/ 19 h 38"/>
                <a:gd name="T6" fmla="*/ 65 w 70"/>
                <a:gd name="T7" fmla="*/ 0 h 38"/>
                <a:gd name="T8" fmla="*/ 70 w 70"/>
                <a:gd name="T9" fmla="*/ 24 h 38"/>
              </a:gdLst>
              <a:ahLst/>
              <a:cxnLst>
                <a:cxn ang="0">
                  <a:pos x="T0" y="T1"/>
                </a:cxn>
                <a:cxn ang="0">
                  <a:pos x="T2" y="T3"/>
                </a:cxn>
                <a:cxn ang="0">
                  <a:pos x="T4" y="T5"/>
                </a:cxn>
                <a:cxn ang="0">
                  <a:pos x="T6" y="T7"/>
                </a:cxn>
                <a:cxn ang="0">
                  <a:pos x="T8" y="T9"/>
                </a:cxn>
              </a:cxnLst>
              <a:rect l="0" t="0" r="r" b="b"/>
              <a:pathLst>
                <a:path w="70" h="38">
                  <a:moveTo>
                    <a:pt x="70" y="24"/>
                  </a:moveTo>
                  <a:lnTo>
                    <a:pt x="3" y="38"/>
                  </a:lnTo>
                  <a:lnTo>
                    <a:pt x="0" y="19"/>
                  </a:lnTo>
                  <a:lnTo>
                    <a:pt x="65" y="0"/>
                  </a:lnTo>
                  <a:lnTo>
                    <a:pt x="7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2" name="Freeform 125"/>
            <p:cNvSpPr/>
            <p:nvPr/>
          </p:nvSpPr>
          <p:spPr bwMode="auto">
            <a:xfrm>
              <a:off x="772" y="31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3" name="Freeform 126"/>
            <p:cNvSpPr/>
            <p:nvPr/>
          </p:nvSpPr>
          <p:spPr bwMode="auto">
            <a:xfrm>
              <a:off x="739" y="2685"/>
              <a:ext cx="207" cy="516"/>
            </a:xfrm>
            <a:custGeom>
              <a:avLst/>
              <a:gdLst>
                <a:gd name="T0" fmla="*/ 81 w 86"/>
                <a:gd name="T1" fmla="*/ 114 h 217"/>
                <a:gd name="T2" fmla="*/ 86 w 86"/>
                <a:gd name="T3" fmla="*/ 178 h 217"/>
                <a:gd name="T4" fmla="*/ 86 w 86"/>
                <a:gd name="T5" fmla="*/ 189 h 217"/>
                <a:gd name="T6" fmla="*/ 81 w 86"/>
                <a:gd name="T7" fmla="*/ 193 h 217"/>
                <a:gd name="T8" fmla="*/ 80 w 86"/>
                <a:gd name="T9" fmla="*/ 193 h 217"/>
                <a:gd name="T10" fmla="*/ 77 w 86"/>
                <a:gd name="T11" fmla="*/ 195 h 217"/>
                <a:gd name="T12" fmla="*/ 77 w 86"/>
                <a:gd name="T13" fmla="*/ 196 h 217"/>
                <a:gd name="T14" fmla="*/ 77 w 86"/>
                <a:gd name="T15" fmla="*/ 217 h 217"/>
                <a:gd name="T16" fmla="*/ 71 w 86"/>
                <a:gd name="T17" fmla="*/ 217 h 217"/>
                <a:gd name="T18" fmla="*/ 71 w 86"/>
                <a:gd name="T19" fmla="*/ 196 h 217"/>
                <a:gd name="T20" fmla="*/ 63 w 86"/>
                <a:gd name="T21" fmla="*/ 196 h 217"/>
                <a:gd name="T22" fmla="*/ 80 w 86"/>
                <a:gd name="T23" fmla="*/ 181 h 217"/>
                <a:gd name="T24" fmla="*/ 79 w 86"/>
                <a:gd name="T25" fmla="*/ 160 h 217"/>
                <a:gd name="T26" fmla="*/ 78 w 86"/>
                <a:gd name="T27" fmla="*/ 138 h 217"/>
                <a:gd name="T28" fmla="*/ 73 w 86"/>
                <a:gd name="T29" fmla="*/ 102 h 217"/>
                <a:gd name="T30" fmla="*/ 58 w 86"/>
                <a:gd name="T31" fmla="*/ 63 h 217"/>
                <a:gd name="T32" fmla="*/ 41 w 86"/>
                <a:gd name="T33" fmla="*/ 46 h 217"/>
                <a:gd name="T34" fmla="*/ 33 w 86"/>
                <a:gd name="T35" fmla="*/ 25 h 217"/>
                <a:gd name="T36" fmla="*/ 17 w 86"/>
                <a:gd name="T37" fmla="*/ 11 h 217"/>
                <a:gd name="T38" fmla="*/ 0 w 86"/>
                <a:gd name="T39" fmla="*/ 25 h 217"/>
                <a:gd name="T40" fmla="*/ 3 w 86"/>
                <a:gd name="T41" fmla="*/ 18 h 217"/>
                <a:gd name="T42" fmla="*/ 14 w 86"/>
                <a:gd name="T43" fmla="*/ 8 h 217"/>
                <a:gd name="T44" fmla="*/ 17 w 86"/>
                <a:gd name="T45" fmla="*/ 3 h 217"/>
                <a:gd name="T46" fmla="*/ 19 w 86"/>
                <a:gd name="T47" fmla="*/ 0 h 217"/>
                <a:gd name="T48" fmla="*/ 46 w 86"/>
                <a:gd name="T49" fmla="*/ 37 h 217"/>
                <a:gd name="T50" fmla="*/ 46 w 86"/>
                <a:gd name="T51" fmla="*/ 37 h 217"/>
                <a:gd name="T52" fmla="*/ 58 w 86"/>
                <a:gd name="T53" fmla="*/ 45 h 217"/>
                <a:gd name="T54" fmla="*/ 60 w 86"/>
                <a:gd name="T55" fmla="*/ 53 h 217"/>
                <a:gd name="T56" fmla="*/ 65 w 86"/>
                <a:gd name="T57" fmla="*/ 59 h 217"/>
                <a:gd name="T58" fmla="*/ 69 w 86"/>
                <a:gd name="T59" fmla="*/ 67 h 217"/>
                <a:gd name="T60" fmla="*/ 76 w 86"/>
                <a:gd name="T61" fmla="*/ 87 h 217"/>
                <a:gd name="T62" fmla="*/ 76 w 86"/>
                <a:gd name="T63" fmla="*/ 88 h 217"/>
                <a:gd name="T64" fmla="*/ 81 w 86"/>
                <a:gd name="T65" fmla="*/ 11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 h="217">
                  <a:moveTo>
                    <a:pt x="81" y="114"/>
                  </a:moveTo>
                  <a:cubicBezTo>
                    <a:pt x="85" y="135"/>
                    <a:pt x="86" y="157"/>
                    <a:pt x="86" y="178"/>
                  </a:cubicBezTo>
                  <a:cubicBezTo>
                    <a:pt x="86" y="189"/>
                    <a:pt x="86" y="189"/>
                    <a:pt x="86" y="189"/>
                  </a:cubicBezTo>
                  <a:cubicBezTo>
                    <a:pt x="81" y="193"/>
                    <a:pt x="81" y="193"/>
                    <a:pt x="81" y="193"/>
                  </a:cubicBezTo>
                  <a:cubicBezTo>
                    <a:pt x="80" y="193"/>
                    <a:pt x="80" y="193"/>
                    <a:pt x="80" y="193"/>
                  </a:cubicBezTo>
                  <a:cubicBezTo>
                    <a:pt x="77" y="195"/>
                    <a:pt x="77" y="195"/>
                    <a:pt x="77" y="195"/>
                  </a:cubicBezTo>
                  <a:cubicBezTo>
                    <a:pt x="77" y="196"/>
                    <a:pt x="77" y="196"/>
                    <a:pt x="77" y="196"/>
                  </a:cubicBezTo>
                  <a:cubicBezTo>
                    <a:pt x="77" y="217"/>
                    <a:pt x="77" y="217"/>
                    <a:pt x="77" y="217"/>
                  </a:cubicBezTo>
                  <a:cubicBezTo>
                    <a:pt x="71" y="217"/>
                    <a:pt x="71" y="217"/>
                    <a:pt x="71" y="217"/>
                  </a:cubicBezTo>
                  <a:cubicBezTo>
                    <a:pt x="71" y="196"/>
                    <a:pt x="71" y="196"/>
                    <a:pt x="71" y="196"/>
                  </a:cubicBezTo>
                  <a:cubicBezTo>
                    <a:pt x="63" y="196"/>
                    <a:pt x="63" y="196"/>
                    <a:pt x="63" y="196"/>
                  </a:cubicBezTo>
                  <a:cubicBezTo>
                    <a:pt x="69" y="193"/>
                    <a:pt x="74" y="188"/>
                    <a:pt x="80" y="181"/>
                  </a:cubicBezTo>
                  <a:cubicBezTo>
                    <a:pt x="79" y="160"/>
                    <a:pt x="79" y="160"/>
                    <a:pt x="79" y="160"/>
                  </a:cubicBezTo>
                  <a:cubicBezTo>
                    <a:pt x="78" y="138"/>
                    <a:pt x="78" y="138"/>
                    <a:pt x="78" y="138"/>
                  </a:cubicBezTo>
                  <a:cubicBezTo>
                    <a:pt x="73" y="102"/>
                    <a:pt x="73" y="102"/>
                    <a:pt x="73" y="102"/>
                  </a:cubicBezTo>
                  <a:cubicBezTo>
                    <a:pt x="71" y="89"/>
                    <a:pt x="66" y="76"/>
                    <a:pt x="58" y="63"/>
                  </a:cubicBezTo>
                  <a:cubicBezTo>
                    <a:pt x="50" y="50"/>
                    <a:pt x="44" y="44"/>
                    <a:pt x="41" y="46"/>
                  </a:cubicBezTo>
                  <a:cubicBezTo>
                    <a:pt x="33" y="25"/>
                    <a:pt x="33" y="25"/>
                    <a:pt x="33" y="25"/>
                  </a:cubicBezTo>
                  <a:cubicBezTo>
                    <a:pt x="29" y="14"/>
                    <a:pt x="24" y="9"/>
                    <a:pt x="17" y="11"/>
                  </a:cubicBezTo>
                  <a:cubicBezTo>
                    <a:pt x="11" y="12"/>
                    <a:pt x="5" y="17"/>
                    <a:pt x="0" y="25"/>
                  </a:cubicBezTo>
                  <a:cubicBezTo>
                    <a:pt x="3" y="18"/>
                    <a:pt x="3" y="18"/>
                    <a:pt x="3" y="18"/>
                  </a:cubicBezTo>
                  <a:cubicBezTo>
                    <a:pt x="4" y="15"/>
                    <a:pt x="8" y="12"/>
                    <a:pt x="14" y="8"/>
                  </a:cubicBezTo>
                  <a:cubicBezTo>
                    <a:pt x="15" y="7"/>
                    <a:pt x="17" y="5"/>
                    <a:pt x="17" y="3"/>
                  </a:cubicBezTo>
                  <a:cubicBezTo>
                    <a:pt x="19" y="0"/>
                    <a:pt x="19" y="0"/>
                    <a:pt x="19" y="0"/>
                  </a:cubicBezTo>
                  <a:cubicBezTo>
                    <a:pt x="38" y="18"/>
                    <a:pt x="47" y="30"/>
                    <a:pt x="46" y="37"/>
                  </a:cubicBezTo>
                  <a:cubicBezTo>
                    <a:pt x="46" y="37"/>
                    <a:pt x="46" y="37"/>
                    <a:pt x="46" y="37"/>
                  </a:cubicBezTo>
                  <a:cubicBezTo>
                    <a:pt x="58" y="45"/>
                    <a:pt x="58" y="45"/>
                    <a:pt x="58" y="45"/>
                  </a:cubicBezTo>
                  <a:cubicBezTo>
                    <a:pt x="60" y="53"/>
                    <a:pt x="60" y="53"/>
                    <a:pt x="60" y="53"/>
                  </a:cubicBezTo>
                  <a:cubicBezTo>
                    <a:pt x="65" y="59"/>
                    <a:pt x="65" y="59"/>
                    <a:pt x="65" y="59"/>
                  </a:cubicBezTo>
                  <a:cubicBezTo>
                    <a:pt x="69" y="67"/>
                    <a:pt x="69" y="67"/>
                    <a:pt x="69" y="67"/>
                  </a:cubicBezTo>
                  <a:cubicBezTo>
                    <a:pt x="76" y="87"/>
                    <a:pt x="76" y="87"/>
                    <a:pt x="76" y="87"/>
                  </a:cubicBezTo>
                  <a:cubicBezTo>
                    <a:pt x="76" y="88"/>
                    <a:pt x="76" y="88"/>
                    <a:pt x="76" y="88"/>
                  </a:cubicBezTo>
                  <a:lnTo>
                    <a:pt x="81"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4" name="Freeform 127"/>
            <p:cNvSpPr/>
            <p:nvPr/>
          </p:nvSpPr>
          <p:spPr bwMode="auto">
            <a:xfrm>
              <a:off x="924" y="3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5" name="Freeform 128"/>
            <p:cNvSpPr/>
            <p:nvPr/>
          </p:nvSpPr>
          <p:spPr bwMode="auto">
            <a:xfrm>
              <a:off x="847" y="3365"/>
              <a:ext cx="60" cy="254"/>
            </a:xfrm>
            <a:custGeom>
              <a:avLst/>
              <a:gdLst>
                <a:gd name="T0" fmla="*/ 22 w 25"/>
                <a:gd name="T1" fmla="*/ 0 h 107"/>
                <a:gd name="T2" fmla="*/ 25 w 25"/>
                <a:gd name="T3" fmla="*/ 25 h 107"/>
                <a:gd name="T4" fmla="*/ 15 w 25"/>
                <a:gd name="T5" fmla="*/ 57 h 107"/>
                <a:gd name="T6" fmla="*/ 16 w 25"/>
                <a:gd name="T7" fmla="*/ 59 h 107"/>
                <a:gd name="T8" fmla="*/ 16 w 25"/>
                <a:gd name="T9" fmla="*/ 61 h 107"/>
                <a:gd name="T10" fmla="*/ 14 w 25"/>
                <a:gd name="T11" fmla="*/ 68 h 107"/>
                <a:gd name="T12" fmla="*/ 21 w 25"/>
                <a:gd name="T13" fmla="*/ 91 h 107"/>
                <a:gd name="T14" fmla="*/ 21 w 25"/>
                <a:gd name="T15" fmla="*/ 93 h 107"/>
                <a:gd name="T16" fmla="*/ 19 w 25"/>
                <a:gd name="T17" fmla="*/ 106 h 107"/>
                <a:gd name="T18" fmla="*/ 17 w 25"/>
                <a:gd name="T19" fmla="*/ 105 h 107"/>
                <a:gd name="T20" fmla="*/ 13 w 25"/>
                <a:gd name="T21" fmla="*/ 107 h 107"/>
                <a:gd name="T22" fmla="*/ 8 w 25"/>
                <a:gd name="T23" fmla="*/ 93 h 107"/>
                <a:gd name="T24" fmla="*/ 7 w 25"/>
                <a:gd name="T25" fmla="*/ 89 h 107"/>
                <a:gd name="T26" fmla="*/ 2 w 25"/>
                <a:gd name="T27" fmla="*/ 84 h 107"/>
                <a:gd name="T28" fmla="*/ 0 w 25"/>
                <a:gd name="T29" fmla="*/ 77 h 107"/>
                <a:gd name="T30" fmla="*/ 0 w 25"/>
                <a:gd name="T31" fmla="*/ 75 h 107"/>
                <a:gd name="T32" fmla="*/ 3 w 25"/>
                <a:gd name="T33" fmla="*/ 75 h 107"/>
                <a:gd name="T34" fmla="*/ 4 w 25"/>
                <a:gd name="T35" fmla="*/ 50 h 107"/>
                <a:gd name="T36" fmla="*/ 9 w 25"/>
                <a:gd name="T37" fmla="*/ 39 h 107"/>
                <a:gd name="T38" fmla="*/ 11 w 25"/>
                <a:gd name="T39" fmla="*/ 32 h 107"/>
                <a:gd name="T40" fmla="*/ 3 w 25"/>
                <a:gd name="T41" fmla="*/ 24 h 107"/>
                <a:gd name="T42" fmla="*/ 13 w 25"/>
                <a:gd name="T43" fmla="*/ 25 h 107"/>
                <a:gd name="T44" fmla="*/ 14 w 25"/>
                <a:gd name="T45" fmla="*/ 20 h 107"/>
                <a:gd name="T46" fmla="*/ 16 w 25"/>
                <a:gd name="T47" fmla="*/ 14 h 107"/>
                <a:gd name="T48" fmla="*/ 14 w 25"/>
                <a:gd name="T49" fmla="*/ 0 h 107"/>
                <a:gd name="T50" fmla="*/ 22 w 25"/>
                <a:gd name="T5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 h="107">
                  <a:moveTo>
                    <a:pt x="22" y="0"/>
                  </a:moveTo>
                  <a:cubicBezTo>
                    <a:pt x="25" y="25"/>
                    <a:pt x="25" y="25"/>
                    <a:pt x="25" y="25"/>
                  </a:cubicBezTo>
                  <a:cubicBezTo>
                    <a:pt x="15" y="57"/>
                    <a:pt x="15" y="57"/>
                    <a:pt x="15" y="57"/>
                  </a:cubicBezTo>
                  <a:cubicBezTo>
                    <a:pt x="16" y="59"/>
                    <a:pt x="16" y="59"/>
                    <a:pt x="16" y="59"/>
                  </a:cubicBezTo>
                  <a:cubicBezTo>
                    <a:pt x="16" y="61"/>
                    <a:pt x="16" y="61"/>
                    <a:pt x="16" y="61"/>
                  </a:cubicBezTo>
                  <a:cubicBezTo>
                    <a:pt x="14" y="68"/>
                    <a:pt x="14" y="68"/>
                    <a:pt x="14" y="68"/>
                  </a:cubicBezTo>
                  <a:cubicBezTo>
                    <a:pt x="18" y="77"/>
                    <a:pt x="20" y="84"/>
                    <a:pt x="21" y="91"/>
                  </a:cubicBezTo>
                  <a:cubicBezTo>
                    <a:pt x="21" y="93"/>
                    <a:pt x="21" y="93"/>
                    <a:pt x="21" y="93"/>
                  </a:cubicBezTo>
                  <a:cubicBezTo>
                    <a:pt x="21" y="98"/>
                    <a:pt x="21" y="102"/>
                    <a:pt x="19" y="106"/>
                  </a:cubicBezTo>
                  <a:cubicBezTo>
                    <a:pt x="17" y="105"/>
                    <a:pt x="17" y="105"/>
                    <a:pt x="17" y="105"/>
                  </a:cubicBezTo>
                  <a:cubicBezTo>
                    <a:pt x="15" y="104"/>
                    <a:pt x="14" y="105"/>
                    <a:pt x="13" y="107"/>
                  </a:cubicBezTo>
                  <a:cubicBezTo>
                    <a:pt x="8" y="93"/>
                    <a:pt x="8" y="93"/>
                    <a:pt x="8" y="93"/>
                  </a:cubicBezTo>
                  <a:cubicBezTo>
                    <a:pt x="7" y="89"/>
                    <a:pt x="7" y="89"/>
                    <a:pt x="7" y="89"/>
                  </a:cubicBezTo>
                  <a:cubicBezTo>
                    <a:pt x="4" y="88"/>
                    <a:pt x="3" y="86"/>
                    <a:pt x="2" y="84"/>
                  </a:cubicBezTo>
                  <a:cubicBezTo>
                    <a:pt x="0" y="77"/>
                    <a:pt x="0" y="77"/>
                    <a:pt x="0" y="77"/>
                  </a:cubicBezTo>
                  <a:cubicBezTo>
                    <a:pt x="0" y="75"/>
                    <a:pt x="0" y="75"/>
                    <a:pt x="0" y="75"/>
                  </a:cubicBezTo>
                  <a:cubicBezTo>
                    <a:pt x="3" y="75"/>
                    <a:pt x="3" y="75"/>
                    <a:pt x="3" y="75"/>
                  </a:cubicBezTo>
                  <a:cubicBezTo>
                    <a:pt x="1" y="63"/>
                    <a:pt x="1" y="55"/>
                    <a:pt x="4" y="50"/>
                  </a:cubicBezTo>
                  <a:cubicBezTo>
                    <a:pt x="7" y="45"/>
                    <a:pt x="9" y="41"/>
                    <a:pt x="9" y="39"/>
                  </a:cubicBezTo>
                  <a:cubicBezTo>
                    <a:pt x="11" y="32"/>
                    <a:pt x="11" y="32"/>
                    <a:pt x="11" y="32"/>
                  </a:cubicBezTo>
                  <a:cubicBezTo>
                    <a:pt x="6" y="29"/>
                    <a:pt x="3" y="26"/>
                    <a:pt x="3" y="24"/>
                  </a:cubicBezTo>
                  <a:cubicBezTo>
                    <a:pt x="13" y="25"/>
                    <a:pt x="13" y="25"/>
                    <a:pt x="13" y="25"/>
                  </a:cubicBezTo>
                  <a:cubicBezTo>
                    <a:pt x="14" y="20"/>
                    <a:pt x="14" y="20"/>
                    <a:pt x="14" y="20"/>
                  </a:cubicBezTo>
                  <a:cubicBezTo>
                    <a:pt x="16" y="14"/>
                    <a:pt x="16" y="14"/>
                    <a:pt x="16" y="14"/>
                  </a:cubicBezTo>
                  <a:cubicBezTo>
                    <a:pt x="15" y="11"/>
                    <a:pt x="14" y="6"/>
                    <a:pt x="14" y="0"/>
                  </a:cubicBez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6" name="Freeform 129"/>
            <p:cNvSpPr/>
            <p:nvPr/>
          </p:nvSpPr>
          <p:spPr bwMode="auto">
            <a:xfrm>
              <a:off x="818" y="2835"/>
              <a:ext cx="46" cy="347"/>
            </a:xfrm>
            <a:custGeom>
              <a:avLst/>
              <a:gdLst>
                <a:gd name="T0" fmla="*/ 8 w 19"/>
                <a:gd name="T1" fmla="*/ 120 h 146"/>
                <a:gd name="T2" fmla="*/ 7 w 19"/>
                <a:gd name="T3" fmla="*/ 119 h 146"/>
                <a:gd name="T4" fmla="*/ 13 w 19"/>
                <a:gd name="T5" fmla="*/ 117 h 146"/>
                <a:gd name="T6" fmla="*/ 13 w 19"/>
                <a:gd name="T7" fmla="*/ 90 h 146"/>
                <a:gd name="T8" fmla="*/ 4 w 19"/>
                <a:gd name="T9" fmla="*/ 68 h 146"/>
                <a:gd name="T10" fmla="*/ 3 w 19"/>
                <a:gd name="T11" fmla="*/ 50 h 146"/>
                <a:gd name="T12" fmla="*/ 2 w 19"/>
                <a:gd name="T13" fmla="*/ 44 h 146"/>
                <a:gd name="T14" fmla="*/ 1 w 19"/>
                <a:gd name="T15" fmla="*/ 31 h 146"/>
                <a:gd name="T16" fmla="*/ 0 w 19"/>
                <a:gd name="T17" fmla="*/ 16 h 146"/>
                <a:gd name="T18" fmla="*/ 1 w 19"/>
                <a:gd name="T19" fmla="*/ 3 h 146"/>
                <a:gd name="T20" fmla="*/ 1 w 19"/>
                <a:gd name="T21" fmla="*/ 0 h 146"/>
                <a:gd name="T22" fmla="*/ 2 w 19"/>
                <a:gd name="T23" fmla="*/ 1 h 146"/>
                <a:gd name="T24" fmla="*/ 2 w 19"/>
                <a:gd name="T25" fmla="*/ 6 h 146"/>
                <a:gd name="T26" fmla="*/ 3 w 19"/>
                <a:gd name="T27" fmla="*/ 20 h 146"/>
                <a:gd name="T28" fmla="*/ 4 w 19"/>
                <a:gd name="T29" fmla="*/ 34 h 146"/>
                <a:gd name="T30" fmla="*/ 9 w 19"/>
                <a:gd name="T31" fmla="*/ 66 h 146"/>
                <a:gd name="T32" fmla="*/ 17 w 19"/>
                <a:gd name="T33" fmla="*/ 86 h 146"/>
                <a:gd name="T34" fmla="*/ 19 w 19"/>
                <a:gd name="T35" fmla="*/ 122 h 146"/>
                <a:gd name="T36" fmla="*/ 10 w 19"/>
                <a:gd name="T37" fmla="*/ 130 h 146"/>
                <a:gd name="T38" fmla="*/ 8 w 19"/>
                <a:gd name="T39" fmla="*/ 12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46">
                  <a:moveTo>
                    <a:pt x="8" y="120"/>
                  </a:moveTo>
                  <a:cubicBezTo>
                    <a:pt x="7" y="119"/>
                    <a:pt x="7" y="119"/>
                    <a:pt x="7" y="119"/>
                  </a:cubicBezTo>
                  <a:cubicBezTo>
                    <a:pt x="13" y="117"/>
                    <a:pt x="13" y="117"/>
                    <a:pt x="13" y="117"/>
                  </a:cubicBezTo>
                  <a:cubicBezTo>
                    <a:pt x="13" y="90"/>
                    <a:pt x="13" y="90"/>
                    <a:pt x="13" y="90"/>
                  </a:cubicBezTo>
                  <a:cubicBezTo>
                    <a:pt x="8" y="86"/>
                    <a:pt x="5" y="78"/>
                    <a:pt x="4" y="68"/>
                  </a:cubicBezTo>
                  <a:cubicBezTo>
                    <a:pt x="3" y="65"/>
                    <a:pt x="3" y="59"/>
                    <a:pt x="3" y="50"/>
                  </a:cubicBezTo>
                  <a:cubicBezTo>
                    <a:pt x="2" y="48"/>
                    <a:pt x="2" y="46"/>
                    <a:pt x="2" y="44"/>
                  </a:cubicBezTo>
                  <a:cubicBezTo>
                    <a:pt x="1" y="31"/>
                    <a:pt x="1" y="31"/>
                    <a:pt x="1" y="31"/>
                  </a:cubicBezTo>
                  <a:cubicBezTo>
                    <a:pt x="0" y="16"/>
                    <a:pt x="0" y="16"/>
                    <a:pt x="0" y="16"/>
                  </a:cubicBezTo>
                  <a:cubicBezTo>
                    <a:pt x="1" y="3"/>
                    <a:pt x="1" y="3"/>
                    <a:pt x="1" y="3"/>
                  </a:cubicBezTo>
                  <a:cubicBezTo>
                    <a:pt x="1" y="0"/>
                    <a:pt x="1" y="0"/>
                    <a:pt x="1" y="0"/>
                  </a:cubicBezTo>
                  <a:cubicBezTo>
                    <a:pt x="2" y="2"/>
                    <a:pt x="2" y="2"/>
                    <a:pt x="2" y="1"/>
                  </a:cubicBezTo>
                  <a:cubicBezTo>
                    <a:pt x="2" y="6"/>
                    <a:pt x="2" y="6"/>
                    <a:pt x="2" y="6"/>
                  </a:cubicBezTo>
                  <a:cubicBezTo>
                    <a:pt x="2" y="10"/>
                    <a:pt x="2" y="15"/>
                    <a:pt x="3" y="20"/>
                  </a:cubicBezTo>
                  <a:cubicBezTo>
                    <a:pt x="4" y="34"/>
                    <a:pt x="4" y="34"/>
                    <a:pt x="4" y="34"/>
                  </a:cubicBezTo>
                  <a:cubicBezTo>
                    <a:pt x="6" y="53"/>
                    <a:pt x="8" y="63"/>
                    <a:pt x="9" y="66"/>
                  </a:cubicBezTo>
                  <a:cubicBezTo>
                    <a:pt x="11" y="76"/>
                    <a:pt x="13" y="82"/>
                    <a:pt x="17" y="86"/>
                  </a:cubicBezTo>
                  <a:cubicBezTo>
                    <a:pt x="19" y="122"/>
                    <a:pt x="19" y="122"/>
                    <a:pt x="19" y="122"/>
                  </a:cubicBezTo>
                  <a:cubicBezTo>
                    <a:pt x="17" y="143"/>
                    <a:pt x="14" y="146"/>
                    <a:pt x="10" y="130"/>
                  </a:cubicBezTo>
                  <a:lnTo>
                    <a:pt x="8"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7" name="Freeform 130"/>
            <p:cNvSpPr/>
            <p:nvPr/>
          </p:nvSpPr>
          <p:spPr bwMode="auto">
            <a:xfrm>
              <a:off x="681" y="3173"/>
              <a:ext cx="267" cy="121"/>
            </a:xfrm>
            <a:custGeom>
              <a:avLst/>
              <a:gdLst>
                <a:gd name="T0" fmla="*/ 243 w 267"/>
                <a:gd name="T1" fmla="*/ 28 h 121"/>
                <a:gd name="T2" fmla="*/ 267 w 267"/>
                <a:gd name="T3" fmla="*/ 28 h 121"/>
                <a:gd name="T4" fmla="*/ 267 w 267"/>
                <a:gd name="T5" fmla="*/ 33 h 121"/>
                <a:gd name="T6" fmla="*/ 248 w 267"/>
                <a:gd name="T7" fmla="*/ 121 h 121"/>
                <a:gd name="T8" fmla="*/ 149 w 267"/>
                <a:gd name="T9" fmla="*/ 121 h 121"/>
                <a:gd name="T10" fmla="*/ 149 w 267"/>
                <a:gd name="T11" fmla="*/ 106 h 121"/>
                <a:gd name="T12" fmla="*/ 113 w 267"/>
                <a:gd name="T13" fmla="*/ 106 h 121"/>
                <a:gd name="T14" fmla="*/ 113 w 267"/>
                <a:gd name="T15" fmla="*/ 121 h 121"/>
                <a:gd name="T16" fmla="*/ 12 w 267"/>
                <a:gd name="T17" fmla="*/ 121 h 121"/>
                <a:gd name="T18" fmla="*/ 0 w 267"/>
                <a:gd name="T19" fmla="*/ 28 h 121"/>
                <a:gd name="T20" fmla="*/ 0 w 267"/>
                <a:gd name="T21" fmla="*/ 28 h 121"/>
                <a:gd name="T22" fmla="*/ 0 w 267"/>
                <a:gd name="T23" fmla="*/ 23 h 121"/>
                <a:gd name="T24" fmla="*/ 67 w 267"/>
                <a:gd name="T25" fmla="*/ 23 h 121"/>
                <a:gd name="T26" fmla="*/ 82 w 267"/>
                <a:gd name="T27" fmla="*/ 11 h 121"/>
                <a:gd name="T28" fmla="*/ 96 w 267"/>
                <a:gd name="T29" fmla="*/ 0 h 121"/>
                <a:gd name="T30" fmla="*/ 99 w 267"/>
                <a:gd name="T31" fmla="*/ 11 h 121"/>
                <a:gd name="T32" fmla="*/ 84 w 267"/>
                <a:gd name="T33" fmla="*/ 26 h 121"/>
                <a:gd name="T34" fmla="*/ 178 w 267"/>
                <a:gd name="T35" fmla="*/ 28 h 121"/>
                <a:gd name="T36" fmla="*/ 161 w 267"/>
                <a:gd name="T37" fmla="*/ 11 h 121"/>
                <a:gd name="T38" fmla="*/ 164 w 267"/>
                <a:gd name="T39" fmla="*/ 0 h 121"/>
                <a:gd name="T40" fmla="*/ 195 w 267"/>
                <a:gd name="T41" fmla="*/ 28 h 121"/>
                <a:gd name="T42" fmla="*/ 229 w 267"/>
                <a:gd name="T43" fmla="*/ 28 h 121"/>
                <a:gd name="T44" fmla="*/ 243 w 267"/>
                <a:gd name="T45" fmla="*/ 2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7" h="121">
                  <a:moveTo>
                    <a:pt x="243" y="28"/>
                  </a:moveTo>
                  <a:lnTo>
                    <a:pt x="267" y="28"/>
                  </a:lnTo>
                  <a:lnTo>
                    <a:pt x="267" y="33"/>
                  </a:lnTo>
                  <a:lnTo>
                    <a:pt x="248" y="121"/>
                  </a:lnTo>
                  <a:lnTo>
                    <a:pt x="149" y="121"/>
                  </a:lnTo>
                  <a:lnTo>
                    <a:pt x="149" y="106"/>
                  </a:lnTo>
                  <a:lnTo>
                    <a:pt x="113" y="106"/>
                  </a:lnTo>
                  <a:lnTo>
                    <a:pt x="113" y="121"/>
                  </a:lnTo>
                  <a:lnTo>
                    <a:pt x="12" y="121"/>
                  </a:lnTo>
                  <a:lnTo>
                    <a:pt x="0" y="28"/>
                  </a:lnTo>
                  <a:lnTo>
                    <a:pt x="0" y="28"/>
                  </a:lnTo>
                  <a:lnTo>
                    <a:pt x="0" y="23"/>
                  </a:lnTo>
                  <a:lnTo>
                    <a:pt x="67" y="23"/>
                  </a:lnTo>
                  <a:lnTo>
                    <a:pt x="82" y="11"/>
                  </a:lnTo>
                  <a:lnTo>
                    <a:pt x="96" y="0"/>
                  </a:lnTo>
                  <a:lnTo>
                    <a:pt x="99" y="11"/>
                  </a:lnTo>
                  <a:lnTo>
                    <a:pt x="84" y="26"/>
                  </a:lnTo>
                  <a:lnTo>
                    <a:pt x="178" y="28"/>
                  </a:lnTo>
                  <a:lnTo>
                    <a:pt x="161" y="11"/>
                  </a:lnTo>
                  <a:lnTo>
                    <a:pt x="164" y="0"/>
                  </a:lnTo>
                  <a:lnTo>
                    <a:pt x="195" y="28"/>
                  </a:lnTo>
                  <a:lnTo>
                    <a:pt x="229" y="28"/>
                  </a:lnTo>
                  <a:lnTo>
                    <a:pt x="243"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8" name="Freeform 131"/>
            <p:cNvSpPr/>
            <p:nvPr/>
          </p:nvSpPr>
          <p:spPr bwMode="auto">
            <a:xfrm>
              <a:off x="679" y="3201"/>
              <a:ext cx="269" cy="166"/>
            </a:xfrm>
            <a:custGeom>
              <a:avLst/>
              <a:gdLst>
                <a:gd name="T0" fmla="*/ 269 w 269"/>
                <a:gd name="T1" fmla="*/ 5 h 166"/>
                <a:gd name="T2" fmla="*/ 269 w 269"/>
                <a:gd name="T3" fmla="*/ 164 h 166"/>
                <a:gd name="T4" fmla="*/ 221 w 269"/>
                <a:gd name="T5" fmla="*/ 164 h 166"/>
                <a:gd name="T6" fmla="*/ 202 w 269"/>
                <a:gd name="T7" fmla="*/ 164 h 166"/>
                <a:gd name="T8" fmla="*/ 89 w 269"/>
                <a:gd name="T9" fmla="*/ 164 h 166"/>
                <a:gd name="T10" fmla="*/ 0 w 269"/>
                <a:gd name="T11" fmla="*/ 166 h 166"/>
                <a:gd name="T12" fmla="*/ 2 w 269"/>
                <a:gd name="T13" fmla="*/ 0 h 166"/>
                <a:gd name="T14" fmla="*/ 12 w 269"/>
                <a:gd name="T15" fmla="*/ 97 h 166"/>
                <a:gd name="T16" fmla="*/ 115 w 269"/>
                <a:gd name="T17" fmla="*/ 100 h 166"/>
                <a:gd name="T18" fmla="*/ 115 w 269"/>
                <a:gd name="T19" fmla="*/ 105 h 166"/>
                <a:gd name="T20" fmla="*/ 127 w 269"/>
                <a:gd name="T21" fmla="*/ 117 h 166"/>
                <a:gd name="T22" fmla="*/ 139 w 269"/>
                <a:gd name="T23" fmla="*/ 114 h 166"/>
                <a:gd name="T24" fmla="*/ 151 w 269"/>
                <a:gd name="T25" fmla="*/ 105 h 166"/>
                <a:gd name="T26" fmla="*/ 151 w 269"/>
                <a:gd name="T27" fmla="*/ 100 h 166"/>
                <a:gd name="T28" fmla="*/ 252 w 269"/>
                <a:gd name="T29" fmla="*/ 100 h 166"/>
                <a:gd name="T30" fmla="*/ 269 w 269"/>
                <a:gd name="T31" fmla="*/ 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9" h="166">
                  <a:moveTo>
                    <a:pt x="269" y="5"/>
                  </a:moveTo>
                  <a:lnTo>
                    <a:pt x="269" y="164"/>
                  </a:lnTo>
                  <a:lnTo>
                    <a:pt x="221" y="164"/>
                  </a:lnTo>
                  <a:lnTo>
                    <a:pt x="202" y="164"/>
                  </a:lnTo>
                  <a:lnTo>
                    <a:pt x="89" y="164"/>
                  </a:lnTo>
                  <a:lnTo>
                    <a:pt x="0" y="166"/>
                  </a:lnTo>
                  <a:lnTo>
                    <a:pt x="2" y="0"/>
                  </a:lnTo>
                  <a:lnTo>
                    <a:pt x="12" y="97"/>
                  </a:lnTo>
                  <a:lnTo>
                    <a:pt x="115" y="100"/>
                  </a:lnTo>
                  <a:lnTo>
                    <a:pt x="115" y="105"/>
                  </a:lnTo>
                  <a:lnTo>
                    <a:pt x="127" y="117"/>
                  </a:lnTo>
                  <a:lnTo>
                    <a:pt x="139" y="114"/>
                  </a:lnTo>
                  <a:lnTo>
                    <a:pt x="151" y="105"/>
                  </a:lnTo>
                  <a:lnTo>
                    <a:pt x="151" y="100"/>
                  </a:lnTo>
                  <a:lnTo>
                    <a:pt x="252" y="100"/>
                  </a:lnTo>
                  <a:lnTo>
                    <a:pt x="26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59" name="Freeform 132"/>
            <p:cNvSpPr/>
            <p:nvPr/>
          </p:nvSpPr>
          <p:spPr bwMode="auto">
            <a:xfrm>
              <a:off x="1006" y="2699"/>
              <a:ext cx="106" cy="160"/>
            </a:xfrm>
            <a:custGeom>
              <a:avLst/>
              <a:gdLst>
                <a:gd name="T0" fmla="*/ 7 w 44"/>
                <a:gd name="T1" fmla="*/ 47 h 67"/>
                <a:gd name="T2" fmla="*/ 8 w 44"/>
                <a:gd name="T3" fmla="*/ 46 h 67"/>
                <a:gd name="T4" fmla="*/ 15 w 44"/>
                <a:gd name="T5" fmla="*/ 33 h 67"/>
                <a:gd name="T6" fmla="*/ 15 w 44"/>
                <a:gd name="T7" fmla="*/ 32 h 67"/>
                <a:gd name="T8" fmla="*/ 16 w 44"/>
                <a:gd name="T9" fmla="*/ 31 h 67"/>
                <a:gd name="T10" fmla="*/ 41 w 44"/>
                <a:gd name="T11" fmla="*/ 2 h 67"/>
                <a:gd name="T12" fmla="*/ 44 w 44"/>
                <a:gd name="T13" fmla="*/ 0 h 67"/>
                <a:gd name="T14" fmla="*/ 42 w 44"/>
                <a:gd name="T15" fmla="*/ 12 h 67"/>
                <a:gd name="T16" fmla="*/ 44 w 44"/>
                <a:gd name="T17" fmla="*/ 26 h 67"/>
                <a:gd name="T18" fmla="*/ 27 w 44"/>
                <a:gd name="T19" fmla="*/ 30 h 67"/>
                <a:gd name="T20" fmla="*/ 25 w 44"/>
                <a:gd name="T21" fmla="*/ 31 h 67"/>
                <a:gd name="T22" fmla="*/ 16 w 44"/>
                <a:gd name="T23" fmla="*/ 42 h 67"/>
                <a:gd name="T24" fmla="*/ 16 w 44"/>
                <a:gd name="T25" fmla="*/ 42 h 67"/>
                <a:gd name="T26" fmla="*/ 15 w 44"/>
                <a:gd name="T27" fmla="*/ 43 h 67"/>
                <a:gd name="T28" fmla="*/ 12 w 44"/>
                <a:gd name="T29" fmla="*/ 44 h 67"/>
                <a:gd name="T30" fmla="*/ 10 w 44"/>
                <a:gd name="T31" fmla="*/ 47 h 67"/>
                <a:gd name="T32" fmla="*/ 10 w 44"/>
                <a:gd name="T33" fmla="*/ 50 h 67"/>
                <a:gd name="T34" fmla="*/ 8 w 44"/>
                <a:gd name="T35" fmla="*/ 52 h 67"/>
                <a:gd name="T36" fmla="*/ 4 w 44"/>
                <a:gd name="T37" fmla="*/ 59 h 67"/>
                <a:gd name="T38" fmla="*/ 4 w 44"/>
                <a:gd name="T39" fmla="*/ 61 h 67"/>
                <a:gd name="T40" fmla="*/ 6 w 44"/>
                <a:gd name="T41" fmla="*/ 62 h 67"/>
                <a:gd name="T42" fmla="*/ 4 w 44"/>
                <a:gd name="T43" fmla="*/ 64 h 67"/>
                <a:gd name="T44" fmla="*/ 4 w 44"/>
                <a:gd name="T45" fmla="*/ 67 h 67"/>
                <a:gd name="T46" fmla="*/ 3 w 44"/>
                <a:gd name="T47" fmla="*/ 67 h 67"/>
                <a:gd name="T48" fmla="*/ 0 w 44"/>
                <a:gd name="T49" fmla="*/ 62 h 67"/>
                <a:gd name="T50" fmla="*/ 7 w 44"/>
                <a:gd name="T51" fmla="*/ 4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67">
                  <a:moveTo>
                    <a:pt x="7" y="47"/>
                  </a:moveTo>
                  <a:cubicBezTo>
                    <a:pt x="8" y="46"/>
                    <a:pt x="8" y="46"/>
                    <a:pt x="8" y="46"/>
                  </a:cubicBezTo>
                  <a:cubicBezTo>
                    <a:pt x="15" y="33"/>
                    <a:pt x="15" y="33"/>
                    <a:pt x="15" y="33"/>
                  </a:cubicBezTo>
                  <a:cubicBezTo>
                    <a:pt x="15" y="32"/>
                    <a:pt x="15" y="32"/>
                    <a:pt x="15" y="32"/>
                  </a:cubicBezTo>
                  <a:cubicBezTo>
                    <a:pt x="16" y="31"/>
                    <a:pt x="16" y="31"/>
                    <a:pt x="16" y="31"/>
                  </a:cubicBezTo>
                  <a:cubicBezTo>
                    <a:pt x="24" y="17"/>
                    <a:pt x="33" y="7"/>
                    <a:pt x="41" y="2"/>
                  </a:cubicBezTo>
                  <a:cubicBezTo>
                    <a:pt x="44" y="0"/>
                    <a:pt x="44" y="0"/>
                    <a:pt x="44" y="0"/>
                  </a:cubicBezTo>
                  <a:cubicBezTo>
                    <a:pt x="43" y="4"/>
                    <a:pt x="42" y="8"/>
                    <a:pt x="42" y="12"/>
                  </a:cubicBezTo>
                  <a:cubicBezTo>
                    <a:pt x="41" y="17"/>
                    <a:pt x="42" y="22"/>
                    <a:pt x="44" y="26"/>
                  </a:cubicBezTo>
                  <a:cubicBezTo>
                    <a:pt x="37" y="26"/>
                    <a:pt x="31" y="27"/>
                    <a:pt x="27" y="30"/>
                  </a:cubicBezTo>
                  <a:cubicBezTo>
                    <a:pt x="26" y="30"/>
                    <a:pt x="26" y="30"/>
                    <a:pt x="25" y="31"/>
                  </a:cubicBezTo>
                  <a:cubicBezTo>
                    <a:pt x="16" y="42"/>
                    <a:pt x="16" y="42"/>
                    <a:pt x="16" y="42"/>
                  </a:cubicBezTo>
                  <a:cubicBezTo>
                    <a:pt x="16" y="42"/>
                    <a:pt x="16" y="42"/>
                    <a:pt x="16" y="42"/>
                  </a:cubicBezTo>
                  <a:cubicBezTo>
                    <a:pt x="15" y="43"/>
                    <a:pt x="15" y="43"/>
                    <a:pt x="15" y="43"/>
                  </a:cubicBezTo>
                  <a:cubicBezTo>
                    <a:pt x="14" y="43"/>
                    <a:pt x="13" y="44"/>
                    <a:pt x="12" y="44"/>
                  </a:cubicBezTo>
                  <a:cubicBezTo>
                    <a:pt x="10" y="47"/>
                    <a:pt x="10" y="47"/>
                    <a:pt x="10" y="47"/>
                  </a:cubicBezTo>
                  <a:cubicBezTo>
                    <a:pt x="10" y="50"/>
                    <a:pt x="10" y="50"/>
                    <a:pt x="10" y="50"/>
                  </a:cubicBezTo>
                  <a:cubicBezTo>
                    <a:pt x="8" y="52"/>
                    <a:pt x="8" y="52"/>
                    <a:pt x="8" y="52"/>
                  </a:cubicBezTo>
                  <a:cubicBezTo>
                    <a:pt x="5" y="55"/>
                    <a:pt x="4" y="57"/>
                    <a:pt x="4" y="59"/>
                  </a:cubicBezTo>
                  <a:cubicBezTo>
                    <a:pt x="4" y="60"/>
                    <a:pt x="4" y="61"/>
                    <a:pt x="4" y="61"/>
                  </a:cubicBezTo>
                  <a:cubicBezTo>
                    <a:pt x="6" y="62"/>
                    <a:pt x="6" y="62"/>
                    <a:pt x="6" y="62"/>
                  </a:cubicBezTo>
                  <a:cubicBezTo>
                    <a:pt x="4" y="64"/>
                    <a:pt x="4" y="64"/>
                    <a:pt x="4" y="64"/>
                  </a:cubicBezTo>
                  <a:cubicBezTo>
                    <a:pt x="4" y="65"/>
                    <a:pt x="3" y="66"/>
                    <a:pt x="4" y="67"/>
                  </a:cubicBezTo>
                  <a:cubicBezTo>
                    <a:pt x="3" y="67"/>
                    <a:pt x="3" y="67"/>
                    <a:pt x="3" y="67"/>
                  </a:cubicBezTo>
                  <a:cubicBezTo>
                    <a:pt x="1" y="65"/>
                    <a:pt x="0" y="63"/>
                    <a:pt x="0" y="62"/>
                  </a:cubicBezTo>
                  <a:cubicBezTo>
                    <a:pt x="0" y="60"/>
                    <a:pt x="3" y="55"/>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60" name="Freeform 133"/>
            <p:cNvSpPr/>
            <p:nvPr/>
          </p:nvSpPr>
          <p:spPr bwMode="auto">
            <a:xfrm>
              <a:off x="1030" y="281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61" name="Freeform 134"/>
            <p:cNvSpPr/>
            <p:nvPr/>
          </p:nvSpPr>
          <p:spPr bwMode="auto">
            <a:xfrm>
              <a:off x="1020" y="284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sp>
          <p:nvSpPr>
            <p:cNvPr id="162" name="Freeform 135"/>
            <p:cNvSpPr/>
            <p:nvPr/>
          </p:nvSpPr>
          <p:spPr bwMode="auto">
            <a:xfrm>
              <a:off x="794" y="3279"/>
              <a:ext cx="36" cy="39"/>
            </a:xfrm>
            <a:custGeom>
              <a:avLst/>
              <a:gdLst>
                <a:gd name="T0" fmla="*/ 0 w 36"/>
                <a:gd name="T1" fmla="*/ 15 h 39"/>
                <a:gd name="T2" fmla="*/ 0 w 36"/>
                <a:gd name="T3" fmla="*/ 0 h 39"/>
                <a:gd name="T4" fmla="*/ 36 w 36"/>
                <a:gd name="T5" fmla="*/ 0 h 39"/>
                <a:gd name="T6" fmla="*/ 36 w 36"/>
                <a:gd name="T7" fmla="*/ 15 h 39"/>
                <a:gd name="T8" fmla="*/ 36 w 36"/>
                <a:gd name="T9" fmla="*/ 22 h 39"/>
                <a:gd name="T10" fmla="*/ 36 w 36"/>
                <a:gd name="T11" fmla="*/ 27 h 39"/>
                <a:gd name="T12" fmla="*/ 24 w 36"/>
                <a:gd name="T13" fmla="*/ 36 h 39"/>
                <a:gd name="T14" fmla="*/ 12 w 36"/>
                <a:gd name="T15" fmla="*/ 39 h 39"/>
                <a:gd name="T16" fmla="*/ 0 w 36"/>
                <a:gd name="T17" fmla="*/ 27 h 39"/>
                <a:gd name="T18" fmla="*/ 0 w 36"/>
                <a:gd name="T19" fmla="*/ 22 h 39"/>
                <a:gd name="T20" fmla="*/ 0 w 36"/>
                <a:gd name="T2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9">
                  <a:moveTo>
                    <a:pt x="0" y="15"/>
                  </a:moveTo>
                  <a:lnTo>
                    <a:pt x="0" y="0"/>
                  </a:lnTo>
                  <a:lnTo>
                    <a:pt x="36" y="0"/>
                  </a:lnTo>
                  <a:lnTo>
                    <a:pt x="36" y="15"/>
                  </a:lnTo>
                  <a:lnTo>
                    <a:pt x="36" y="22"/>
                  </a:lnTo>
                  <a:lnTo>
                    <a:pt x="36" y="27"/>
                  </a:lnTo>
                  <a:lnTo>
                    <a:pt x="24" y="36"/>
                  </a:lnTo>
                  <a:lnTo>
                    <a:pt x="12" y="39"/>
                  </a:lnTo>
                  <a:lnTo>
                    <a:pt x="0" y="27"/>
                  </a:lnTo>
                  <a:lnTo>
                    <a:pt x="0" y="22"/>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p>
          </p:txBody>
        </p:sp>
      </p:grpSp>
      <p:sp>
        <p:nvSpPr>
          <p:cNvPr id="63" name="文本框 62"/>
          <p:cNvSpPr txBox="1">
            <a:spLocks noChangeArrowheads="1"/>
          </p:cNvSpPr>
          <p:nvPr/>
        </p:nvSpPr>
        <p:spPr bwMode="auto">
          <a:xfrm>
            <a:off x="8523685" y="4893469"/>
            <a:ext cx="46315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25">
                <a:solidFill>
                  <a:srgbClr val="197519"/>
                </a:solidFill>
                <a:ea typeface="方正粗倩简体" pitchFamily="65" charset="-122"/>
              </a:rPr>
              <a:t>11</a:t>
            </a:r>
            <a:endParaRPr lang="zh-CN" altLang="en-US" sz="1125">
              <a:solidFill>
                <a:srgbClr val="197519"/>
              </a:solidFill>
              <a:ea typeface="方正粗倩简体" pitchFamily="65" charset="-122"/>
            </a:endParaRPr>
          </a:p>
        </p:txBody>
      </p:sp>
      <p:sp>
        <p:nvSpPr>
          <p:cNvPr id="9" name="矩形 8"/>
          <p:cNvSpPr/>
          <p:nvPr/>
        </p:nvSpPr>
        <p:spPr>
          <a:xfrm>
            <a:off x="1202055" y="1033780"/>
            <a:ext cx="6739890" cy="14706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l"/>
            <a:r>
              <a:rPr lang="zh-CN" altLang="en-US" sz="2000">
                <a:latin typeface="微软雅黑" panose="020B0503020204020204" pitchFamily="34" charset="-122"/>
                <a:ea typeface="微软雅黑" panose="020B0503020204020204" pitchFamily="34" charset="-122"/>
                <a:cs typeface="微软雅黑" panose="020B0503020204020204" pitchFamily="34" charset="-122"/>
              </a:rPr>
              <a:t>文身：面颈部文身、着军队制式体能训练服其他裸露部位长径超过3CM的文身，其他部位长径超过10CM的文身。</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gn="l"/>
            <a:r>
              <a:rPr lang="zh-CN" altLang="en-US" sz="2000">
                <a:latin typeface="微软雅黑" panose="020B0503020204020204" pitchFamily="34" charset="-122"/>
                <a:ea typeface="微软雅黑" panose="020B0503020204020204" pitchFamily="34" charset="-122"/>
                <a:cs typeface="微软雅黑" panose="020B0503020204020204" pitchFamily="34" charset="-122"/>
              </a:rPr>
              <a:t>女性：文唇。</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10"/>
          <p:cNvSpPr/>
          <p:nvPr/>
        </p:nvSpPr>
        <p:spPr>
          <a:xfrm>
            <a:off x="1202055" y="2818765"/>
            <a:ext cx="6739890" cy="82105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l">
              <a:lnSpc>
                <a:spcPct val="130000"/>
              </a:lnSpc>
            </a:pPr>
            <a:r>
              <a:rPr lang="zh-CN" altLang="en-US" sz="1800">
                <a:latin typeface="微软雅黑" panose="020B0503020204020204" pitchFamily="34" charset="-122"/>
                <a:ea typeface="微软雅黑" panose="020B0503020204020204" pitchFamily="34" charset="-122"/>
                <a:cs typeface="微软雅黑" panose="020B0503020204020204" pitchFamily="34" charset="-122"/>
                <a:sym typeface="+mn-ea"/>
              </a:rPr>
              <a:t>兵检其它条件按照国防部公布的《应征公民体检标准》和有关规定执行。</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gn="l"/>
            <a:endParaRPr lang="zh-CN" altLang="en-US"/>
          </a:p>
        </p:txBody>
      </p:sp>
      <p:sp>
        <p:nvSpPr>
          <p:cNvPr id="12" name="矩形 11"/>
          <p:cNvSpPr/>
          <p:nvPr/>
        </p:nvSpPr>
        <p:spPr>
          <a:xfrm>
            <a:off x="0" y="-99060"/>
            <a:ext cx="2198370"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一</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报名条件</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20"/>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1"/>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2"/>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3"/>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4"/>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ppt_x</p:attrName>
                                        </p:attrNameLst>
                                      </p:cBhvr>
                                      <p:tavLst>
                                        <p:tav tm="0">
                                          <p:val>
                                            <p:strVal val="#ppt_x"/>
                                          </p:val>
                                        </p:tav>
                                        <p:tav tm="100000">
                                          <p:val>
                                            <p:strVal val="#ppt_x"/>
                                          </p:val>
                                        </p:tav>
                                      </p:tavLst>
                                    </p:anim>
                                    <p:anim calcmode="lin" valueType="num">
                                      <p:cBhvr>
                                        <p:cTn id="18" dur="500" fill="hold"/>
                                        <p:tgtEl>
                                          <p:spTgt spid="20"/>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ppt_x</p:attrName>
                                        </p:attrNameLst>
                                      </p:cBhvr>
                                      <p:tavLst>
                                        <p:tav tm="0">
                                          <p:val>
                                            <p:strVal val="#ppt_x"/>
                                          </p:val>
                                        </p:tav>
                                        <p:tav tm="100000">
                                          <p:val>
                                            <p:strVal val="#ppt_x"/>
                                          </p:val>
                                        </p:tav>
                                      </p:tavLst>
                                    </p:anim>
                                    <p:anim calcmode="lin" valueType="num">
                                      <p:cBhvr>
                                        <p:cTn id="22" dur="50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100000">
                                          <p:val>
                                            <p:strVal val="#ppt_x"/>
                                          </p:val>
                                        </p:tav>
                                      </p:tavLst>
                                    </p:anim>
                                    <p:anim calcmode="lin" valueType="num">
                                      <p:cBhvr>
                                        <p:cTn id="26" dur="5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ppt_x</p:attrName>
                                        </p:attrNameLst>
                                      </p:cBhvr>
                                      <p:tavLst>
                                        <p:tav tm="0">
                                          <p:val>
                                            <p:strVal val="#ppt_x"/>
                                          </p:val>
                                        </p:tav>
                                        <p:tav tm="100000">
                                          <p:val>
                                            <p:strVal val="#ppt_x"/>
                                          </p:val>
                                        </p:tav>
                                      </p:tavLst>
                                    </p:anim>
                                    <p:anim calcmode="lin" valueType="num">
                                      <p:cBhvr>
                                        <p:cTn id="30" dur="500" fill="hold"/>
                                        <p:tgtEl>
                                          <p:spTgt spid="23"/>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ppt_x</p:attrName>
                                        </p:attrNameLst>
                                      </p:cBhvr>
                                      <p:tavLst>
                                        <p:tav tm="0">
                                          <p:val>
                                            <p:strVal val="#ppt_x"/>
                                          </p:val>
                                        </p:tav>
                                        <p:tav tm="100000">
                                          <p:val>
                                            <p:strVal val="#ppt_x"/>
                                          </p:val>
                                        </p:tav>
                                      </p:tavLst>
                                    </p:anim>
                                    <p:anim calcmode="lin" valueType="num">
                                      <p:cBhvr>
                                        <p:cTn id="34" dur="500" fill="hold"/>
                                        <p:tgtEl>
                                          <p:spTgt spid="24"/>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1000"/>
                                        <p:tgtEl>
                                          <p:spTgt spid="63"/>
                                        </p:tgtEl>
                                      </p:cBhvr>
                                    </p:animEffect>
                                    <p:anim calcmode="lin" valueType="num">
                                      <p:cBhvr>
                                        <p:cTn id="38" dur="1000" fill="hold"/>
                                        <p:tgtEl>
                                          <p:spTgt spid="63"/>
                                        </p:tgtEl>
                                        <p:attrNameLst>
                                          <p:attrName>ppt_x</p:attrName>
                                        </p:attrNameLst>
                                      </p:cBhvr>
                                      <p:tavLst>
                                        <p:tav tm="0">
                                          <p:val>
                                            <p:strVal val="#ppt_x"/>
                                          </p:val>
                                        </p:tav>
                                        <p:tav tm="100000">
                                          <p:val>
                                            <p:strVal val="#ppt_x"/>
                                          </p:val>
                                        </p:tav>
                                      </p:tavLst>
                                    </p:anim>
                                    <p:anim calcmode="lin" valueType="num">
                                      <p:cBhvr>
                                        <p:cTn id="39" dur="1000" fill="hold"/>
                                        <p:tgtEl>
                                          <p:spTgt spid="63"/>
                                        </p:tgtEl>
                                        <p:attrNameLst>
                                          <p:attrName>ppt_y</p:attrName>
                                        </p:attrNameLst>
                                      </p:cBhvr>
                                      <p:tavLst>
                                        <p:tav tm="0">
                                          <p:val>
                                            <p:strVal val="#ppt_y+.1"/>
                                          </p:val>
                                        </p:tav>
                                        <p:tav tm="100000">
                                          <p:val>
                                            <p:strVal val="#ppt_y"/>
                                          </p:val>
                                        </p:tav>
                                      </p:tavLst>
                                    </p:anim>
                                  </p:childTnLst>
                                </p:cTn>
                              </p:par>
                              <p:par>
                                <p:cTn id="40" presetID="22" presetClass="entr" presetSubtype="8"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1500"/>
                                        <p:tgtEl>
                                          <p:spTgt spid="5"/>
                                        </p:tgtEl>
                                      </p:cBhvr>
                                    </p:animEffect>
                                  </p:childTnLst>
                                </p:cTn>
                              </p:par>
                              <p:par>
                                <p:cTn id="43" presetID="23" presetClass="entr" presetSubtype="16"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childTnLst>
                                </p:cTn>
                              </p:par>
                              <p:par>
                                <p:cTn id="47" presetID="50" presetClass="entr" presetSubtype="0" decel="100000" fill="hold" nodeType="withEffect">
                                  <p:stCondLst>
                                    <p:cond delay="3300"/>
                                  </p:stCondLst>
                                  <p:childTnLst>
                                    <p:set>
                                      <p:cBhvr>
                                        <p:cTn id="48" dur="1" fill="hold">
                                          <p:stCondLst>
                                            <p:cond delay="0"/>
                                          </p:stCondLst>
                                        </p:cTn>
                                        <p:tgtEl>
                                          <p:spTgt spid="127"/>
                                        </p:tgtEl>
                                        <p:attrNameLst>
                                          <p:attrName>style.visibility</p:attrName>
                                        </p:attrNameLst>
                                      </p:cBhvr>
                                      <p:to>
                                        <p:strVal val="visible"/>
                                      </p:to>
                                    </p:set>
                                    <p:anim calcmode="lin" valueType="num">
                                      <p:cBhvr>
                                        <p:cTn id="49" dur="1000" fill="hold"/>
                                        <p:tgtEl>
                                          <p:spTgt spid="127"/>
                                        </p:tgtEl>
                                        <p:attrNameLst>
                                          <p:attrName>ppt_w</p:attrName>
                                        </p:attrNameLst>
                                      </p:cBhvr>
                                      <p:tavLst>
                                        <p:tav tm="0">
                                          <p:val>
                                            <p:strVal val="#ppt_w+.3"/>
                                          </p:val>
                                        </p:tav>
                                        <p:tav tm="100000">
                                          <p:val>
                                            <p:strVal val="#ppt_w"/>
                                          </p:val>
                                        </p:tav>
                                      </p:tavLst>
                                    </p:anim>
                                    <p:anim calcmode="lin" valueType="num">
                                      <p:cBhvr>
                                        <p:cTn id="50" dur="1000" fill="hold"/>
                                        <p:tgtEl>
                                          <p:spTgt spid="127"/>
                                        </p:tgtEl>
                                        <p:attrNameLst>
                                          <p:attrName>ppt_h</p:attrName>
                                        </p:attrNameLst>
                                      </p:cBhvr>
                                      <p:tavLst>
                                        <p:tav tm="0">
                                          <p:val>
                                            <p:strVal val="#ppt_h"/>
                                          </p:val>
                                        </p:tav>
                                        <p:tav tm="100000">
                                          <p:val>
                                            <p:strVal val="#ppt_h"/>
                                          </p:val>
                                        </p:tav>
                                      </p:tavLst>
                                    </p:anim>
                                    <p:animEffect transition="in" filter="fade">
                                      <p:cBhvr>
                                        <p:cTn id="51"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6" grpId="0" bldLvl="0" animBg="1"/>
      <p:bldP spid="6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0"/>
            <a:ext cx="9144000" cy="5245100"/>
            <a:chOff x="0" y="0"/>
            <a:chExt cx="9144000" cy="524510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9144000" cy="5133206"/>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898018"/>
              <a:ext cx="9144000" cy="2347082"/>
            </a:xfrm>
            <a:prstGeom prst="rect">
              <a:avLst/>
            </a:prstGeom>
          </p:spPr>
        </p:pic>
        <p:grpSp>
          <p:nvGrpSpPr>
            <p:cNvPr id="7" name="组合 6"/>
            <p:cNvGrpSpPr/>
            <p:nvPr/>
          </p:nvGrpSpPr>
          <p:grpSpPr>
            <a:xfrm>
              <a:off x="2432867" y="3647569"/>
              <a:ext cx="3706677" cy="1453387"/>
              <a:chOff x="1402352" y="3057873"/>
              <a:chExt cx="5586276" cy="2190377"/>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2352" y="3057873"/>
                <a:ext cx="1500505" cy="2190377"/>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5238" y="3057873"/>
                <a:ext cx="1500505" cy="2190377"/>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8123" y="3057873"/>
                <a:ext cx="1500505" cy="2190377"/>
              </a:xfrm>
              <a:prstGeom prst="rect">
                <a:avLst/>
              </a:prstGeom>
            </p:spPr>
          </p:pic>
        </p:grpSp>
      </p:grpSp>
      <p:sp>
        <p:nvSpPr>
          <p:cNvPr id="16" name="TextBox 70"/>
          <p:cNvSpPr txBox="1"/>
          <p:nvPr/>
        </p:nvSpPr>
        <p:spPr>
          <a:xfrm>
            <a:off x="2276976" y="2313243"/>
            <a:ext cx="4238124" cy="583565"/>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3200" b="0" dirty="0" smtClean="0">
                <a:solidFill>
                  <a:schemeClr val="tx1"/>
                </a:solidFill>
                <a:latin typeface="微软雅黑" panose="020B0503020204020204" pitchFamily="34" charset="-122"/>
                <a:ea typeface="微软雅黑" panose="020B0503020204020204" pitchFamily="34" charset="-122"/>
              </a:rPr>
              <a:t>国家及地方优待政策</a:t>
            </a:r>
            <a:endParaRPr lang="zh-CN" altLang="en-US" sz="3200" b="0" dirty="0" smtClean="0">
              <a:solidFill>
                <a:schemeClr val="tx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3877093" y="1390649"/>
            <a:ext cx="1037890" cy="1015663"/>
            <a:chOff x="3921290" y="2074441"/>
            <a:chExt cx="1239880" cy="1015664"/>
          </a:xfrm>
        </p:grpSpPr>
        <p:sp>
          <p:nvSpPr>
            <p:cNvPr id="18" name="五边形 17"/>
            <p:cNvSpPr/>
            <p:nvPr/>
          </p:nvSpPr>
          <p:spPr>
            <a:xfrm>
              <a:off x="3921290" y="2218185"/>
              <a:ext cx="1239880" cy="662437"/>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0"/>
            </a:p>
          </p:txBody>
        </p:sp>
        <p:sp>
          <p:nvSpPr>
            <p:cNvPr id="19" name="TextBox 73"/>
            <p:cNvSpPr txBox="1"/>
            <p:nvPr/>
          </p:nvSpPr>
          <p:spPr>
            <a:xfrm>
              <a:off x="3964186" y="2074441"/>
              <a:ext cx="768704" cy="1015664"/>
            </a:xfrm>
            <a:prstGeom prst="rect">
              <a:avLst/>
            </a:prstGeom>
            <a:noFill/>
          </p:spPr>
          <p:txBody>
            <a:bodyPr wrap="square" rtlCol="0">
              <a:spAutoFit/>
            </a:bodyPr>
            <a:lstStyle/>
            <a:p>
              <a:r>
                <a:rPr lang="en-US" altLang="zh-CN" sz="6000" b="0" dirty="0" smtClean="0">
                  <a:solidFill>
                    <a:schemeClr val="bg1"/>
                  </a:solidFill>
                  <a:latin typeface="Arial Black" panose="020B0A04020102020204" pitchFamily="34" charset="0"/>
                  <a:ea typeface="Arial Unicode MS" pitchFamily="34" charset="-122"/>
                  <a:cs typeface="Arial Unicode MS" pitchFamily="34" charset="-122"/>
                </a:rPr>
                <a:t>2</a:t>
              </a:r>
              <a:endParaRPr lang="zh-CN" altLang="en-US" sz="6000" b="0" dirty="0">
                <a:solidFill>
                  <a:schemeClr val="bg1"/>
                </a:solidFill>
                <a:latin typeface="Arial Black" panose="020B0A04020102020204" pitchFamily="34" charset="0"/>
                <a:ea typeface="Arial Unicode MS" pitchFamily="34" charset="-122"/>
                <a:cs typeface="Arial Unicode MS" pitchFamily="34" charset="-122"/>
              </a:endParaRPr>
            </a:p>
          </p:txBody>
        </p:sp>
      </p:gr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Effect transition="in" filter="fade">
                                      <p:cBhvr>
                                        <p:cTn id="9" dur="750"/>
                                        <p:tgtEl>
                                          <p:spTgt spid="17"/>
                                        </p:tgtEl>
                                      </p:cBhvr>
                                    </p:animEffect>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 name="等腰三角形 17"/>
          <p:cNvSpPr>
            <a:spLocks noChangeArrowheads="1"/>
          </p:cNvSpPr>
          <p:nvPr/>
        </p:nvSpPr>
        <p:spPr bwMode="auto">
          <a:xfrm rot="9233090">
            <a:off x="8361760" y="4995863"/>
            <a:ext cx="91678" cy="78581"/>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19" name="等腰三角形 18"/>
          <p:cNvSpPr>
            <a:spLocks noChangeArrowheads="1"/>
          </p:cNvSpPr>
          <p:nvPr/>
        </p:nvSpPr>
        <p:spPr bwMode="auto">
          <a:xfrm rot="-6030424">
            <a:off x="8181380" y="4976218"/>
            <a:ext cx="135731" cy="11787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20" name="等腰三角形 19"/>
          <p:cNvSpPr>
            <a:spLocks noChangeArrowheads="1"/>
          </p:cNvSpPr>
          <p:nvPr/>
        </p:nvSpPr>
        <p:spPr bwMode="auto">
          <a:xfrm rot="-228606">
            <a:off x="8522494" y="4982767"/>
            <a:ext cx="91679" cy="78581"/>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21" name="等腰三角形 20"/>
          <p:cNvSpPr>
            <a:spLocks noChangeArrowheads="1"/>
          </p:cNvSpPr>
          <p:nvPr/>
        </p:nvSpPr>
        <p:spPr bwMode="auto">
          <a:xfrm rot="-3389783">
            <a:off x="8327232" y="4929188"/>
            <a:ext cx="44053" cy="36909"/>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22" name="等腰三角形 21"/>
          <p:cNvSpPr>
            <a:spLocks noChangeArrowheads="1"/>
          </p:cNvSpPr>
          <p:nvPr/>
        </p:nvSpPr>
        <p:spPr bwMode="auto">
          <a:xfrm rot="8748521">
            <a:off x="8468916" y="4993482"/>
            <a:ext cx="44053" cy="3691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197519"/>
              </a:solidFill>
              <a:latin typeface="Calibri" panose="020F0502020204030204" pitchFamily="34" charset="0"/>
              <a:ea typeface="幼圆" panose="02010509060101010101" pitchFamily="49" charset="-122"/>
            </a:endParaRPr>
          </a:p>
        </p:txBody>
      </p:sp>
      <p:sp>
        <p:nvSpPr>
          <p:cNvPr id="5" name="Freeform 5"/>
          <p:cNvSpPr>
            <a:spLocks noEditPoints="1" noChangeArrowheads="1"/>
          </p:cNvSpPr>
          <p:nvPr/>
        </p:nvSpPr>
        <p:spPr bwMode="auto">
          <a:xfrm rot="-455902">
            <a:off x="714375" y="2812256"/>
            <a:ext cx="1710929" cy="1944291"/>
          </a:xfrm>
          <a:custGeom>
            <a:avLst/>
            <a:gdLst>
              <a:gd name="T0" fmla="*/ 14 w 71"/>
              <a:gd name="T1" fmla="*/ 4 h 81"/>
              <a:gd name="T2" fmla="*/ 6 w 71"/>
              <a:gd name="T3" fmla="*/ 13 h 81"/>
              <a:gd name="T4" fmla="*/ 14 w 71"/>
              <a:gd name="T5" fmla="*/ 22 h 81"/>
              <a:gd name="T6" fmla="*/ 23 w 71"/>
              <a:gd name="T7" fmla="*/ 13 h 81"/>
              <a:gd name="T8" fmla="*/ 14 w 71"/>
              <a:gd name="T9" fmla="*/ 4 h 81"/>
              <a:gd name="T10" fmla="*/ 40 w 71"/>
              <a:gd name="T11" fmla="*/ 23 h 81"/>
              <a:gd name="T12" fmla="*/ 41 w 71"/>
              <a:gd name="T13" fmla="*/ 30 h 81"/>
              <a:gd name="T14" fmla="*/ 45 w 71"/>
              <a:gd name="T15" fmla="*/ 31 h 81"/>
              <a:gd name="T16" fmla="*/ 48 w 71"/>
              <a:gd name="T17" fmla="*/ 25 h 81"/>
              <a:gd name="T18" fmla="*/ 40 w 71"/>
              <a:gd name="T19" fmla="*/ 23 h 81"/>
              <a:gd name="T20" fmla="*/ 53 w 71"/>
              <a:gd name="T21" fmla="*/ 26 h 81"/>
              <a:gd name="T22" fmla="*/ 48 w 71"/>
              <a:gd name="T23" fmla="*/ 35 h 81"/>
              <a:gd name="T24" fmla="*/ 48 w 71"/>
              <a:gd name="T25" fmla="*/ 37 h 81"/>
              <a:gd name="T26" fmla="*/ 46 w 71"/>
              <a:gd name="T27" fmla="*/ 36 h 81"/>
              <a:gd name="T28" fmla="*/ 42 w 71"/>
              <a:gd name="T29" fmla="*/ 35 h 81"/>
              <a:gd name="T30" fmla="*/ 31 w 71"/>
              <a:gd name="T31" fmla="*/ 43 h 81"/>
              <a:gd name="T32" fmla="*/ 24 w 71"/>
              <a:gd name="T33" fmla="*/ 36 h 81"/>
              <a:gd name="T34" fmla="*/ 24 w 71"/>
              <a:gd name="T35" fmla="*/ 51 h 81"/>
              <a:gd name="T36" fmla="*/ 25 w 71"/>
              <a:gd name="T37" fmla="*/ 81 h 81"/>
              <a:gd name="T38" fmla="*/ 18 w 71"/>
              <a:gd name="T39" fmla="*/ 81 h 81"/>
              <a:gd name="T40" fmla="*/ 16 w 71"/>
              <a:gd name="T41" fmla="*/ 55 h 81"/>
              <a:gd name="T42" fmla="*/ 13 w 71"/>
              <a:gd name="T43" fmla="*/ 55 h 81"/>
              <a:gd name="T44" fmla="*/ 12 w 71"/>
              <a:gd name="T45" fmla="*/ 81 h 81"/>
              <a:gd name="T46" fmla="*/ 4 w 71"/>
              <a:gd name="T47" fmla="*/ 81 h 81"/>
              <a:gd name="T48" fmla="*/ 5 w 71"/>
              <a:gd name="T49" fmla="*/ 51 h 81"/>
              <a:gd name="T50" fmla="*/ 0 w 71"/>
              <a:gd name="T51" fmla="*/ 46 h 81"/>
              <a:gd name="T52" fmla="*/ 4 w 71"/>
              <a:gd name="T53" fmla="*/ 24 h 81"/>
              <a:gd name="T54" fmla="*/ 25 w 71"/>
              <a:gd name="T55" fmla="*/ 24 h 81"/>
              <a:gd name="T56" fmla="*/ 32 w 71"/>
              <a:gd name="T57" fmla="*/ 34 h 81"/>
              <a:gd name="T58" fmla="*/ 37 w 71"/>
              <a:gd name="T59" fmla="*/ 33 h 81"/>
              <a:gd name="T60" fmla="*/ 37 w 71"/>
              <a:gd name="T61" fmla="*/ 33 h 81"/>
              <a:gd name="T62" fmla="*/ 35 w 71"/>
              <a:gd name="T63" fmla="*/ 22 h 81"/>
              <a:gd name="T64" fmla="*/ 28 w 71"/>
              <a:gd name="T65" fmla="*/ 20 h 81"/>
              <a:gd name="T66" fmla="*/ 28 w 71"/>
              <a:gd name="T67" fmla="*/ 10 h 81"/>
              <a:gd name="T68" fmla="*/ 71 w 71"/>
              <a:gd name="T69" fmla="*/ 0 h 81"/>
              <a:gd name="T70" fmla="*/ 71 w 71"/>
              <a:gd name="T71" fmla="*/ 30 h 81"/>
              <a:gd name="T72" fmla="*/ 53 w 71"/>
              <a:gd name="T73" fmla="*/ 26 h 81"/>
              <a:gd name="T74" fmla="*/ 31 w 71"/>
              <a:gd name="T75" fmla="*/ 12 h 81"/>
              <a:gd name="T76" fmla="*/ 31 w 71"/>
              <a:gd name="T77" fmla="*/ 14 h 81"/>
              <a:gd name="T78" fmla="*/ 67 w 71"/>
              <a:gd name="T79" fmla="*/ 12 h 81"/>
              <a:gd name="T80" fmla="*/ 67 w 71"/>
              <a:gd name="T81" fmla="*/ 5 h 81"/>
              <a:gd name="T82" fmla="*/ 31 w 71"/>
              <a:gd name="T83" fmla="*/ 1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solidFill>
            <a:srgbClr val="19751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cxnSp>
        <p:nvCxnSpPr>
          <p:cNvPr id="3" name="直接连接符 2"/>
          <p:cNvCxnSpPr/>
          <p:nvPr/>
        </p:nvCxnSpPr>
        <p:spPr>
          <a:xfrm flipV="1">
            <a:off x="2732405" y="1831975"/>
            <a:ext cx="904875" cy="797560"/>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852420" y="2560320"/>
            <a:ext cx="1158875" cy="403225"/>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901950" y="3287395"/>
            <a:ext cx="1141730" cy="59690"/>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bwMode="auto">
          <a:xfrm>
            <a:off x="4220448" y="2160985"/>
            <a:ext cx="557213" cy="557213"/>
            <a:chOff x="5519224" y="2881313"/>
            <a:chExt cx="742950" cy="742950"/>
          </a:xfrm>
        </p:grpSpPr>
        <p:sp>
          <p:nvSpPr>
            <p:cNvPr id="14347" name="椭圆 27"/>
            <p:cNvSpPr>
              <a:spLocks noChangeArrowheads="1"/>
            </p:cNvSpPr>
            <p:nvPr/>
          </p:nvSpPr>
          <p:spPr bwMode="auto">
            <a:xfrm>
              <a:off x="5519224" y="2881313"/>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4348" name="Freeform 13"/>
            <p:cNvSpPr>
              <a:spLocks noEditPoints="1" noChangeArrowheads="1"/>
            </p:cNvSpPr>
            <p:nvPr/>
          </p:nvSpPr>
          <p:spPr bwMode="auto">
            <a:xfrm>
              <a:off x="5666827" y="3037738"/>
              <a:ext cx="482670" cy="388892"/>
            </a:xfrm>
            <a:custGeom>
              <a:avLst/>
              <a:gdLst>
                <a:gd name="T0" fmla="*/ 55 w 77"/>
                <a:gd name="T1" fmla="*/ 14 h 59"/>
                <a:gd name="T2" fmla="*/ 4 w 77"/>
                <a:gd name="T3" fmla="*/ 18 h 59"/>
                <a:gd name="T4" fmla="*/ 65 w 77"/>
                <a:gd name="T5" fmla="*/ 55 h 59"/>
                <a:gd name="T6" fmla="*/ 67 w 77"/>
                <a:gd name="T7" fmla="*/ 34 h 59"/>
                <a:gd name="T8" fmla="*/ 68 w 77"/>
                <a:gd name="T9" fmla="*/ 32 h 59"/>
                <a:gd name="T10" fmla="*/ 68 w 77"/>
                <a:gd name="T11" fmla="*/ 31 h 59"/>
                <a:gd name="T12" fmla="*/ 68 w 77"/>
                <a:gd name="T13" fmla="*/ 59 h 59"/>
                <a:gd name="T14" fmla="*/ 2 w 77"/>
                <a:gd name="T15" fmla="*/ 59 h 59"/>
                <a:gd name="T16" fmla="*/ 0 w 77"/>
                <a:gd name="T17" fmla="*/ 57 h 59"/>
                <a:gd name="T18" fmla="*/ 0 w 77"/>
                <a:gd name="T19" fmla="*/ 14 h 59"/>
                <a:gd name="T20" fmla="*/ 10 w 77"/>
                <a:gd name="T21" fmla="*/ 38 h 59"/>
                <a:gd name="T22" fmla="*/ 29 w 77"/>
                <a:gd name="T23" fmla="*/ 41 h 59"/>
                <a:gd name="T24" fmla="*/ 10 w 77"/>
                <a:gd name="T25" fmla="*/ 38 h 59"/>
                <a:gd name="T26" fmla="*/ 10 w 77"/>
                <a:gd name="T27" fmla="*/ 33 h 59"/>
                <a:gd name="T28" fmla="*/ 43 w 77"/>
                <a:gd name="T29" fmla="*/ 30 h 59"/>
                <a:gd name="T30" fmla="*/ 10 w 77"/>
                <a:gd name="T31" fmla="*/ 22 h 59"/>
                <a:gd name="T32" fmla="*/ 43 w 77"/>
                <a:gd name="T33" fmla="*/ 25 h 59"/>
                <a:gd name="T34" fmla="*/ 10 w 77"/>
                <a:gd name="T35" fmla="*/ 22 h 59"/>
                <a:gd name="T36" fmla="*/ 71 w 77"/>
                <a:gd name="T37" fmla="*/ 9 h 59"/>
                <a:gd name="T38" fmla="*/ 67 w 77"/>
                <a:gd name="T39" fmla="*/ 25 h 59"/>
                <a:gd name="T40" fmla="*/ 70 w 77"/>
                <a:gd name="T41" fmla="*/ 24 h 59"/>
                <a:gd name="T42" fmla="*/ 76 w 77"/>
                <a:gd name="T43" fmla="*/ 10 h 59"/>
                <a:gd name="T44" fmla="*/ 75 w 77"/>
                <a:gd name="T45" fmla="*/ 8 h 59"/>
                <a:gd name="T46" fmla="*/ 61 w 77"/>
                <a:gd name="T47" fmla="*/ 9 h 59"/>
                <a:gd name="T48" fmla="*/ 65 w 77"/>
                <a:gd name="T49" fmla="*/ 29 h 59"/>
                <a:gd name="T50" fmla="*/ 52 w 77"/>
                <a:gd name="T51" fmla="*/ 40 h 59"/>
                <a:gd name="T52" fmla="*/ 50 w 77"/>
                <a:gd name="T53" fmla="*/ 49 h 59"/>
                <a:gd name="T54" fmla="*/ 53 w 77"/>
                <a:gd name="T55" fmla="*/ 45 h 59"/>
                <a:gd name="T56" fmla="*/ 54 w 77"/>
                <a:gd name="T57" fmla="*/ 43 h 59"/>
                <a:gd name="T58" fmla="*/ 54 w 77"/>
                <a:gd name="T59" fmla="*/ 46 h 59"/>
                <a:gd name="T60" fmla="*/ 53 w 77"/>
                <a:gd name="T61" fmla="*/ 50 h 59"/>
                <a:gd name="T62" fmla="*/ 59 w 77"/>
                <a:gd name="T63" fmla="*/ 42 h 59"/>
                <a:gd name="T64" fmla="*/ 64 w 77"/>
                <a:gd name="T65" fmla="*/ 30 h 59"/>
                <a:gd name="T66" fmla="*/ 51 w 77"/>
                <a:gd name="T67" fmla="*/ 38 h 59"/>
                <a:gd name="T68" fmla="*/ 64 w 77"/>
                <a:gd name="T69" fmla="*/ 30 h 59"/>
                <a:gd name="T70" fmla="*/ 24 w 77"/>
                <a:gd name="T71" fmla="*/ 52 h 59"/>
                <a:gd name="T72" fmla="*/ 29 w 77"/>
                <a:gd name="T73" fmla="*/ 48 h 59"/>
                <a:gd name="T74" fmla="*/ 30 w 77"/>
                <a:gd name="T75" fmla="*/ 52 h 59"/>
                <a:gd name="T76" fmla="*/ 37 w 77"/>
                <a:gd name="T77" fmla="*/ 50 h 59"/>
                <a:gd name="T78" fmla="*/ 40 w 77"/>
                <a:gd name="T79" fmla="*/ 51 h 59"/>
                <a:gd name="T80" fmla="*/ 40 w 77"/>
                <a:gd name="T81" fmla="*/ 51 h 59"/>
                <a:gd name="T82" fmla="*/ 40 w 77"/>
                <a:gd name="T83" fmla="*/ 54 h 59"/>
                <a:gd name="T84" fmla="*/ 46 w 77"/>
                <a:gd name="T85" fmla="*/ 55 h 59"/>
                <a:gd name="T86" fmla="*/ 43 w 77"/>
                <a:gd name="T87" fmla="*/ 52 h 59"/>
                <a:gd name="T88" fmla="*/ 43 w 77"/>
                <a:gd name="T89" fmla="*/ 52 h 59"/>
                <a:gd name="T90" fmla="*/ 42 w 77"/>
                <a:gd name="T91" fmla="*/ 48 h 59"/>
                <a:gd name="T92" fmla="*/ 39 w 77"/>
                <a:gd name="T93" fmla="*/ 49 h 59"/>
                <a:gd name="T94" fmla="*/ 31 w 77"/>
                <a:gd name="T95" fmla="*/ 49 h 59"/>
                <a:gd name="T96" fmla="*/ 23 w 77"/>
                <a:gd name="T97" fmla="*/ 5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grpSp>
      <p:grpSp>
        <p:nvGrpSpPr>
          <p:cNvPr id="7" name="组合 6"/>
          <p:cNvGrpSpPr/>
          <p:nvPr/>
        </p:nvGrpSpPr>
        <p:grpSpPr bwMode="auto">
          <a:xfrm>
            <a:off x="4220527" y="3232547"/>
            <a:ext cx="557213" cy="557213"/>
            <a:chOff x="5504937" y="4310063"/>
            <a:chExt cx="742950" cy="742950"/>
          </a:xfrm>
        </p:grpSpPr>
        <p:sp>
          <p:nvSpPr>
            <p:cNvPr id="14350" name="椭圆 28"/>
            <p:cNvSpPr>
              <a:spLocks noChangeArrowheads="1"/>
            </p:cNvSpPr>
            <p:nvPr/>
          </p:nvSpPr>
          <p:spPr bwMode="auto">
            <a:xfrm>
              <a:off x="5504937" y="4310063"/>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4351" name="Freeform 21"/>
            <p:cNvSpPr>
              <a:spLocks noEditPoints="1" noChangeArrowheads="1"/>
            </p:cNvSpPr>
            <p:nvPr/>
          </p:nvSpPr>
          <p:spPr bwMode="auto">
            <a:xfrm>
              <a:off x="5626822" y="4538606"/>
              <a:ext cx="482670" cy="388892"/>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grpSp>
      <p:grpSp>
        <p:nvGrpSpPr>
          <p:cNvPr id="2" name="组合 1"/>
          <p:cNvGrpSpPr/>
          <p:nvPr/>
        </p:nvGrpSpPr>
        <p:grpSpPr bwMode="auto">
          <a:xfrm>
            <a:off x="3881437" y="1089184"/>
            <a:ext cx="557213" cy="557213"/>
            <a:chOff x="5047737" y="1609725"/>
            <a:chExt cx="742950" cy="742950"/>
          </a:xfrm>
        </p:grpSpPr>
        <p:sp>
          <p:nvSpPr>
            <p:cNvPr id="14353" name="椭圆 14"/>
            <p:cNvSpPr>
              <a:spLocks noChangeArrowheads="1"/>
            </p:cNvSpPr>
            <p:nvPr/>
          </p:nvSpPr>
          <p:spPr bwMode="auto">
            <a:xfrm>
              <a:off x="5047737" y="1609725"/>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sp>
          <p:nvSpPr>
            <p:cNvPr id="14354" name="Freeform 5"/>
            <p:cNvSpPr>
              <a:spLocks noEditPoints="1" noChangeArrowheads="1"/>
            </p:cNvSpPr>
            <p:nvPr/>
          </p:nvSpPr>
          <p:spPr bwMode="auto">
            <a:xfrm>
              <a:off x="5196927" y="1812154"/>
              <a:ext cx="482670" cy="388892"/>
            </a:xfrm>
            <a:custGeom>
              <a:avLst/>
              <a:gdLst>
                <a:gd name="T0" fmla="*/ 17 w 71"/>
                <a:gd name="T1" fmla="*/ 2 h 57"/>
                <a:gd name="T2" fmla="*/ 49 w 71"/>
                <a:gd name="T3" fmla="*/ 2 h 57"/>
                <a:gd name="T4" fmla="*/ 66 w 71"/>
                <a:gd name="T5" fmla="*/ 5 h 57"/>
                <a:gd name="T6" fmla="*/ 61 w 71"/>
                <a:gd name="T7" fmla="*/ 21 h 57"/>
                <a:gd name="T8" fmla="*/ 48 w 71"/>
                <a:gd name="T9" fmla="*/ 6 h 57"/>
                <a:gd name="T10" fmla="*/ 35 w 71"/>
                <a:gd name="T11" fmla="*/ 44 h 57"/>
                <a:gd name="T12" fmla="*/ 40 w 71"/>
                <a:gd name="T13" fmla="*/ 47 h 57"/>
                <a:gd name="T14" fmla="*/ 41 w 71"/>
                <a:gd name="T15" fmla="*/ 48 h 57"/>
                <a:gd name="T16" fmla="*/ 33 w 71"/>
                <a:gd name="T17" fmla="*/ 49 h 57"/>
                <a:gd name="T18" fmla="*/ 18 w 71"/>
                <a:gd name="T19" fmla="*/ 49 h 57"/>
                <a:gd name="T20" fmla="*/ 0 w 71"/>
                <a:gd name="T21" fmla="*/ 47 h 57"/>
                <a:gd name="T22" fmla="*/ 2 w 71"/>
                <a:gd name="T23" fmla="*/ 2 h 57"/>
                <a:gd name="T24" fmla="*/ 49 w 71"/>
                <a:gd name="T25" fmla="*/ 30 h 57"/>
                <a:gd name="T26" fmla="*/ 47 w 71"/>
                <a:gd name="T27" fmla="*/ 42 h 57"/>
                <a:gd name="T28" fmla="*/ 59 w 71"/>
                <a:gd name="T29" fmla="*/ 43 h 57"/>
                <a:gd name="T30" fmla="*/ 60 w 71"/>
                <a:gd name="T31" fmla="*/ 31 h 57"/>
                <a:gd name="T32" fmla="*/ 46 w 71"/>
                <a:gd name="T33" fmla="*/ 27 h 57"/>
                <a:gd name="T34" fmla="*/ 44 w 71"/>
                <a:gd name="T35" fmla="*/ 44 h 57"/>
                <a:gd name="T36" fmla="*/ 60 w 71"/>
                <a:gd name="T37" fmla="*/ 48 h 57"/>
                <a:gd name="T38" fmla="*/ 65 w 71"/>
                <a:gd name="T39" fmla="*/ 55 h 57"/>
                <a:gd name="T40" fmla="*/ 69 w 71"/>
                <a:gd name="T41" fmla="*/ 56 h 57"/>
                <a:gd name="T42" fmla="*/ 65 w 71"/>
                <a:gd name="T43" fmla="*/ 46 h 57"/>
                <a:gd name="T44" fmla="*/ 66 w 71"/>
                <a:gd name="T45" fmla="*/ 38 h 57"/>
                <a:gd name="T46" fmla="*/ 55 w 71"/>
                <a:gd name="T47" fmla="*/ 24 h 57"/>
                <a:gd name="T48" fmla="*/ 48 w 71"/>
                <a:gd name="T49" fmla="*/ 37 h 57"/>
                <a:gd name="T50" fmla="*/ 48 w 71"/>
                <a:gd name="T51" fmla="*/ 37 h 57"/>
                <a:gd name="T52" fmla="*/ 38 w 71"/>
                <a:gd name="T53" fmla="*/ 15 h 57"/>
                <a:gd name="T54" fmla="*/ 58 w 71"/>
                <a:gd name="T55" fmla="*/ 19 h 57"/>
                <a:gd name="T56" fmla="*/ 58 w 71"/>
                <a:gd name="T57" fmla="*/ 12 h 57"/>
                <a:gd name="T58" fmla="*/ 38 w 71"/>
                <a:gd name="T59" fmla="*/ 12 h 57"/>
                <a:gd name="T60" fmla="*/ 58 w 71"/>
                <a:gd name="T61" fmla="*/ 12 h 57"/>
                <a:gd name="T62" fmla="*/ 8 w 71"/>
                <a:gd name="T63" fmla="*/ 41 h 57"/>
                <a:gd name="T64" fmla="*/ 28 w 71"/>
                <a:gd name="T65" fmla="*/ 38 h 57"/>
                <a:gd name="T66" fmla="*/ 8 w 71"/>
                <a:gd name="T67" fmla="*/ 34 h 57"/>
                <a:gd name="T68" fmla="*/ 28 w 71"/>
                <a:gd name="T69" fmla="*/ 33 h 57"/>
                <a:gd name="T70" fmla="*/ 8 w 71"/>
                <a:gd name="T71" fmla="*/ 34 h 57"/>
                <a:gd name="T72" fmla="*/ 8 w 71"/>
                <a:gd name="T73" fmla="*/ 30 h 57"/>
                <a:gd name="T74" fmla="*/ 28 w 71"/>
                <a:gd name="T75" fmla="*/ 26 h 57"/>
                <a:gd name="T76" fmla="*/ 18 w 71"/>
                <a:gd name="T77" fmla="*/ 21 h 57"/>
                <a:gd name="T78" fmla="*/ 28 w 71"/>
                <a:gd name="T79" fmla="*/ 22 h 57"/>
                <a:gd name="T80" fmla="*/ 18 w 71"/>
                <a:gd name="T81" fmla="*/ 21 h 57"/>
                <a:gd name="T82" fmla="*/ 18 w 71"/>
                <a:gd name="T83" fmla="*/ 17 h 57"/>
                <a:gd name="T84" fmla="*/ 28 w 71"/>
                <a:gd name="T85" fmla="*/ 15 h 57"/>
                <a:gd name="T86" fmla="*/ 18 w 71"/>
                <a:gd name="T87" fmla="*/ 11 h 57"/>
                <a:gd name="T88" fmla="*/ 28 w 71"/>
                <a:gd name="T89" fmla="*/ 12 h 57"/>
                <a:gd name="T90" fmla="*/ 18 w 71"/>
                <a:gd name="T91" fmla="*/ 11 h 57"/>
                <a:gd name="T92" fmla="*/ 8 w 71"/>
                <a:gd name="T93" fmla="*/ 25 h 57"/>
                <a:gd name="T94" fmla="*/ 16 w 71"/>
                <a:gd name="T95" fmla="*/ 11 h 57"/>
                <a:gd name="T96" fmla="*/ 17 w 71"/>
                <a:gd name="T97" fmla="*/ 6 h 57"/>
                <a:gd name="T98" fmla="*/ 4 w 71"/>
                <a:gd name="T99" fmla="*/ 45 h 57"/>
                <a:gd name="T100" fmla="*/ 30 w 71"/>
                <a:gd name="T101" fmla="*/ 44 h 57"/>
                <a:gd name="T102" fmla="*/ 17 w 71"/>
                <a:gd name="T103" fmla="*/ 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57">
                  <a:moveTo>
                    <a:pt x="2" y="2"/>
                  </a:moveTo>
                  <a:cubicBezTo>
                    <a:pt x="7" y="3"/>
                    <a:pt x="12" y="2"/>
                    <a:pt x="17" y="2"/>
                  </a:cubicBezTo>
                  <a:cubicBezTo>
                    <a:pt x="23" y="1"/>
                    <a:pt x="29" y="0"/>
                    <a:pt x="33" y="2"/>
                  </a:cubicBezTo>
                  <a:cubicBezTo>
                    <a:pt x="37" y="0"/>
                    <a:pt x="43" y="1"/>
                    <a:pt x="49" y="2"/>
                  </a:cubicBezTo>
                  <a:cubicBezTo>
                    <a:pt x="54" y="2"/>
                    <a:pt x="59" y="3"/>
                    <a:pt x="63" y="2"/>
                  </a:cubicBezTo>
                  <a:cubicBezTo>
                    <a:pt x="66" y="5"/>
                    <a:pt x="66" y="5"/>
                    <a:pt x="66" y="5"/>
                  </a:cubicBezTo>
                  <a:cubicBezTo>
                    <a:pt x="66" y="24"/>
                    <a:pt x="66" y="24"/>
                    <a:pt x="66" y="24"/>
                  </a:cubicBezTo>
                  <a:cubicBezTo>
                    <a:pt x="64" y="23"/>
                    <a:pt x="63" y="22"/>
                    <a:pt x="61" y="21"/>
                  </a:cubicBezTo>
                  <a:cubicBezTo>
                    <a:pt x="61" y="7"/>
                    <a:pt x="61" y="7"/>
                    <a:pt x="61" y="7"/>
                  </a:cubicBezTo>
                  <a:cubicBezTo>
                    <a:pt x="57" y="7"/>
                    <a:pt x="52" y="7"/>
                    <a:pt x="48" y="6"/>
                  </a:cubicBezTo>
                  <a:cubicBezTo>
                    <a:pt x="43" y="6"/>
                    <a:pt x="38" y="5"/>
                    <a:pt x="35" y="6"/>
                  </a:cubicBezTo>
                  <a:cubicBezTo>
                    <a:pt x="35" y="44"/>
                    <a:pt x="35" y="44"/>
                    <a:pt x="35" y="44"/>
                  </a:cubicBezTo>
                  <a:cubicBezTo>
                    <a:pt x="36" y="44"/>
                    <a:pt x="37" y="44"/>
                    <a:pt x="38" y="44"/>
                  </a:cubicBezTo>
                  <a:cubicBezTo>
                    <a:pt x="39" y="45"/>
                    <a:pt x="40" y="46"/>
                    <a:pt x="40" y="47"/>
                  </a:cubicBezTo>
                  <a:cubicBezTo>
                    <a:pt x="41" y="48"/>
                    <a:pt x="41" y="48"/>
                    <a:pt x="42" y="48"/>
                  </a:cubicBezTo>
                  <a:cubicBezTo>
                    <a:pt x="41" y="48"/>
                    <a:pt x="41" y="48"/>
                    <a:pt x="41" y="48"/>
                  </a:cubicBezTo>
                  <a:cubicBezTo>
                    <a:pt x="38" y="48"/>
                    <a:pt x="35" y="48"/>
                    <a:pt x="34" y="49"/>
                  </a:cubicBezTo>
                  <a:cubicBezTo>
                    <a:pt x="33" y="49"/>
                    <a:pt x="33" y="49"/>
                    <a:pt x="33" y="49"/>
                  </a:cubicBezTo>
                  <a:cubicBezTo>
                    <a:pt x="31" y="49"/>
                    <a:pt x="31" y="49"/>
                    <a:pt x="31" y="49"/>
                  </a:cubicBezTo>
                  <a:cubicBezTo>
                    <a:pt x="29" y="48"/>
                    <a:pt x="24" y="48"/>
                    <a:pt x="18" y="49"/>
                  </a:cubicBezTo>
                  <a:cubicBezTo>
                    <a:pt x="13" y="50"/>
                    <a:pt x="7" y="50"/>
                    <a:pt x="2" y="50"/>
                  </a:cubicBezTo>
                  <a:cubicBezTo>
                    <a:pt x="0" y="47"/>
                    <a:pt x="0" y="47"/>
                    <a:pt x="0" y="47"/>
                  </a:cubicBezTo>
                  <a:cubicBezTo>
                    <a:pt x="0" y="5"/>
                    <a:pt x="0" y="5"/>
                    <a:pt x="0" y="5"/>
                  </a:cubicBezTo>
                  <a:cubicBezTo>
                    <a:pt x="2" y="2"/>
                    <a:pt x="2" y="2"/>
                    <a:pt x="2" y="2"/>
                  </a:cubicBezTo>
                  <a:close/>
                  <a:moveTo>
                    <a:pt x="55" y="28"/>
                  </a:moveTo>
                  <a:cubicBezTo>
                    <a:pt x="53" y="28"/>
                    <a:pt x="50" y="28"/>
                    <a:pt x="49" y="30"/>
                  </a:cubicBezTo>
                  <a:cubicBezTo>
                    <a:pt x="47" y="31"/>
                    <a:pt x="46" y="33"/>
                    <a:pt x="45" y="36"/>
                  </a:cubicBezTo>
                  <a:cubicBezTo>
                    <a:pt x="45" y="38"/>
                    <a:pt x="46" y="40"/>
                    <a:pt x="47" y="42"/>
                  </a:cubicBezTo>
                  <a:cubicBezTo>
                    <a:pt x="49" y="44"/>
                    <a:pt x="51" y="45"/>
                    <a:pt x="53" y="45"/>
                  </a:cubicBezTo>
                  <a:cubicBezTo>
                    <a:pt x="55" y="45"/>
                    <a:pt x="57" y="45"/>
                    <a:pt x="59" y="43"/>
                  </a:cubicBezTo>
                  <a:cubicBezTo>
                    <a:pt x="61" y="42"/>
                    <a:pt x="62" y="40"/>
                    <a:pt x="62" y="38"/>
                  </a:cubicBezTo>
                  <a:cubicBezTo>
                    <a:pt x="62" y="35"/>
                    <a:pt x="62" y="33"/>
                    <a:pt x="60" y="31"/>
                  </a:cubicBezTo>
                  <a:cubicBezTo>
                    <a:pt x="59" y="30"/>
                    <a:pt x="57" y="28"/>
                    <a:pt x="55" y="28"/>
                  </a:cubicBezTo>
                  <a:close/>
                  <a:moveTo>
                    <a:pt x="46" y="27"/>
                  </a:moveTo>
                  <a:cubicBezTo>
                    <a:pt x="43" y="29"/>
                    <a:pt x="41" y="32"/>
                    <a:pt x="41" y="35"/>
                  </a:cubicBezTo>
                  <a:cubicBezTo>
                    <a:pt x="41" y="38"/>
                    <a:pt x="42" y="42"/>
                    <a:pt x="44" y="44"/>
                  </a:cubicBezTo>
                  <a:cubicBezTo>
                    <a:pt x="46" y="47"/>
                    <a:pt x="49" y="49"/>
                    <a:pt x="52" y="49"/>
                  </a:cubicBezTo>
                  <a:cubicBezTo>
                    <a:pt x="55" y="50"/>
                    <a:pt x="57" y="49"/>
                    <a:pt x="60" y="48"/>
                  </a:cubicBezTo>
                  <a:cubicBezTo>
                    <a:pt x="60" y="49"/>
                    <a:pt x="60" y="49"/>
                    <a:pt x="61" y="50"/>
                  </a:cubicBezTo>
                  <a:cubicBezTo>
                    <a:pt x="65" y="55"/>
                    <a:pt x="65" y="55"/>
                    <a:pt x="65" y="55"/>
                  </a:cubicBezTo>
                  <a:cubicBezTo>
                    <a:pt x="66" y="57"/>
                    <a:pt x="68" y="57"/>
                    <a:pt x="69" y="56"/>
                  </a:cubicBezTo>
                  <a:cubicBezTo>
                    <a:pt x="69" y="56"/>
                    <a:pt x="69" y="56"/>
                    <a:pt x="69" y="56"/>
                  </a:cubicBezTo>
                  <a:cubicBezTo>
                    <a:pt x="70" y="55"/>
                    <a:pt x="71" y="53"/>
                    <a:pt x="70" y="52"/>
                  </a:cubicBezTo>
                  <a:cubicBezTo>
                    <a:pt x="65" y="46"/>
                    <a:pt x="65" y="46"/>
                    <a:pt x="65" y="46"/>
                  </a:cubicBezTo>
                  <a:cubicBezTo>
                    <a:pt x="65" y="46"/>
                    <a:pt x="64" y="45"/>
                    <a:pt x="63" y="45"/>
                  </a:cubicBezTo>
                  <a:cubicBezTo>
                    <a:pt x="65" y="43"/>
                    <a:pt x="66" y="41"/>
                    <a:pt x="66" y="38"/>
                  </a:cubicBezTo>
                  <a:cubicBezTo>
                    <a:pt x="67" y="35"/>
                    <a:pt x="66" y="32"/>
                    <a:pt x="64" y="29"/>
                  </a:cubicBezTo>
                  <a:cubicBezTo>
                    <a:pt x="62" y="26"/>
                    <a:pt x="59" y="24"/>
                    <a:pt x="55" y="24"/>
                  </a:cubicBezTo>
                  <a:cubicBezTo>
                    <a:pt x="52" y="24"/>
                    <a:pt x="49" y="24"/>
                    <a:pt x="46" y="27"/>
                  </a:cubicBezTo>
                  <a:close/>
                  <a:moveTo>
                    <a:pt x="48" y="37"/>
                  </a:moveTo>
                  <a:cubicBezTo>
                    <a:pt x="49" y="34"/>
                    <a:pt x="53" y="32"/>
                    <a:pt x="57" y="31"/>
                  </a:cubicBezTo>
                  <a:cubicBezTo>
                    <a:pt x="53" y="28"/>
                    <a:pt x="47" y="32"/>
                    <a:pt x="48" y="37"/>
                  </a:cubicBezTo>
                  <a:close/>
                  <a:moveTo>
                    <a:pt x="58" y="17"/>
                  </a:moveTo>
                  <a:cubicBezTo>
                    <a:pt x="54" y="17"/>
                    <a:pt x="42" y="15"/>
                    <a:pt x="38" y="15"/>
                  </a:cubicBezTo>
                  <a:cubicBezTo>
                    <a:pt x="38" y="16"/>
                    <a:pt x="38" y="17"/>
                    <a:pt x="38" y="17"/>
                  </a:cubicBezTo>
                  <a:cubicBezTo>
                    <a:pt x="42" y="17"/>
                    <a:pt x="55" y="19"/>
                    <a:pt x="58" y="19"/>
                  </a:cubicBezTo>
                  <a:cubicBezTo>
                    <a:pt x="58" y="19"/>
                    <a:pt x="58" y="18"/>
                    <a:pt x="58" y="17"/>
                  </a:cubicBezTo>
                  <a:close/>
                  <a:moveTo>
                    <a:pt x="58" y="12"/>
                  </a:moveTo>
                  <a:cubicBezTo>
                    <a:pt x="54" y="12"/>
                    <a:pt x="42" y="10"/>
                    <a:pt x="38" y="10"/>
                  </a:cubicBezTo>
                  <a:cubicBezTo>
                    <a:pt x="38" y="11"/>
                    <a:pt x="38" y="11"/>
                    <a:pt x="38" y="12"/>
                  </a:cubicBezTo>
                  <a:cubicBezTo>
                    <a:pt x="42" y="12"/>
                    <a:pt x="55" y="14"/>
                    <a:pt x="58" y="14"/>
                  </a:cubicBezTo>
                  <a:cubicBezTo>
                    <a:pt x="58" y="13"/>
                    <a:pt x="58" y="12"/>
                    <a:pt x="58" y="12"/>
                  </a:cubicBezTo>
                  <a:close/>
                  <a:moveTo>
                    <a:pt x="8" y="40"/>
                  </a:moveTo>
                  <a:cubicBezTo>
                    <a:pt x="8" y="40"/>
                    <a:pt x="8" y="41"/>
                    <a:pt x="8" y="41"/>
                  </a:cubicBezTo>
                  <a:cubicBezTo>
                    <a:pt x="12" y="42"/>
                    <a:pt x="24" y="39"/>
                    <a:pt x="28" y="39"/>
                  </a:cubicBezTo>
                  <a:cubicBezTo>
                    <a:pt x="28" y="39"/>
                    <a:pt x="28" y="38"/>
                    <a:pt x="28" y="38"/>
                  </a:cubicBezTo>
                  <a:cubicBezTo>
                    <a:pt x="25" y="37"/>
                    <a:pt x="13" y="40"/>
                    <a:pt x="8" y="40"/>
                  </a:cubicBezTo>
                  <a:close/>
                  <a:moveTo>
                    <a:pt x="8" y="34"/>
                  </a:moveTo>
                  <a:cubicBezTo>
                    <a:pt x="8" y="34"/>
                    <a:pt x="8" y="35"/>
                    <a:pt x="8" y="35"/>
                  </a:cubicBezTo>
                  <a:cubicBezTo>
                    <a:pt x="12" y="36"/>
                    <a:pt x="24" y="33"/>
                    <a:pt x="28" y="33"/>
                  </a:cubicBezTo>
                  <a:cubicBezTo>
                    <a:pt x="28" y="33"/>
                    <a:pt x="28" y="32"/>
                    <a:pt x="28" y="32"/>
                  </a:cubicBezTo>
                  <a:cubicBezTo>
                    <a:pt x="25" y="31"/>
                    <a:pt x="13" y="34"/>
                    <a:pt x="8" y="34"/>
                  </a:cubicBezTo>
                  <a:close/>
                  <a:moveTo>
                    <a:pt x="8" y="28"/>
                  </a:moveTo>
                  <a:cubicBezTo>
                    <a:pt x="8" y="29"/>
                    <a:pt x="8" y="29"/>
                    <a:pt x="8" y="30"/>
                  </a:cubicBezTo>
                  <a:cubicBezTo>
                    <a:pt x="12" y="30"/>
                    <a:pt x="24" y="28"/>
                    <a:pt x="28" y="28"/>
                  </a:cubicBezTo>
                  <a:cubicBezTo>
                    <a:pt x="28" y="27"/>
                    <a:pt x="28" y="27"/>
                    <a:pt x="28" y="26"/>
                  </a:cubicBezTo>
                  <a:cubicBezTo>
                    <a:pt x="25" y="26"/>
                    <a:pt x="13" y="28"/>
                    <a:pt x="8" y="28"/>
                  </a:cubicBezTo>
                  <a:close/>
                  <a:moveTo>
                    <a:pt x="18" y="21"/>
                  </a:moveTo>
                  <a:cubicBezTo>
                    <a:pt x="18" y="21"/>
                    <a:pt x="18" y="22"/>
                    <a:pt x="18" y="22"/>
                  </a:cubicBezTo>
                  <a:cubicBezTo>
                    <a:pt x="20" y="22"/>
                    <a:pt x="24" y="21"/>
                    <a:pt x="28" y="22"/>
                  </a:cubicBezTo>
                  <a:cubicBezTo>
                    <a:pt x="28" y="21"/>
                    <a:pt x="28" y="20"/>
                    <a:pt x="28" y="20"/>
                  </a:cubicBezTo>
                  <a:cubicBezTo>
                    <a:pt x="25" y="20"/>
                    <a:pt x="21" y="20"/>
                    <a:pt x="18" y="21"/>
                  </a:cubicBezTo>
                  <a:close/>
                  <a:moveTo>
                    <a:pt x="18" y="16"/>
                  </a:moveTo>
                  <a:cubicBezTo>
                    <a:pt x="18" y="16"/>
                    <a:pt x="18" y="17"/>
                    <a:pt x="18" y="17"/>
                  </a:cubicBezTo>
                  <a:cubicBezTo>
                    <a:pt x="20" y="17"/>
                    <a:pt x="24" y="16"/>
                    <a:pt x="28" y="16"/>
                  </a:cubicBezTo>
                  <a:cubicBezTo>
                    <a:pt x="28" y="16"/>
                    <a:pt x="28" y="15"/>
                    <a:pt x="28" y="15"/>
                  </a:cubicBezTo>
                  <a:cubicBezTo>
                    <a:pt x="25" y="14"/>
                    <a:pt x="21" y="15"/>
                    <a:pt x="18" y="16"/>
                  </a:cubicBezTo>
                  <a:close/>
                  <a:moveTo>
                    <a:pt x="18" y="11"/>
                  </a:moveTo>
                  <a:cubicBezTo>
                    <a:pt x="18" y="12"/>
                    <a:pt x="18" y="13"/>
                    <a:pt x="18" y="13"/>
                  </a:cubicBezTo>
                  <a:cubicBezTo>
                    <a:pt x="20" y="13"/>
                    <a:pt x="24" y="12"/>
                    <a:pt x="28" y="12"/>
                  </a:cubicBezTo>
                  <a:cubicBezTo>
                    <a:pt x="28" y="12"/>
                    <a:pt x="28" y="11"/>
                    <a:pt x="28" y="10"/>
                  </a:cubicBezTo>
                  <a:cubicBezTo>
                    <a:pt x="25" y="10"/>
                    <a:pt x="21" y="11"/>
                    <a:pt x="18" y="11"/>
                  </a:cubicBezTo>
                  <a:close/>
                  <a:moveTo>
                    <a:pt x="8" y="11"/>
                  </a:moveTo>
                  <a:cubicBezTo>
                    <a:pt x="8" y="25"/>
                    <a:pt x="8" y="25"/>
                    <a:pt x="8" y="25"/>
                  </a:cubicBezTo>
                  <a:cubicBezTo>
                    <a:pt x="16" y="24"/>
                    <a:pt x="16" y="24"/>
                    <a:pt x="16" y="24"/>
                  </a:cubicBezTo>
                  <a:cubicBezTo>
                    <a:pt x="16" y="11"/>
                    <a:pt x="16" y="11"/>
                    <a:pt x="16" y="11"/>
                  </a:cubicBezTo>
                  <a:cubicBezTo>
                    <a:pt x="8" y="11"/>
                    <a:pt x="8" y="11"/>
                    <a:pt x="8" y="11"/>
                  </a:cubicBezTo>
                  <a:close/>
                  <a:moveTo>
                    <a:pt x="17" y="6"/>
                  </a:moveTo>
                  <a:cubicBezTo>
                    <a:pt x="13" y="7"/>
                    <a:pt x="9" y="7"/>
                    <a:pt x="4" y="7"/>
                  </a:cubicBezTo>
                  <a:cubicBezTo>
                    <a:pt x="4" y="45"/>
                    <a:pt x="4" y="45"/>
                    <a:pt x="4" y="45"/>
                  </a:cubicBezTo>
                  <a:cubicBezTo>
                    <a:pt x="9" y="45"/>
                    <a:pt x="13" y="45"/>
                    <a:pt x="17" y="44"/>
                  </a:cubicBezTo>
                  <a:cubicBezTo>
                    <a:pt x="22" y="44"/>
                    <a:pt x="27" y="43"/>
                    <a:pt x="30" y="44"/>
                  </a:cubicBezTo>
                  <a:cubicBezTo>
                    <a:pt x="30" y="6"/>
                    <a:pt x="30" y="6"/>
                    <a:pt x="30" y="6"/>
                  </a:cubicBezTo>
                  <a:cubicBezTo>
                    <a:pt x="28" y="5"/>
                    <a:pt x="23" y="6"/>
                    <a:pt x="17" y="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grpSp>
      <p:sp>
        <p:nvSpPr>
          <p:cNvPr id="30" name="文本框 29"/>
          <p:cNvSpPr txBox="1">
            <a:spLocks noChangeArrowheads="1"/>
          </p:cNvSpPr>
          <p:nvPr/>
        </p:nvSpPr>
        <p:spPr bwMode="auto">
          <a:xfrm>
            <a:off x="4627721" y="672069"/>
            <a:ext cx="3471863"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①</a:t>
            </a:r>
            <a:r>
              <a:rPr lang="zh-CN" altLang="en-US"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义务兵优待金</a:t>
            </a:r>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：义务兵服役期间，其家庭由县（市、区）政府发放优待金，以桂林市灵川县为例，</a:t>
            </a:r>
            <a:r>
              <a:rPr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20</a:t>
            </a:r>
            <a:r>
              <a:rPr 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20</a:t>
            </a:r>
            <a:r>
              <a:rPr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年义务兵优待金标准为</a:t>
            </a:r>
            <a:r>
              <a:rPr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每人每年</a:t>
            </a:r>
            <a:r>
              <a:rPr lang="en-US"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1.7581</a:t>
            </a:r>
            <a:r>
              <a:rPr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万元</a:t>
            </a:r>
            <a:r>
              <a:rPr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（不低于当地上年度城镇居民人均可支配收入的45%）</a:t>
            </a:r>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1" name="文本框 30"/>
          <p:cNvSpPr txBox="1">
            <a:spLocks noChangeArrowheads="1"/>
          </p:cNvSpPr>
          <p:nvPr/>
        </p:nvSpPr>
        <p:spPr bwMode="auto">
          <a:xfrm>
            <a:off x="4859337" y="2071292"/>
            <a:ext cx="347186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②</a:t>
            </a:r>
            <a:r>
              <a:rPr lang="zh-CN" altLang="en-US"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部队津贴</a:t>
            </a:r>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：义务兵期间，列兵津贴每年</a:t>
            </a:r>
            <a:r>
              <a:rPr lang="en-US" altLang="zh-CN"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万元，上等兵津贴每年1.</a:t>
            </a:r>
            <a:r>
              <a:rPr lang="en-US" altLang="zh-CN"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32</a:t>
            </a:r>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万元，</a:t>
            </a:r>
            <a:r>
              <a:rPr lang="zh-CN" altLang="en-US"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两年合计约</a:t>
            </a:r>
            <a:r>
              <a:rPr lang="en-US" altLang="zh-CN"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2.52</a:t>
            </a:r>
            <a:r>
              <a:rPr lang="zh-CN" altLang="en-US"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万元。</a:t>
            </a:r>
            <a:endParaRPr lang="zh-CN" altLang="en-US"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文本框 31"/>
          <p:cNvSpPr txBox="1">
            <a:spLocks noChangeArrowheads="1"/>
          </p:cNvSpPr>
          <p:nvPr/>
        </p:nvSpPr>
        <p:spPr bwMode="auto">
          <a:xfrm>
            <a:off x="4849416" y="3092689"/>
            <a:ext cx="3471863"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③</a:t>
            </a:r>
            <a:r>
              <a:rPr lang="zh-CN" altLang="en-US"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退役金和退伍补助费：</a:t>
            </a:r>
            <a:r>
              <a:rPr lang="zh-CN" altLang="en-US" sz="140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义务兵退役时，部队发放自主就业士兵一次性退役金4500元/年，退伍补助费2000元/年，两年共1.3万元。外加发放1个月津贴、粮油补贴、服装费等1500元，转移支付养老保险10456元，</a:t>
            </a:r>
            <a:r>
              <a:rPr lang="zh-CN" altLang="en-US"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总计约2.5万元。</a:t>
            </a:r>
            <a:endParaRPr lang="zh-CN" altLang="en-US" sz="1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文本框 26"/>
          <p:cNvSpPr txBox="1">
            <a:spLocks noChangeArrowheads="1"/>
          </p:cNvSpPr>
          <p:nvPr/>
        </p:nvSpPr>
        <p:spPr bwMode="auto">
          <a:xfrm>
            <a:off x="8523685" y="4893469"/>
            <a:ext cx="46315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25">
                <a:solidFill>
                  <a:srgbClr val="197519"/>
                </a:solidFill>
                <a:ea typeface="方正粗倩简体" pitchFamily="65" charset="-122"/>
              </a:rPr>
              <a:t>09</a:t>
            </a:r>
            <a:endParaRPr lang="zh-CN" altLang="en-US" sz="1125">
              <a:solidFill>
                <a:srgbClr val="197519"/>
              </a:solidFill>
              <a:ea typeface="方正粗倩简体" pitchFamily="65" charset="-122"/>
            </a:endParaRPr>
          </a:p>
        </p:txBody>
      </p:sp>
      <p:sp>
        <p:nvSpPr>
          <p:cNvPr id="9" name="矩形 8"/>
          <p:cNvSpPr/>
          <p:nvPr/>
        </p:nvSpPr>
        <p:spPr>
          <a:xfrm>
            <a:off x="0" y="-99060"/>
            <a:ext cx="3977640"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二</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国家及地方优待政策</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矩形 9"/>
          <p:cNvSpPr/>
          <p:nvPr/>
        </p:nvSpPr>
        <p:spPr>
          <a:xfrm>
            <a:off x="173355" y="684530"/>
            <a:ext cx="2372995" cy="230378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l"/>
            <a:r>
              <a:rPr lang="zh-CN" altLang="en-US"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1.经济补助补偿</a:t>
            </a:r>
            <a:endParaRPr lang="zh-CN" altLang="en-US"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p>
            <a:pPr marL="0" marR="0" lvl="0" indent="0" algn="just" defTabSz="914400" rtl="0" eaLnBrk="0" fontAlgn="base" latinLnBrk="0" hangingPunct="0">
              <a:lnSpc>
                <a:spcPct val="150000"/>
              </a:lnSpc>
              <a:spcBef>
                <a:spcPts val="0"/>
              </a:spcBef>
              <a:spcAft>
                <a:spcPct val="0"/>
              </a:spcAft>
              <a:buClrTx/>
              <a:buSzTx/>
              <a:buFont typeface="Arial" panose="020B0604020202020204" pitchFamily="34" charset="0"/>
              <a:buNone/>
              <a:defRPr/>
            </a:pPr>
            <a:r>
              <a:rPr lang="en-US" altLang="zh-CN" sz="1400">
                <a:ln>
                  <a:noFill/>
                </a:ln>
                <a:solidFill>
                  <a:schemeClr val="accent6"/>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200">
                <a:ln>
                  <a:noFill/>
                </a:ln>
                <a:solidFill>
                  <a:schemeClr val="accent6"/>
                </a:solidFill>
                <a:latin typeface="微软雅黑" panose="020B0503020204020204" pitchFamily="34" charset="-122"/>
                <a:ea typeface="微软雅黑" panose="020B0503020204020204" pitchFamily="34" charset="-122"/>
                <a:cs typeface="微软雅黑" panose="020B0503020204020204" pitchFamily="34" charset="-122"/>
              </a:rPr>
              <a:t>  </a:t>
            </a:r>
            <a:r>
              <a:rPr sz="1200" b="1" noProof="0" dirty="0">
                <a:ln>
                  <a:noFill/>
                </a:ln>
                <a:solidFill>
                  <a:schemeClr val="accent6"/>
                </a:solidFill>
                <a:effectLst/>
                <a:uLnTx/>
                <a:uFillTx/>
                <a:latin typeface="微软雅黑" panose="020B0503020204020204" pitchFamily="34" charset="-122"/>
                <a:ea typeface="微软雅黑" panose="020B0503020204020204" pitchFamily="34" charset="-122"/>
                <a:sym typeface="+mn-ea"/>
              </a:rPr>
              <a:t>以桂林市灵川县为例，本科毕业生最高约</a:t>
            </a:r>
            <a:r>
              <a:rPr sz="1200" b="1" noProof="0" dirty="0">
                <a:ln>
                  <a:noFill/>
                </a:ln>
                <a:solidFill>
                  <a:srgbClr val="FF0000"/>
                </a:solidFill>
                <a:effectLst/>
                <a:uLnTx/>
                <a:uFillTx/>
                <a:latin typeface="微软雅黑" panose="020B0503020204020204" pitchFamily="34" charset="-122"/>
                <a:ea typeface="微软雅黑" panose="020B0503020204020204" pitchFamily="34" charset="-122"/>
                <a:sym typeface="+mn-ea"/>
              </a:rPr>
              <a:t>14.</a:t>
            </a:r>
            <a:r>
              <a:rPr lang="en-US" sz="1200" b="1" noProof="0" dirty="0">
                <a:ln>
                  <a:noFill/>
                </a:ln>
                <a:solidFill>
                  <a:srgbClr val="FF0000"/>
                </a:solidFill>
                <a:effectLst/>
                <a:uLnTx/>
                <a:uFillTx/>
                <a:latin typeface="微软雅黑" panose="020B0503020204020204" pitchFamily="34" charset="-122"/>
                <a:ea typeface="微软雅黑" panose="020B0503020204020204" pitchFamily="34" charset="-122"/>
                <a:sym typeface="+mn-ea"/>
              </a:rPr>
              <a:t>9</a:t>
            </a:r>
            <a:r>
              <a:rPr sz="1200" b="1" noProof="0" dirty="0">
                <a:ln>
                  <a:noFill/>
                </a:ln>
                <a:solidFill>
                  <a:srgbClr val="FF0000"/>
                </a:solidFill>
                <a:effectLst/>
                <a:uLnTx/>
                <a:uFillTx/>
                <a:latin typeface="微软雅黑" panose="020B0503020204020204" pitchFamily="34" charset="-122"/>
                <a:ea typeface="微软雅黑" panose="020B0503020204020204" pitchFamily="34" charset="-122"/>
                <a:sym typeface="+mn-ea"/>
              </a:rPr>
              <a:t>万元</a:t>
            </a:r>
            <a:r>
              <a:rPr sz="1200" b="1" noProof="0" dirty="0">
                <a:ln>
                  <a:noFill/>
                </a:ln>
                <a:solidFill>
                  <a:schemeClr val="accent6"/>
                </a:solidFill>
                <a:effectLst/>
                <a:uLnTx/>
                <a:uFillTx/>
                <a:latin typeface="微软雅黑" panose="020B0503020204020204" pitchFamily="34" charset="-122"/>
                <a:ea typeface="微软雅黑" panose="020B0503020204020204" pitchFamily="34" charset="-122"/>
                <a:sym typeface="+mn-ea"/>
              </a:rPr>
              <a:t>，且每年定期增长。上述金额由区县级以上单位（含部队）发放，不计部分高校发放、进藏兵和立功增发部分以及部队其他发放补助，具体如下</a:t>
            </a:r>
            <a:r>
              <a:rPr lang="zh-CN" sz="1200" b="1" noProof="0" dirty="0">
                <a:ln>
                  <a:noFill/>
                </a:ln>
                <a:solidFill>
                  <a:schemeClr val="accent6"/>
                </a:solidFill>
                <a:effectLst/>
                <a:uLnTx/>
                <a:uFillTx/>
                <a:latin typeface="微软雅黑" panose="020B0503020204020204" pitchFamily="34" charset="-122"/>
                <a:ea typeface="微软雅黑" panose="020B0503020204020204" pitchFamily="34" charset="-122"/>
                <a:sym typeface="+mn-ea"/>
              </a:rPr>
              <a:t>：</a:t>
            </a:r>
            <a:endParaRPr lang="zh-CN" altLang="zh-CN" sz="1200" b="1" noProof="0" dirty="0">
              <a:ln>
                <a:noFill/>
              </a:ln>
              <a:solidFill>
                <a:schemeClr val="accent6"/>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18"/>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19"/>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0"/>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1"/>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2"/>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ppt_x</p:attrName>
                                        </p:attrNameLst>
                                      </p:cBhvr>
                                      <p:tavLst>
                                        <p:tav tm="0">
                                          <p:val>
                                            <p:strVal val="#ppt_x"/>
                                          </p:val>
                                        </p:tav>
                                        <p:tav tm="100000">
                                          <p:val>
                                            <p:strVal val="#ppt_x"/>
                                          </p:val>
                                        </p:tav>
                                      </p:tavLst>
                                    </p:anim>
                                    <p:anim calcmode="lin" valueType="num">
                                      <p:cBhvr>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ppt_x</p:attrName>
                                        </p:attrNameLst>
                                      </p:cBhvr>
                                      <p:tavLst>
                                        <p:tav tm="0">
                                          <p:val>
                                            <p:strVal val="#ppt_x"/>
                                          </p:val>
                                        </p:tav>
                                        <p:tav tm="100000">
                                          <p:val>
                                            <p:strVal val="#ppt_x"/>
                                          </p:val>
                                        </p:tav>
                                      </p:tavLst>
                                    </p:anim>
                                    <p:anim calcmode="lin" valueType="num">
                                      <p:cBhvr>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ppt_x</p:attrName>
                                        </p:attrNameLst>
                                      </p:cBhvr>
                                      <p:tavLst>
                                        <p:tav tm="0">
                                          <p:val>
                                            <p:strVal val="#ppt_x"/>
                                          </p:val>
                                        </p:tav>
                                        <p:tav tm="100000">
                                          <p:val>
                                            <p:strVal val="#ppt_x"/>
                                          </p:val>
                                        </p:tav>
                                      </p:tavLst>
                                    </p:anim>
                                    <p:anim calcmode="lin" valueType="num">
                                      <p:cBhvr>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ppt_x"/>
                                          </p:val>
                                        </p:tav>
                                        <p:tav tm="100000">
                                          <p:val>
                                            <p:strVal val="#ppt_x"/>
                                          </p:val>
                                        </p:tav>
                                      </p:tavLst>
                                    </p:anim>
                                    <p:anim calcmode="lin" valueType="num">
                                      <p:cBhvr>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ppt_x</p:attrName>
                                        </p:attrNameLst>
                                      </p:cBhvr>
                                      <p:tavLst>
                                        <p:tav tm="0">
                                          <p:val>
                                            <p:strVal val="#ppt_x"/>
                                          </p:val>
                                        </p:tav>
                                        <p:tav tm="100000">
                                          <p:val>
                                            <p:strVal val="#ppt_x"/>
                                          </p:val>
                                        </p:tav>
                                      </p:tavLst>
                                    </p:anim>
                                    <p:anim calcmode="lin" valueType="num">
                                      <p:cBhvr>
                                        <p:cTn id="34" dur="500" fill="hold"/>
                                        <p:tgtEl>
                                          <p:spTgt spid="22"/>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600" fill="hold"/>
                                        <p:tgtEl>
                                          <p:spTgt spid="5"/>
                                        </p:tgtEl>
                                        <p:attrNameLst>
                                          <p:attrName>ppt_w</p:attrName>
                                        </p:attrNameLst>
                                      </p:cBhvr>
                                      <p:tavLst>
                                        <p:tav tm="0">
                                          <p:val>
                                            <p:fltVal val="0"/>
                                          </p:val>
                                        </p:tav>
                                        <p:tav tm="100000">
                                          <p:val>
                                            <p:strVal val="#ppt_w"/>
                                          </p:val>
                                        </p:tav>
                                      </p:tavLst>
                                    </p:anim>
                                    <p:anim calcmode="lin" valueType="num">
                                      <p:cBhvr>
                                        <p:cTn id="43" dur="600" fill="hold"/>
                                        <p:tgtEl>
                                          <p:spTgt spid="5"/>
                                        </p:tgtEl>
                                        <p:attrNameLst>
                                          <p:attrName>ppt_h</p:attrName>
                                        </p:attrNameLst>
                                      </p:cBhvr>
                                      <p:tavLst>
                                        <p:tav tm="0">
                                          <p:val>
                                            <p:fltVal val="0"/>
                                          </p:val>
                                        </p:tav>
                                        <p:tav tm="100000">
                                          <p:val>
                                            <p:strVal val="#ppt_h"/>
                                          </p:val>
                                        </p:tav>
                                      </p:tavLst>
                                    </p:anim>
                                  </p:childTnLst>
                                </p:cTn>
                              </p:par>
                              <p:par>
                                <p:cTn id="44" presetID="8" presetClass="emph" presetSubtype="0" fill="hold" grpId="1" nodeType="withEffect">
                                  <p:stCondLst>
                                    <p:cond delay="0"/>
                                  </p:stCondLst>
                                  <p:childTnLst>
                                    <p:animRot by="21600000">
                                      <p:cBhvr>
                                        <p:cTn id="45" dur="700" fill="hold"/>
                                        <p:tgtEl>
                                          <p:spTgt spid="5"/>
                                        </p:tgtEl>
                                        <p:attrNameLst>
                                          <p:attrName>r</p:attrName>
                                        </p:attrNameLst>
                                      </p:cBhvr>
                                    </p:animRot>
                                  </p:childTnLst>
                                </p:cTn>
                              </p:par>
                              <p:par>
                                <p:cTn id="46" presetID="22" presetClass="entr" presetSubtype="8" fill="hold" nodeType="withEffect">
                                  <p:stCondLst>
                                    <p:cond delay="700"/>
                                  </p:stCondLst>
                                  <p:childTnLst>
                                    <p:set>
                                      <p:cBhvr>
                                        <p:cTn id="47" dur="1" fill="hold">
                                          <p:stCondLst>
                                            <p:cond delay="0"/>
                                          </p:stCondLst>
                                        </p:cTn>
                                        <p:tgtEl>
                                          <p:spTgt spid="3"/>
                                        </p:tgtEl>
                                        <p:attrNameLst>
                                          <p:attrName>style.visibility</p:attrName>
                                        </p:attrNameLst>
                                      </p:cBhvr>
                                      <p:to>
                                        <p:strVal val="visible"/>
                                      </p:to>
                                    </p:set>
                                    <p:animEffect transition="in" filter="wipe(left)">
                                      <p:cBhvr>
                                        <p:cTn id="48" dur="500"/>
                                        <p:tgtEl>
                                          <p:spTgt spid="3"/>
                                        </p:tgtEl>
                                      </p:cBhvr>
                                    </p:animEffect>
                                  </p:childTnLst>
                                </p:cTn>
                              </p:par>
                              <p:par>
                                <p:cTn id="49" presetID="22" presetClass="entr" presetSubtype="8" fill="hold" nodeType="withEffect">
                                  <p:stCondLst>
                                    <p:cond delay="70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par>
                                <p:cTn id="52" presetID="22" presetClass="entr" presetSubtype="8" fill="hold" nodeType="withEffect">
                                  <p:stCondLst>
                                    <p:cond delay="700"/>
                                  </p:stCondLst>
                                  <p:childTnLst>
                                    <p:set>
                                      <p:cBhvr>
                                        <p:cTn id="53" dur="1" fill="hold">
                                          <p:stCondLst>
                                            <p:cond delay="0"/>
                                          </p:stCondLst>
                                        </p:cTn>
                                        <p:tgtEl>
                                          <p:spTgt spid="8"/>
                                        </p:tgtEl>
                                        <p:attrNameLst>
                                          <p:attrName>style.visibility</p:attrName>
                                        </p:attrNameLst>
                                      </p:cBhvr>
                                      <p:to>
                                        <p:strVal val="visible"/>
                                      </p:to>
                                    </p:set>
                                    <p:animEffect transition="in" filter="wipe(left)">
                                      <p:cBhvr>
                                        <p:cTn id="54" dur="500"/>
                                        <p:tgtEl>
                                          <p:spTgt spid="8"/>
                                        </p:tgtEl>
                                      </p:cBhvr>
                                    </p:animEffect>
                                  </p:childTnLst>
                                </p:cTn>
                              </p:par>
                              <p:par>
                                <p:cTn id="55" presetID="23" presetClass="entr" presetSubtype="16" fill="hold" nodeType="withEffect">
                                  <p:stCondLst>
                                    <p:cond delay="100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
                                          </p:val>
                                        </p:tav>
                                        <p:tav tm="100000">
                                          <p:val>
                                            <p:strVal val="#ppt_w"/>
                                          </p:val>
                                        </p:tav>
                                      </p:tavLst>
                                    </p:anim>
                                    <p:anim calcmode="lin" valueType="num">
                                      <p:cBhvr>
                                        <p:cTn id="58" dur="500" fill="hold"/>
                                        <p:tgtEl>
                                          <p:spTgt spid="2"/>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110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110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ppt_w</p:attrName>
                                        </p:attrNameLst>
                                      </p:cBhvr>
                                      <p:tavLst>
                                        <p:tav tm="0">
                                          <p:val>
                                            <p:fltVal val="0"/>
                                          </p:val>
                                        </p:tav>
                                        <p:tav tm="100000">
                                          <p:val>
                                            <p:strVal val="#ppt_w"/>
                                          </p:val>
                                        </p:tav>
                                      </p:tavLst>
                                    </p:anim>
                                    <p:anim calcmode="lin" valueType="num">
                                      <p:cBhvr>
                                        <p:cTn id="66" dur="500" fill="hold"/>
                                        <p:tgtEl>
                                          <p:spTgt spid="7"/>
                                        </p:tgtEl>
                                        <p:attrNameLst>
                                          <p:attrName>ppt_h</p:attrName>
                                        </p:attrNameLst>
                                      </p:cBhvr>
                                      <p:tavLst>
                                        <p:tav tm="0">
                                          <p:val>
                                            <p:fltVal val="0"/>
                                          </p:val>
                                        </p:tav>
                                        <p:tav tm="100000">
                                          <p:val>
                                            <p:strVal val="#ppt_h"/>
                                          </p:val>
                                        </p:tav>
                                      </p:tavLst>
                                    </p:anim>
                                  </p:childTnLst>
                                </p:cTn>
                              </p:par>
                              <p:par>
                                <p:cTn id="67" presetID="22" presetClass="entr" presetSubtype="8" fill="hold" grpId="0" nodeType="withEffect">
                                  <p:stCondLst>
                                    <p:cond delay="1500"/>
                                  </p:stCondLst>
                                  <p:childTnLst>
                                    <p:set>
                                      <p:cBhvr>
                                        <p:cTn id="68" dur="1" fill="hold">
                                          <p:stCondLst>
                                            <p:cond delay="0"/>
                                          </p:stCondLst>
                                        </p:cTn>
                                        <p:tgtEl>
                                          <p:spTgt spid="30"/>
                                        </p:tgtEl>
                                        <p:attrNameLst>
                                          <p:attrName>style.visibility</p:attrName>
                                        </p:attrNameLst>
                                      </p:cBhvr>
                                      <p:to>
                                        <p:strVal val="visible"/>
                                      </p:to>
                                    </p:set>
                                    <p:animEffect transition="in" filter="wipe(left)">
                                      <p:cBhvr>
                                        <p:cTn id="69" dur="500"/>
                                        <p:tgtEl>
                                          <p:spTgt spid="30"/>
                                        </p:tgtEl>
                                      </p:cBhvr>
                                    </p:animEffect>
                                  </p:childTnLst>
                                </p:cTn>
                              </p:par>
                              <p:par>
                                <p:cTn id="70" presetID="22" presetClass="entr" presetSubtype="8" fill="hold" grpId="0" nodeType="withEffect">
                                  <p:stCondLst>
                                    <p:cond delay="170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par>
                                <p:cTn id="73" presetID="22" presetClass="entr" presetSubtype="8" fill="hold" grpId="0" nodeType="withEffect">
                                  <p:stCondLst>
                                    <p:cond delay="1900"/>
                                  </p:stCondLst>
                                  <p:childTnLst>
                                    <p:set>
                                      <p:cBhvr>
                                        <p:cTn id="74" dur="1" fill="hold">
                                          <p:stCondLst>
                                            <p:cond delay="0"/>
                                          </p:stCondLst>
                                        </p:cTn>
                                        <p:tgtEl>
                                          <p:spTgt spid="32"/>
                                        </p:tgtEl>
                                        <p:attrNameLst>
                                          <p:attrName>style.visibility</p:attrName>
                                        </p:attrNameLst>
                                      </p:cBhvr>
                                      <p:to>
                                        <p:strVal val="visible"/>
                                      </p:to>
                                    </p:set>
                                    <p:animEffect transition="in" filter="wipe(left)">
                                      <p:cBhvr>
                                        <p:cTn id="7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5" grpId="0" animBg="1"/>
      <p:bldP spid="5" grpId="1" animBg="1"/>
      <p:bldP spid="30" grpId="0"/>
      <p:bldP spid="31" grpId="0"/>
      <p:bldP spid="32"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 name="等腰三角形 75"/>
          <p:cNvSpPr>
            <a:spLocks noChangeArrowheads="1"/>
          </p:cNvSpPr>
          <p:nvPr/>
        </p:nvSpPr>
        <p:spPr bwMode="auto">
          <a:xfrm rot="9233090">
            <a:off x="8356997" y="4995863"/>
            <a:ext cx="90488" cy="78581"/>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77" name="等腰三角形 76"/>
          <p:cNvSpPr>
            <a:spLocks noChangeArrowheads="1"/>
          </p:cNvSpPr>
          <p:nvPr/>
        </p:nvSpPr>
        <p:spPr bwMode="auto">
          <a:xfrm rot="-6030424">
            <a:off x="8175427" y="4976218"/>
            <a:ext cx="135731" cy="117872"/>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78" name="等腰三角形 77"/>
          <p:cNvSpPr>
            <a:spLocks noChangeArrowheads="1"/>
          </p:cNvSpPr>
          <p:nvPr/>
        </p:nvSpPr>
        <p:spPr bwMode="auto">
          <a:xfrm rot="-228606">
            <a:off x="8516541" y="4982767"/>
            <a:ext cx="91678" cy="78581"/>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79" name="等腰三角形 78"/>
          <p:cNvSpPr>
            <a:spLocks noChangeArrowheads="1"/>
          </p:cNvSpPr>
          <p:nvPr/>
        </p:nvSpPr>
        <p:spPr bwMode="auto">
          <a:xfrm rot="-3389783">
            <a:off x="8321874" y="4928593"/>
            <a:ext cx="44053" cy="381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sp>
        <p:nvSpPr>
          <p:cNvPr id="80" name="等腰三角形 79"/>
          <p:cNvSpPr>
            <a:spLocks noChangeArrowheads="1"/>
          </p:cNvSpPr>
          <p:nvPr/>
        </p:nvSpPr>
        <p:spPr bwMode="auto">
          <a:xfrm rot="8748521">
            <a:off x="8464154" y="4993482"/>
            <a:ext cx="44053" cy="36910"/>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sz="1015">
              <a:solidFill>
                <a:srgbClr val="FFC20F"/>
              </a:solidFill>
              <a:latin typeface="Calibri" panose="020F0502020204030204" pitchFamily="34" charset="0"/>
              <a:ea typeface="幼圆" panose="02010509060101010101" pitchFamily="49" charset="-122"/>
            </a:endParaRPr>
          </a:p>
        </p:txBody>
      </p:sp>
      <p:grpSp>
        <p:nvGrpSpPr>
          <p:cNvPr id="4" name="组合 3"/>
          <p:cNvGrpSpPr/>
          <p:nvPr/>
        </p:nvGrpSpPr>
        <p:grpSpPr bwMode="auto">
          <a:xfrm>
            <a:off x="370234" y="1244100"/>
            <a:ext cx="1440656" cy="1640681"/>
            <a:chOff x="1463765" y="2050209"/>
            <a:chExt cx="1920696" cy="2187962"/>
          </a:xfrm>
        </p:grpSpPr>
        <p:grpSp>
          <p:nvGrpSpPr>
            <p:cNvPr id="19463" name="组合 13"/>
            <p:cNvGrpSpPr/>
            <p:nvPr/>
          </p:nvGrpSpPr>
          <p:grpSpPr bwMode="auto">
            <a:xfrm>
              <a:off x="1463765" y="2050209"/>
              <a:ext cx="1920696" cy="2187962"/>
              <a:chOff x="1162050" y="2012950"/>
              <a:chExt cx="2500242" cy="2848152"/>
            </a:xfrm>
          </p:grpSpPr>
          <p:sp>
            <p:nvSpPr>
              <p:cNvPr id="51" name="任意多边形 50"/>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pic>
            <p:nvPicPr>
              <p:cNvPr id="19465" name="图片 11"/>
              <p:cNvPicPr>
                <a:picLocks noChangeAspect="1" noChangeArrowheads="1"/>
              </p:cNvPicPr>
              <p:nvPr/>
            </p:nvPicPr>
            <p:blipFill>
              <a:blip r:embed="rId1" cstate="print">
                <a:extLst>
                  <a:ext uri="{28A0092B-C50C-407E-A947-70E740481C1C}">
                    <a14:useLocalDpi xmlns:a14="http://schemas.microsoft.com/office/drawing/2010/main" val="0"/>
                  </a:ext>
                </a:extLst>
              </a:blip>
              <a:srcRect l="1672" t="6100" r="83327" b="4980"/>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66" name="Freeform 5"/>
            <p:cNvSpPr>
              <a:spLocks noEditPoints="1" noChangeArrowheads="1"/>
            </p:cNvSpPr>
            <p:nvPr/>
          </p:nvSpPr>
          <p:spPr bwMode="auto">
            <a:xfrm>
              <a:off x="1964595" y="2646484"/>
              <a:ext cx="919036" cy="783618"/>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grpSp>
      <p:sp>
        <p:nvSpPr>
          <p:cNvPr id="6" name="文本框 5"/>
          <p:cNvSpPr txBox="1">
            <a:spLocks noChangeArrowheads="1"/>
          </p:cNvSpPr>
          <p:nvPr/>
        </p:nvSpPr>
        <p:spPr bwMode="auto">
          <a:xfrm>
            <a:off x="1555480" y="2291451"/>
            <a:ext cx="122039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262626"/>
                </a:solidFill>
                <a:latin typeface="微软雅黑" panose="020B0503020204020204" pitchFamily="34" charset="-122"/>
                <a:ea typeface="微软雅黑" panose="020B0503020204020204" pitchFamily="34" charset="-122"/>
                <a:sym typeface="+mn-ea"/>
              </a:rPr>
              <a:t>④自主就业经济补助</a:t>
            </a:r>
            <a:endParaRPr lang="zh-CN" altLang="en-US" sz="1400" b="1" dirty="0">
              <a:latin typeface="微软雅黑" panose="020B0503020204020204" pitchFamily="34" charset="-122"/>
              <a:ea typeface="微软雅黑" panose="020B0503020204020204" pitchFamily="34" charset="-122"/>
            </a:endParaRPr>
          </a:p>
        </p:txBody>
      </p:sp>
      <p:grpSp>
        <p:nvGrpSpPr>
          <p:cNvPr id="3" name="组合 2"/>
          <p:cNvGrpSpPr/>
          <p:nvPr/>
        </p:nvGrpSpPr>
        <p:grpSpPr bwMode="auto">
          <a:xfrm>
            <a:off x="2957202" y="1257352"/>
            <a:ext cx="1440656" cy="1640681"/>
            <a:chOff x="5078956" y="2050209"/>
            <a:chExt cx="1920696" cy="2187962"/>
          </a:xfrm>
        </p:grpSpPr>
        <p:grpSp>
          <p:nvGrpSpPr>
            <p:cNvPr id="19470" name="组合 52"/>
            <p:cNvGrpSpPr/>
            <p:nvPr/>
          </p:nvGrpSpPr>
          <p:grpSpPr bwMode="auto">
            <a:xfrm>
              <a:off x="5078956" y="2050209"/>
              <a:ext cx="1920696" cy="2187962"/>
              <a:chOff x="1162050" y="2012950"/>
              <a:chExt cx="2500242" cy="2848152"/>
            </a:xfrm>
          </p:grpSpPr>
          <p:sp>
            <p:nvSpPr>
              <p:cNvPr id="54" name="任意多边形 53"/>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pic>
            <p:nvPicPr>
              <p:cNvPr id="19472" name="图片 54"/>
              <p:cNvPicPr>
                <a:picLocks noChangeAspect="1" noChangeArrowheads="1"/>
              </p:cNvPicPr>
              <p:nvPr/>
            </p:nvPicPr>
            <p:blipFill>
              <a:blip r:embed="rId1" cstate="print">
                <a:extLst>
                  <a:ext uri="{28A0092B-C50C-407E-A947-70E740481C1C}">
                    <a14:useLocalDpi xmlns:a14="http://schemas.microsoft.com/office/drawing/2010/main" val="0"/>
                  </a:ext>
                </a:extLst>
              </a:blip>
              <a:srcRect l="1672" t="6100" r="83327" b="4980"/>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73" name="Freeform 21"/>
            <p:cNvSpPr>
              <a:spLocks noEditPoints="1" noChangeArrowheads="1"/>
            </p:cNvSpPr>
            <p:nvPr/>
          </p:nvSpPr>
          <p:spPr bwMode="auto">
            <a:xfrm>
              <a:off x="5527843" y="2675112"/>
              <a:ext cx="993440" cy="800424"/>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grpSp>
      <p:sp>
        <p:nvSpPr>
          <p:cNvPr id="29" name="文本框 28"/>
          <p:cNvSpPr txBox="1">
            <a:spLocks noChangeArrowheads="1"/>
          </p:cNvSpPr>
          <p:nvPr/>
        </p:nvSpPr>
        <p:spPr bwMode="auto">
          <a:xfrm>
            <a:off x="4170950" y="2385237"/>
            <a:ext cx="1219200" cy="30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latin typeface="微软雅黑" panose="020B0503020204020204" pitchFamily="34" charset="-122"/>
                <a:ea typeface="微软雅黑" panose="020B0503020204020204" pitchFamily="34" charset="-122"/>
              </a:rPr>
              <a:t>⑤学费资助</a:t>
            </a:r>
            <a:endParaRPr lang="zh-CN" altLang="en-US" sz="1400" b="1" dirty="0">
              <a:latin typeface="微软雅黑" panose="020B0503020204020204" pitchFamily="34" charset="-122"/>
              <a:ea typeface="微软雅黑" panose="020B0503020204020204" pitchFamily="34" charset="-122"/>
            </a:endParaRPr>
          </a:p>
        </p:txBody>
      </p:sp>
      <p:grpSp>
        <p:nvGrpSpPr>
          <p:cNvPr id="2" name="组合 1"/>
          <p:cNvGrpSpPr/>
          <p:nvPr/>
        </p:nvGrpSpPr>
        <p:grpSpPr bwMode="auto">
          <a:xfrm>
            <a:off x="5721731" y="1237475"/>
            <a:ext cx="1439466" cy="1640681"/>
            <a:chOff x="8636090" y="2050209"/>
            <a:chExt cx="1920696" cy="2187962"/>
          </a:xfrm>
        </p:grpSpPr>
        <p:grpSp>
          <p:nvGrpSpPr>
            <p:cNvPr id="19477" name="组合 71"/>
            <p:cNvGrpSpPr/>
            <p:nvPr/>
          </p:nvGrpSpPr>
          <p:grpSpPr bwMode="auto">
            <a:xfrm>
              <a:off x="8636090" y="2050209"/>
              <a:ext cx="1920696" cy="2187962"/>
              <a:chOff x="1162050" y="2012950"/>
              <a:chExt cx="2500242" cy="2848152"/>
            </a:xfrm>
          </p:grpSpPr>
          <p:sp>
            <p:nvSpPr>
              <p:cNvPr id="73" name="任意多边形 72"/>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p>
            </p:txBody>
          </p:sp>
          <p:pic>
            <p:nvPicPr>
              <p:cNvPr id="19479" name="图片 73"/>
              <p:cNvPicPr>
                <a:picLocks noChangeAspect="1" noChangeArrowheads="1"/>
              </p:cNvPicPr>
              <p:nvPr/>
            </p:nvPicPr>
            <p:blipFill>
              <a:blip r:embed="rId1" cstate="print">
                <a:extLst>
                  <a:ext uri="{28A0092B-C50C-407E-A947-70E740481C1C}">
                    <a14:useLocalDpi xmlns:a14="http://schemas.microsoft.com/office/drawing/2010/main" val="0"/>
                  </a:ext>
                </a:extLst>
              </a:blip>
              <a:srcRect l="1672" t="6100" r="83327" b="4980"/>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80" name="Freeform 9"/>
            <p:cNvSpPr>
              <a:spLocks noEditPoints="1" noChangeArrowheads="1"/>
            </p:cNvSpPr>
            <p:nvPr/>
          </p:nvSpPr>
          <p:spPr bwMode="auto">
            <a:xfrm>
              <a:off x="9084493" y="2564093"/>
              <a:ext cx="936804" cy="789148"/>
            </a:xfrm>
            <a:custGeom>
              <a:avLst/>
              <a:gdLst>
                <a:gd name="T0" fmla="*/ 22 w 67"/>
                <a:gd name="T1" fmla="*/ 52 h 52"/>
                <a:gd name="T2" fmla="*/ 30 w 67"/>
                <a:gd name="T3" fmla="*/ 52 h 52"/>
                <a:gd name="T4" fmla="*/ 32 w 67"/>
                <a:gd name="T5" fmla="*/ 51 h 52"/>
                <a:gd name="T6" fmla="*/ 32 w 67"/>
                <a:gd name="T7" fmla="*/ 34 h 52"/>
                <a:gd name="T8" fmla="*/ 27 w 67"/>
                <a:gd name="T9" fmla="*/ 31 h 52"/>
                <a:gd name="T10" fmla="*/ 20 w 67"/>
                <a:gd name="T11" fmla="*/ 35 h 52"/>
                <a:gd name="T12" fmla="*/ 20 w 67"/>
                <a:gd name="T13" fmla="*/ 51 h 52"/>
                <a:gd name="T14" fmla="*/ 22 w 67"/>
                <a:gd name="T15" fmla="*/ 52 h 52"/>
                <a:gd name="T16" fmla="*/ 0 w 67"/>
                <a:gd name="T17" fmla="*/ 34 h 52"/>
                <a:gd name="T18" fmla="*/ 25 w 67"/>
                <a:gd name="T19" fmla="*/ 19 h 52"/>
                <a:gd name="T20" fmla="*/ 27 w 67"/>
                <a:gd name="T21" fmla="*/ 18 h 52"/>
                <a:gd name="T22" fmla="*/ 28 w 67"/>
                <a:gd name="T23" fmla="*/ 19 h 52"/>
                <a:gd name="T24" fmla="*/ 36 w 67"/>
                <a:gd name="T25" fmla="*/ 23 h 52"/>
                <a:gd name="T26" fmla="*/ 56 w 67"/>
                <a:gd name="T27" fmla="*/ 6 h 52"/>
                <a:gd name="T28" fmla="*/ 53 w 67"/>
                <a:gd name="T29" fmla="*/ 3 h 52"/>
                <a:gd name="T30" fmla="*/ 60 w 67"/>
                <a:gd name="T31" fmla="*/ 1 h 52"/>
                <a:gd name="T32" fmla="*/ 67 w 67"/>
                <a:gd name="T33" fmla="*/ 0 h 52"/>
                <a:gd name="T34" fmla="*/ 65 w 67"/>
                <a:gd name="T35" fmla="*/ 7 h 52"/>
                <a:gd name="T36" fmla="*/ 63 w 67"/>
                <a:gd name="T37" fmla="*/ 14 h 52"/>
                <a:gd name="T38" fmla="*/ 60 w 67"/>
                <a:gd name="T39" fmla="*/ 10 h 52"/>
                <a:gd name="T40" fmla="*/ 38 w 67"/>
                <a:gd name="T41" fmla="*/ 29 h 52"/>
                <a:gd name="T42" fmla="*/ 36 w 67"/>
                <a:gd name="T43" fmla="*/ 31 h 52"/>
                <a:gd name="T44" fmla="*/ 35 w 67"/>
                <a:gd name="T45" fmla="*/ 30 h 52"/>
                <a:gd name="T46" fmla="*/ 27 w 67"/>
                <a:gd name="T47" fmla="*/ 25 h 52"/>
                <a:gd name="T48" fmla="*/ 3 w 67"/>
                <a:gd name="T49" fmla="*/ 39 h 52"/>
                <a:gd name="T50" fmla="*/ 0 w 67"/>
                <a:gd name="T51" fmla="*/ 34 h 52"/>
                <a:gd name="T52" fmla="*/ 6 w 67"/>
                <a:gd name="T53" fmla="*/ 52 h 52"/>
                <a:gd name="T54" fmla="*/ 14 w 67"/>
                <a:gd name="T55" fmla="*/ 52 h 52"/>
                <a:gd name="T56" fmla="*/ 16 w 67"/>
                <a:gd name="T57" fmla="*/ 51 h 52"/>
                <a:gd name="T58" fmla="*/ 16 w 67"/>
                <a:gd name="T59" fmla="*/ 38 h 52"/>
                <a:gd name="T60" fmla="*/ 4 w 67"/>
                <a:gd name="T61" fmla="*/ 44 h 52"/>
                <a:gd name="T62" fmla="*/ 4 w 67"/>
                <a:gd name="T63" fmla="*/ 51 h 52"/>
                <a:gd name="T64" fmla="*/ 6 w 67"/>
                <a:gd name="T65" fmla="*/ 52 h 52"/>
                <a:gd name="T66" fmla="*/ 38 w 67"/>
                <a:gd name="T67" fmla="*/ 52 h 52"/>
                <a:gd name="T68" fmla="*/ 46 w 67"/>
                <a:gd name="T69" fmla="*/ 52 h 52"/>
                <a:gd name="T70" fmla="*/ 48 w 67"/>
                <a:gd name="T71" fmla="*/ 51 h 52"/>
                <a:gd name="T72" fmla="*/ 48 w 67"/>
                <a:gd name="T73" fmla="*/ 27 h 52"/>
                <a:gd name="T74" fmla="*/ 48 w 67"/>
                <a:gd name="T75" fmla="*/ 27 h 52"/>
                <a:gd name="T76" fmla="*/ 37 w 67"/>
                <a:gd name="T77" fmla="*/ 37 h 52"/>
                <a:gd name="T78" fmla="*/ 37 w 67"/>
                <a:gd name="T79" fmla="*/ 36 h 52"/>
                <a:gd name="T80" fmla="*/ 37 w 67"/>
                <a:gd name="T81" fmla="*/ 51 h 52"/>
                <a:gd name="T82" fmla="*/ 38 w 67"/>
                <a:gd name="T83" fmla="*/ 52 h 52"/>
                <a:gd name="T84" fmla="*/ 55 w 67"/>
                <a:gd name="T85" fmla="*/ 52 h 52"/>
                <a:gd name="T86" fmla="*/ 62 w 67"/>
                <a:gd name="T87" fmla="*/ 52 h 52"/>
                <a:gd name="T88" fmla="*/ 64 w 67"/>
                <a:gd name="T89" fmla="*/ 51 h 52"/>
                <a:gd name="T90" fmla="*/ 64 w 67"/>
                <a:gd name="T91" fmla="*/ 22 h 52"/>
                <a:gd name="T92" fmla="*/ 60 w 67"/>
                <a:gd name="T93" fmla="*/ 17 h 52"/>
                <a:gd name="T94" fmla="*/ 53 w 67"/>
                <a:gd name="T95" fmla="*/ 23 h 52"/>
                <a:gd name="T96" fmla="*/ 53 w 67"/>
                <a:gd name="T97" fmla="*/ 51 h 52"/>
                <a:gd name="T98" fmla="*/ 55 w 67"/>
                <a:gd name="T9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7" h="52">
                  <a:moveTo>
                    <a:pt x="22" y="52"/>
                  </a:moveTo>
                  <a:cubicBezTo>
                    <a:pt x="25" y="52"/>
                    <a:pt x="28" y="52"/>
                    <a:pt x="30" y="52"/>
                  </a:cubicBezTo>
                  <a:cubicBezTo>
                    <a:pt x="31" y="52"/>
                    <a:pt x="32" y="52"/>
                    <a:pt x="32" y="51"/>
                  </a:cubicBezTo>
                  <a:cubicBezTo>
                    <a:pt x="32" y="34"/>
                    <a:pt x="32" y="34"/>
                    <a:pt x="32" y="34"/>
                  </a:cubicBezTo>
                  <a:cubicBezTo>
                    <a:pt x="27" y="31"/>
                    <a:pt x="27" y="31"/>
                    <a:pt x="27" y="31"/>
                  </a:cubicBezTo>
                  <a:cubicBezTo>
                    <a:pt x="20" y="35"/>
                    <a:pt x="20" y="35"/>
                    <a:pt x="20" y="35"/>
                  </a:cubicBezTo>
                  <a:cubicBezTo>
                    <a:pt x="20" y="51"/>
                    <a:pt x="20" y="51"/>
                    <a:pt x="20" y="51"/>
                  </a:cubicBezTo>
                  <a:cubicBezTo>
                    <a:pt x="20" y="52"/>
                    <a:pt x="21" y="52"/>
                    <a:pt x="22" y="52"/>
                  </a:cubicBezTo>
                  <a:close/>
                  <a:moveTo>
                    <a:pt x="0" y="34"/>
                  </a:moveTo>
                  <a:cubicBezTo>
                    <a:pt x="25" y="19"/>
                    <a:pt x="25" y="19"/>
                    <a:pt x="25" y="19"/>
                  </a:cubicBezTo>
                  <a:cubicBezTo>
                    <a:pt x="27" y="18"/>
                    <a:pt x="27" y="18"/>
                    <a:pt x="27" y="18"/>
                  </a:cubicBezTo>
                  <a:cubicBezTo>
                    <a:pt x="28" y="19"/>
                    <a:pt x="28" y="19"/>
                    <a:pt x="28" y="19"/>
                  </a:cubicBezTo>
                  <a:cubicBezTo>
                    <a:pt x="36" y="23"/>
                    <a:pt x="36" y="23"/>
                    <a:pt x="36" y="23"/>
                  </a:cubicBezTo>
                  <a:cubicBezTo>
                    <a:pt x="56" y="6"/>
                    <a:pt x="56" y="6"/>
                    <a:pt x="56" y="6"/>
                  </a:cubicBezTo>
                  <a:cubicBezTo>
                    <a:pt x="53" y="3"/>
                    <a:pt x="53" y="3"/>
                    <a:pt x="53" y="3"/>
                  </a:cubicBezTo>
                  <a:cubicBezTo>
                    <a:pt x="60" y="1"/>
                    <a:pt x="60" y="1"/>
                    <a:pt x="60" y="1"/>
                  </a:cubicBezTo>
                  <a:cubicBezTo>
                    <a:pt x="67" y="0"/>
                    <a:pt x="67" y="0"/>
                    <a:pt x="67" y="0"/>
                  </a:cubicBezTo>
                  <a:cubicBezTo>
                    <a:pt x="65" y="7"/>
                    <a:pt x="65" y="7"/>
                    <a:pt x="65" y="7"/>
                  </a:cubicBezTo>
                  <a:cubicBezTo>
                    <a:pt x="63" y="14"/>
                    <a:pt x="63" y="14"/>
                    <a:pt x="63" y="14"/>
                  </a:cubicBezTo>
                  <a:cubicBezTo>
                    <a:pt x="60" y="10"/>
                    <a:pt x="60" y="10"/>
                    <a:pt x="60" y="10"/>
                  </a:cubicBezTo>
                  <a:cubicBezTo>
                    <a:pt x="38" y="29"/>
                    <a:pt x="38" y="29"/>
                    <a:pt x="38" y="29"/>
                  </a:cubicBezTo>
                  <a:cubicBezTo>
                    <a:pt x="36" y="31"/>
                    <a:pt x="36" y="31"/>
                    <a:pt x="36" y="31"/>
                  </a:cubicBezTo>
                  <a:cubicBezTo>
                    <a:pt x="35" y="30"/>
                    <a:pt x="35" y="30"/>
                    <a:pt x="35" y="30"/>
                  </a:cubicBezTo>
                  <a:cubicBezTo>
                    <a:pt x="27" y="25"/>
                    <a:pt x="27" y="25"/>
                    <a:pt x="27" y="25"/>
                  </a:cubicBezTo>
                  <a:cubicBezTo>
                    <a:pt x="3" y="39"/>
                    <a:pt x="3" y="39"/>
                    <a:pt x="3" y="39"/>
                  </a:cubicBezTo>
                  <a:cubicBezTo>
                    <a:pt x="0" y="34"/>
                    <a:pt x="0" y="34"/>
                    <a:pt x="0" y="34"/>
                  </a:cubicBezTo>
                  <a:close/>
                  <a:moveTo>
                    <a:pt x="6" y="52"/>
                  </a:moveTo>
                  <a:cubicBezTo>
                    <a:pt x="14" y="52"/>
                    <a:pt x="14" y="52"/>
                    <a:pt x="14" y="52"/>
                  </a:cubicBezTo>
                  <a:cubicBezTo>
                    <a:pt x="15" y="52"/>
                    <a:pt x="16" y="52"/>
                    <a:pt x="16" y="51"/>
                  </a:cubicBezTo>
                  <a:cubicBezTo>
                    <a:pt x="16" y="38"/>
                    <a:pt x="16" y="38"/>
                    <a:pt x="16" y="38"/>
                  </a:cubicBezTo>
                  <a:cubicBezTo>
                    <a:pt x="4" y="44"/>
                    <a:pt x="4" y="44"/>
                    <a:pt x="4" y="44"/>
                  </a:cubicBezTo>
                  <a:cubicBezTo>
                    <a:pt x="4" y="51"/>
                    <a:pt x="4" y="51"/>
                    <a:pt x="4" y="51"/>
                  </a:cubicBezTo>
                  <a:cubicBezTo>
                    <a:pt x="4" y="52"/>
                    <a:pt x="5" y="52"/>
                    <a:pt x="6" y="52"/>
                  </a:cubicBezTo>
                  <a:close/>
                  <a:moveTo>
                    <a:pt x="38" y="52"/>
                  </a:moveTo>
                  <a:cubicBezTo>
                    <a:pt x="41" y="52"/>
                    <a:pt x="44" y="52"/>
                    <a:pt x="46" y="52"/>
                  </a:cubicBezTo>
                  <a:cubicBezTo>
                    <a:pt x="47" y="52"/>
                    <a:pt x="48" y="52"/>
                    <a:pt x="48" y="51"/>
                  </a:cubicBezTo>
                  <a:cubicBezTo>
                    <a:pt x="48" y="43"/>
                    <a:pt x="48" y="35"/>
                    <a:pt x="48" y="27"/>
                  </a:cubicBezTo>
                  <a:cubicBezTo>
                    <a:pt x="48" y="27"/>
                    <a:pt x="48" y="27"/>
                    <a:pt x="48" y="27"/>
                  </a:cubicBezTo>
                  <a:cubicBezTo>
                    <a:pt x="37" y="37"/>
                    <a:pt x="37" y="37"/>
                    <a:pt x="37" y="37"/>
                  </a:cubicBezTo>
                  <a:cubicBezTo>
                    <a:pt x="37" y="36"/>
                    <a:pt x="37" y="36"/>
                    <a:pt x="37" y="36"/>
                  </a:cubicBezTo>
                  <a:cubicBezTo>
                    <a:pt x="37" y="51"/>
                    <a:pt x="37" y="51"/>
                    <a:pt x="37" y="51"/>
                  </a:cubicBezTo>
                  <a:cubicBezTo>
                    <a:pt x="37" y="52"/>
                    <a:pt x="37" y="52"/>
                    <a:pt x="38" y="52"/>
                  </a:cubicBezTo>
                  <a:close/>
                  <a:moveTo>
                    <a:pt x="55" y="52"/>
                  </a:moveTo>
                  <a:cubicBezTo>
                    <a:pt x="62" y="52"/>
                    <a:pt x="62" y="52"/>
                    <a:pt x="62" y="52"/>
                  </a:cubicBezTo>
                  <a:cubicBezTo>
                    <a:pt x="63" y="52"/>
                    <a:pt x="64" y="52"/>
                    <a:pt x="64" y="51"/>
                  </a:cubicBezTo>
                  <a:cubicBezTo>
                    <a:pt x="64" y="22"/>
                    <a:pt x="64" y="22"/>
                    <a:pt x="64" y="22"/>
                  </a:cubicBezTo>
                  <a:cubicBezTo>
                    <a:pt x="60" y="17"/>
                    <a:pt x="60" y="17"/>
                    <a:pt x="60" y="17"/>
                  </a:cubicBezTo>
                  <a:cubicBezTo>
                    <a:pt x="53" y="23"/>
                    <a:pt x="53" y="23"/>
                    <a:pt x="53" y="23"/>
                  </a:cubicBezTo>
                  <a:cubicBezTo>
                    <a:pt x="53" y="51"/>
                    <a:pt x="53" y="51"/>
                    <a:pt x="53" y="51"/>
                  </a:cubicBezTo>
                  <a:cubicBezTo>
                    <a:pt x="53" y="52"/>
                    <a:pt x="54" y="52"/>
                    <a:pt x="55" y="5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p>
          </p:txBody>
        </p:sp>
      </p:grpSp>
      <p:sp>
        <p:nvSpPr>
          <p:cNvPr id="31" name="文本框 30"/>
          <p:cNvSpPr txBox="1">
            <a:spLocks noChangeArrowheads="1"/>
          </p:cNvSpPr>
          <p:nvPr/>
        </p:nvSpPr>
        <p:spPr bwMode="auto">
          <a:xfrm>
            <a:off x="7224477" y="2092627"/>
            <a:ext cx="139573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rgbClr val="262626"/>
                </a:solidFill>
                <a:latin typeface="微软雅黑" panose="020B0503020204020204" pitchFamily="34" charset="-122"/>
                <a:ea typeface="微软雅黑" panose="020B0503020204020204" pitchFamily="34" charset="-122"/>
                <a:sym typeface="+mn-ea"/>
              </a:rPr>
              <a:t>⑥大学生入伍一次性奖励金</a:t>
            </a:r>
            <a:endParaRPr lang="zh-CN" altLang="en-US" sz="1400" b="1" dirty="0">
              <a:latin typeface="微软雅黑" panose="020B0503020204020204" pitchFamily="34" charset="-122"/>
              <a:ea typeface="微软雅黑" panose="020B0503020204020204" pitchFamily="34" charset="-122"/>
            </a:endParaRPr>
          </a:p>
        </p:txBody>
      </p:sp>
      <p:sp>
        <p:nvSpPr>
          <p:cNvPr id="43" name="文本框 42"/>
          <p:cNvSpPr txBox="1">
            <a:spLocks noChangeArrowheads="1"/>
          </p:cNvSpPr>
          <p:nvPr/>
        </p:nvSpPr>
        <p:spPr bwMode="auto">
          <a:xfrm>
            <a:off x="8523685" y="4893469"/>
            <a:ext cx="46315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25">
                <a:solidFill>
                  <a:srgbClr val="197519"/>
                </a:solidFill>
                <a:ea typeface="方正粗倩简体" pitchFamily="65" charset="-122"/>
              </a:rPr>
              <a:t>14</a:t>
            </a:r>
            <a:endParaRPr lang="zh-CN" altLang="en-US" sz="1125">
              <a:solidFill>
                <a:srgbClr val="197519"/>
              </a:solidFill>
              <a:ea typeface="方正粗倩简体" pitchFamily="65" charset="-122"/>
            </a:endParaRPr>
          </a:p>
        </p:txBody>
      </p:sp>
      <p:sp>
        <p:nvSpPr>
          <p:cNvPr id="15" name="矩形 14"/>
          <p:cNvSpPr>
            <a:spLocks noChangeArrowheads="1"/>
          </p:cNvSpPr>
          <p:nvPr/>
        </p:nvSpPr>
        <p:spPr bwMode="auto">
          <a:xfrm>
            <a:off x="405710" y="3135200"/>
            <a:ext cx="2463404"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5000"/>
              </a:lnSpc>
            </a:pPr>
            <a:r>
              <a:rPr lang="zh-CN" altLang="en-US" sz="1200" dirty="0" smtClean="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全</a:t>
            </a:r>
            <a:r>
              <a:rPr lang="zh-CN" altLang="en-US"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县实行城乡统一的自主就业退役士兵经济补助政策，义务兵按照4500元/年标准发放，</a:t>
            </a:r>
            <a:r>
              <a:rPr lang="zh-CN" altLang="en-US" sz="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两年共计9000元。</a:t>
            </a:r>
            <a:endParaRPr lang="zh-CN" altLang="en-US" sz="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2" name="矩形 61"/>
          <p:cNvSpPr>
            <a:spLocks noChangeArrowheads="1"/>
          </p:cNvSpPr>
          <p:nvPr/>
        </p:nvSpPr>
        <p:spPr bwMode="auto">
          <a:xfrm>
            <a:off x="3255375" y="3046962"/>
            <a:ext cx="2462213" cy="128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dirty="0" smtClean="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本专</a:t>
            </a:r>
            <a:r>
              <a:rPr lang="zh-CN" altLang="en-US"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科学生每人每年最高不超过8000元、研究生每人每年最高不超过12000元。以本科应届毕业生为例，</a:t>
            </a:r>
            <a:r>
              <a:rPr lang="zh-CN" altLang="en-US" sz="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4年最多可获学费补偿款3.2万元</a:t>
            </a:r>
            <a:r>
              <a:rPr lang="zh-CN" altLang="en-US" sz="1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7" name="矩形 86"/>
          <p:cNvSpPr>
            <a:spLocks noChangeArrowheads="1"/>
          </p:cNvSpPr>
          <p:nvPr/>
        </p:nvSpPr>
        <p:spPr bwMode="auto">
          <a:xfrm>
            <a:off x="6408420" y="2989580"/>
            <a:ext cx="2578735"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ct val="100000"/>
              </a:lnSpc>
            </a:pPr>
            <a:r>
              <a:rPr lang="zh-CN" altLang="en-US" sz="1200" dirty="0" smtClean="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桂林市政府对大学毕业生实行一次性奖励金</a:t>
            </a:r>
            <a:r>
              <a:rPr lang="zh-CN" altLang="en-US" sz="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12000</a:t>
            </a:r>
            <a:r>
              <a:rPr lang="zh-CN" altLang="en-US"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元，灵川县在市政府奖励的基础上，再给每名本科毕业生奖励</a:t>
            </a:r>
            <a:r>
              <a:rPr lang="zh-CN" altLang="en-US" sz="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6000元</a:t>
            </a:r>
            <a:r>
              <a:rPr lang="zh-CN" altLang="en-US"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mn-ea"/>
              </a:rPr>
              <a:t>学校给从学校所在地应征入伍且列为学校征集任务计划的本科毕业生发放一次性奖励金</a:t>
            </a:r>
            <a:r>
              <a:rPr lang="zh-CN" altLang="en-US" sz="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5000元。</a:t>
            </a:r>
            <a:endParaRPr sz="1200" b="1" dirty="0">
              <a:solidFill>
                <a:sysClr val="windowText" lastClr="000000"/>
              </a:solidFill>
              <a:latin typeface="微软雅黑" panose="020B0503020204020204" pitchFamily="34" charset="-122"/>
              <a:ea typeface="微软雅黑" panose="020B0503020204020204" pitchFamily="34" charset="-122"/>
            </a:endParaRPr>
          </a:p>
          <a:p>
            <a:pPr algn="just" fontAlgn="auto">
              <a:lnSpc>
                <a:spcPct val="100000"/>
              </a:lnSpc>
            </a:pPr>
            <a:endParaRPr lang="zh-CN" altLang="en-US"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endParaRPr>
          </a:p>
          <a:p>
            <a:pPr algn="just" fontAlgn="auto">
              <a:lnSpc>
                <a:spcPct val="100000"/>
              </a:lnSpc>
            </a:pPr>
            <a:r>
              <a:rPr lang="zh-CN" altLang="en-US"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200"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12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gn="just" fontAlgn="auto">
              <a:lnSpc>
                <a:spcPct val="100000"/>
              </a:lnSpc>
            </a:pPr>
            <a:endParaRPr lang="zh-CN" altLang="en-US" sz="1200"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矩形 6"/>
          <p:cNvSpPr/>
          <p:nvPr/>
        </p:nvSpPr>
        <p:spPr>
          <a:xfrm>
            <a:off x="0" y="-99060"/>
            <a:ext cx="3937635" cy="783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二</a:t>
            </a:r>
            <a:r>
              <a:rPr lang="en-US" altLang="zh-CN"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国家及地方优待政策</a:t>
            </a:r>
            <a:endParaRPr lang="zh-CN" altLang="en-US" sz="24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76"/>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77"/>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78"/>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79"/>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80"/>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ppt_x</p:attrName>
                                        </p:attrNameLst>
                                      </p:cBhvr>
                                      <p:tavLst>
                                        <p:tav tm="0">
                                          <p:val>
                                            <p:strVal val="#ppt_x"/>
                                          </p:val>
                                        </p:tav>
                                        <p:tav tm="100000">
                                          <p:val>
                                            <p:strVal val="#ppt_x"/>
                                          </p:val>
                                        </p:tav>
                                      </p:tavLst>
                                    </p:anim>
                                    <p:anim calcmode="lin" valueType="num">
                                      <p:cBhvr>
                                        <p:cTn id="18" dur="500" fill="hold"/>
                                        <p:tgtEl>
                                          <p:spTgt spid="76"/>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500" fill="hold"/>
                                        <p:tgtEl>
                                          <p:spTgt spid="77"/>
                                        </p:tgtEl>
                                        <p:attrNameLst>
                                          <p:attrName>ppt_x</p:attrName>
                                        </p:attrNameLst>
                                      </p:cBhvr>
                                      <p:tavLst>
                                        <p:tav tm="0">
                                          <p:val>
                                            <p:strVal val="#ppt_x"/>
                                          </p:val>
                                        </p:tav>
                                        <p:tav tm="100000">
                                          <p:val>
                                            <p:strVal val="#ppt_x"/>
                                          </p:val>
                                        </p:tav>
                                      </p:tavLst>
                                    </p:anim>
                                    <p:anim calcmode="lin" valueType="num">
                                      <p:cBhvr>
                                        <p:cTn id="22" dur="500" fill="hold"/>
                                        <p:tgtEl>
                                          <p:spTgt spid="77"/>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ppt_x</p:attrName>
                                        </p:attrNameLst>
                                      </p:cBhvr>
                                      <p:tavLst>
                                        <p:tav tm="0">
                                          <p:val>
                                            <p:strVal val="#ppt_x"/>
                                          </p:val>
                                        </p:tav>
                                        <p:tav tm="100000">
                                          <p:val>
                                            <p:strVal val="#ppt_x"/>
                                          </p:val>
                                        </p:tav>
                                      </p:tavLst>
                                    </p:anim>
                                    <p:anim calcmode="lin" valueType="num">
                                      <p:cBhvr>
                                        <p:cTn id="26" dur="500" fill="hold"/>
                                        <p:tgtEl>
                                          <p:spTgt spid="78"/>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79"/>
                                        </p:tgtEl>
                                        <p:attrNameLst>
                                          <p:attrName>style.visibility</p:attrName>
                                        </p:attrNameLst>
                                      </p:cBhvr>
                                      <p:to>
                                        <p:strVal val="visible"/>
                                      </p:to>
                                    </p:set>
                                    <p:anim calcmode="lin" valueType="num">
                                      <p:cBhvr>
                                        <p:cTn id="29" dur="500" fill="hold"/>
                                        <p:tgtEl>
                                          <p:spTgt spid="79"/>
                                        </p:tgtEl>
                                        <p:attrNameLst>
                                          <p:attrName>ppt_x</p:attrName>
                                        </p:attrNameLst>
                                      </p:cBhvr>
                                      <p:tavLst>
                                        <p:tav tm="0">
                                          <p:val>
                                            <p:strVal val="#ppt_x"/>
                                          </p:val>
                                        </p:tav>
                                        <p:tav tm="100000">
                                          <p:val>
                                            <p:strVal val="#ppt_x"/>
                                          </p:val>
                                        </p:tav>
                                      </p:tavLst>
                                    </p:anim>
                                    <p:anim calcmode="lin" valueType="num">
                                      <p:cBhvr>
                                        <p:cTn id="30" dur="500" fill="hold"/>
                                        <p:tgtEl>
                                          <p:spTgt spid="79"/>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ppt_x</p:attrName>
                                        </p:attrNameLst>
                                      </p:cBhvr>
                                      <p:tavLst>
                                        <p:tav tm="0">
                                          <p:val>
                                            <p:strVal val="#ppt_x"/>
                                          </p:val>
                                        </p:tav>
                                        <p:tav tm="100000">
                                          <p:val>
                                            <p:strVal val="#ppt_x"/>
                                          </p:val>
                                        </p:tav>
                                      </p:tavLst>
                                    </p:anim>
                                    <p:anim calcmode="lin" valueType="num">
                                      <p:cBhvr>
                                        <p:cTn id="34" dur="500" fill="hold"/>
                                        <p:tgtEl>
                                          <p:spTgt spid="80"/>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par>
                                <p:cTn id="40" presetID="53" presetClass="entr" presetSubtype="16"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Effect transition="in" filter="fade">
                                      <p:cBhvr>
                                        <p:cTn id="44" dur="500"/>
                                        <p:tgtEl>
                                          <p:spTgt spid="4"/>
                                        </p:tgtEl>
                                      </p:cBhvr>
                                    </p:animEffect>
                                  </p:childTnLst>
                                </p:cTn>
                              </p:par>
                              <p:par>
                                <p:cTn id="45" presetID="53" presetClass="entr" presetSubtype="16"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par>
                                <p:cTn id="50" presetID="53" presetClass="entr" presetSubtype="16"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
                                          </p:val>
                                        </p:tav>
                                        <p:tav tm="100000">
                                          <p:val>
                                            <p:strVal val="#ppt_w"/>
                                          </p:val>
                                        </p:tav>
                                      </p:tavLst>
                                    </p:anim>
                                    <p:anim calcmode="lin" valueType="num">
                                      <p:cBhvr>
                                        <p:cTn id="53" dur="500" fill="hold"/>
                                        <p:tgtEl>
                                          <p:spTgt spid="2"/>
                                        </p:tgtEl>
                                        <p:attrNameLst>
                                          <p:attrName>ppt_h</p:attrName>
                                        </p:attrNameLst>
                                      </p:cBhvr>
                                      <p:tavLst>
                                        <p:tav tm="0">
                                          <p:val>
                                            <p:fltVal val="0"/>
                                          </p:val>
                                        </p:tav>
                                        <p:tav tm="100000">
                                          <p:val>
                                            <p:strVal val="#ppt_h"/>
                                          </p:val>
                                        </p:tav>
                                      </p:tavLst>
                                    </p:anim>
                                    <p:animEffect transition="in" filter="fade">
                                      <p:cBhvr>
                                        <p:cTn id="54" dur="500"/>
                                        <p:tgtEl>
                                          <p:spTgt spid="2"/>
                                        </p:tgtEl>
                                      </p:cBhvr>
                                    </p:animEffect>
                                  </p:childTnLst>
                                </p:cTn>
                              </p:par>
                              <p:par>
                                <p:cTn id="55" presetID="10" presetClass="entr" presetSubtype="0" fill="hold" grpId="0" nodeType="withEffect">
                                  <p:stCondLst>
                                    <p:cond delay="70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par>
                                <p:cTn id="58" presetID="10" presetClass="entr" presetSubtype="0" fill="hold" grpId="0" nodeType="withEffect">
                                  <p:stCondLst>
                                    <p:cond delay="150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par>
                                <p:cTn id="61" presetID="10" presetClass="entr" presetSubtype="0" fill="hold" grpId="0" nodeType="withEffect">
                                  <p:stCondLst>
                                    <p:cond delay="220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par>
                                <p:cTn id="64" presetID="22" presetClass="entr" presetSubtype="1" fill="hold" grpId="0" nodeType="withEffect">
                                  <p:stCondLst>
                                    <p:cond delay="3000"/>
                                  </p:stCondLst>
                                  <p:childTnLst>
                                    <p:set>
                                      <p:cBhvr>
                                        <p:cTn id="65" dur="1" fill="hold">
                                          <p:stCondLst>
                                            <p:cond delay="0"/>
                                          </p:stCondLst>
                                        </p:cTn>
                                        <p:tgtEl>
                                          <p:spTgt spid="62"/>
                                        </p:tgtEl>
                                        <p:attrNameLst>
                                          <p:attrName>style.visibility</p:attrName>
                                        </p:attrNameLst>
                                      </p:cBhvr>
                                      <p:to>
                                        <p:strVal val="visible"/>
                                      </p:to>
                                    </p:set>
                                    <p:animEffect transition="in" filter="wipe(up)">
                                      <p:cBhvr>
                                        <p:cTn id="66" dur="500"/>
                                        <p:tgtEl>
                                          <p:spTgt spid="62"/>
                                        </p:tgtEl>
                                      </p:cBhvr>
                                    </p:animEffect>
                                  </p:childTnLst>
                                </p:cTn>
                              </p:par>
                              <p:par>
                                <p:cTn id="67" presetID="22" presetClass="entr" presetSubtype="1" fill="hold" grpId="0" nodeType="withEffect">
                                  <p:stCondLst>
                                    <p:cond delay="3000"/>
                                  </p:stCondLst>
                                  <p:childTnLst>
                                    <p:set>
                                      <p:cBhvr>
                                        <p:cTn id="68" dur="1" fill="hold">
                                          <p:stCondLst>
                                            <p:cond delay="0"/>
                                          </p:stCondLst>
                                        </p:cTn>
                                        <p:tgtEl>
                                          <p:spTgt spid="87"/>
                                        </p:tgtEl>
                                        <p:attrNameLst>
                                          <p:attrName>style.visibility</p:attrName>
                                        </p:attrNameLst>
                                      </p:cBhvr>
                                      <p:to>
                                        <p:strVal val="visible"/>
                                      </p:to>
                                    </p:set>
                                    <p:animEffect transition="in" filter="wipe(up)">
                                      <p:cBhvr>
                                        <p:cTn id="69" dur="500"/>
                                        <p:tgtEl>
                                          <p:spTgt spid="87"/>
                                        </p:tgtEl>
                                      </p:cBhvr>
                                    </p:animEffect>
                                  </p:childTnLst>
                                </p:cTn>
                              </p:par>
                              <p:par>
                                <p:cTn id="70" presetID="22" presetClass="entr" presetSubtype="1" fill="hold" grpId="0" nodeType="withEffect">
                                  <p:stCondLst>
                                    <p:cond delay="3000"/>
                                  </p:stCondLst>
                                  <p:childTnLst>
                                    <p:set>
                                      <p:cBhvr>
                                        <p:cTn id="71" dur="1" fill="hold">
                                          <p:stCondLst>
                                            <p:cond delay="0"/>
                                          </p:stCondLst>
                                        </p:cTn>
                                        <p:tgtEl>
                                          <p:spTgt spid="15"/>
                                        </p:tgtEl>
                                        <p:attrNameLst>
                                          <p:attrName>style.visibility</p:attrName>
                                        </p:attrNameLst>
                                      </p:cBhvr>
                                      <p:to>
                                        <p:strVal val="visible"/>
                                      </p:to>
                                    </p:set>
                                    <p:animEffect transition="in" filter="wipe(up)">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6" grpId="0"/>
      <p:bldP spid="29" grpId="0"/>
      <p:bldP spid="31" grpId="0"/>
      <p:bldP spid="43" grpId="0"/>
      <p:bldP spid="15" grpId="0"/>
      <p:bldP spid="62" grpId="0"/>
      <p:bldP spid="87" grpId="0"/>
    </p:bldLst>
  </p:timing>
</p:sld>
</file>

<file path=ppt/tags/tag1.xml><?xml version="1.0" encoding="utf-8"?>
<p:tagLst xmlns:p="http://schemas.openxmlformats.org/presentationml/2006/main">
  <p:tag name="KSO_WM_UNIT_PLACING_PICTURE_USER_VIEWPORT" val="{&quot;height&quot;:6960,&quot;width&quot;:11820}"/>
</p:tagLst>
</file>

<file path=ppt/tags/tag2.xml><?xml version="1.0" encoding="utf-8"?>
<p:tagLst xmlns:p="http://schemas.openxmlformats.org/presentationml/2006/main">
  <p:tag name="ISPRING_ULTRA_SCORM_COURSE_ID" val="AAFB79C9-0E86-4604-BBEF-7F9CA154BDF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OKzck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is3J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OKzck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4rNy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4rNy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4rNy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4rNy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4rNy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47NySdH6i7T+DAAAKh0AABcAAAB1bml2ZXJzYWwvdW5pdmVyc2FsLnBuZ+2ZaVhT19aAj1QFtQjWUkAhtOpTHgcI1IbImBYt1KsMdWKSqQhchgQVAoRIIq0VLEhuq9dEwyBQIUxhksEECH5RUg0llSFgkkMqkKQkEoYQYkgC34m198/99/35/vDjDGs/7zprrb3X3ms9yY3gQH/zrbu2AgBgfvzrY6cA4D0KAJjIzTZDI8FndWzosSH9lL8vQB+0m4GEjYlfBnwJAC2kbfrYTZC85eLXYekAsJ1tvDZw0mgXAMCOdfzYl2eyo2ZBXuE+tYGzYKAumr4xnT4wbXn5p54f7tfsu39/X2yYd8GWjXfMKss+/H7fdGvBv7xplC/6LD/67uulVsbHNGTVp0PibkcxT3q4fW4VoUoGZ3I/9PrzLr2OTpcrZwiZZzXnwwPYsnJiLwOr4MsNGjHqkkoaALnUFbf0bXscYtpLtGWA5LNCK7WFBvm1d+zYx2MIKzM1s9cguTkAIYFErYQ8u9Eo1idzT2BFqcgPICHzLBo3A2aJ0f4mANBHr3OCY/dCwzHRJjsB4KpZ3hYA+OJaH6T2sW8MRFh+4rIBAAosoYkDjpmdhO57Nn4K3Xes4+v4Or6Or+Pr+Dq+jq/j6/g6vo6v4+v4Ov7/jxecWNPLUCGQfDHq/6R/eJM0sTy3g0EwrMgF7Sn19SFNdMLKcPlEujxnVF2vCBvrjLAAgBimVk3UCHSVNEU0QcMUz46aIdC/HZbOORuHiL/6CTxd0sS9PTmTNxwFB/FNdYqIMWaEA6TYY+Hz5o8ysDYDNmrWjgE9eMn3CvkoJk2YQVaLxybytEMn4O0h81EhEF+uylGPhgRlTN2B4V+3jOrmWMQxbVqPmi8fY62qb1hHZb+iL9gNileXOz2Fq+1jUZ4ITG9kMgMnasC0uYIcB+KVZNER4pgQC+buaylCD3trp2/tHlN1S7N8dgadKj4FXGXXl37OsSGzVTyUmK5pqJ6Rem/GCquznszaU6zbJxQ5WYp0mNrX4CnWDj4rXMbohyRc8pxH0+TDwSbKfrFBmRUUSB6+ZNM+e/BQChW1+OverD1tezCijyR4sW5CgDRN7vVoxKUwXOlKays0AqP34glnlHtvxKfeo/PbnVlKLoJQBpf87u8zEu/5jw1Aq9xclFiGq85Ven8KMngMXPFxsP8ZUqHZPqD8R+SH4ErJ2Z6Pm6xXsOHwcWZSgpUjWLgmiEOwaE1cgWTxCEugTG8YnWD++HwFZxurTvAFz6nTe/a7YNp20OIYDFSRt8AqVTXRbwrLvn9zJBbMnW7g0rA2qDTIG5yo3MKKIn7yk0W+B+SJMgR7O1hTgk9lYMuxKjsqo5GJRW3Lw/lNBf9P5PfNJvHF17CvH+ulI+jW7tkDT+QZtqtq1TgzdMcRkyZf9MnT/YaKSfQjZCtBnCGkM0klWFt1OhjUGYD0TfeBz1KPLL6y9N8P9BnqfKhj3mJYFcaQCHpxqqP8H/iQ9rvwkrrH5/p/S7Z40W1ae/qbw8s/X8oG0UiTdNsIteqzoecUgg35ZQDL6Q8+6D/ILIqsEWYaBqvwXjDfzlQgBoXtmnYlKi/XCje3YcrizuQ/z1Sw4Hm4wKmnBCSm40oeqp5GW5hcpI6CmeKEmExy9EapkhH/HqBzl8LbZzKEMfzf0hvk0S3Qm4OJqqS/0IARBed706nVk60+On7ucjG7jn1eRitHfR8mI7FjuHrbgbAA1HZXpynVT9iJrobY4UQX5DvXdlKAPmEaC/ThwNowngPQmr70nOsexuRH5qbkPbLLtM+CQes65pwXttClFKPOPCyCh9jegevdiwSDVuFTHbXCb49d2HQedFZv7sveGbMxsbTYkiqr5d5lN1ZiyhJtcW1ozU9th6qUZN15Mt7JJZpoUC/rA4g7jREx3Zc6e8X1DLSrQuqeIDNkEqBpUH+b230xOhGXPemy/WakIBM3PdJBPxrMNXvuSq/EFNX3XJ/Sa08Q/K4Uz0iFmCcxpdE11MlGjEapv8yPH4kv/icoYaT+KFLJYSTFiEM7UT/lkOKgUwzCwdYNV8ESWfTPI7vZJ+C9byZLF9QecTBNPkofq6aK9QlqbvTqZYXkdkgUTjIYP8JTeT1wru8fnbkscgM7KFhV6umxB/xLPmnnOeGklR5+FWFu5I2AoFZ125+IxJRGN92V4u4MtjpdV12BnY4xMR3zhnmq8+eh3bu25r8KEq2lw4HGBGCuvI7UiBj1WHZBQ05xNFLUjUtXSEaoPAShOzBUmWSYZ1sEDTosdJAweGhBOmzZdjirXBVuylyNoS1YiREjHiR143hDbCop4KhTU7V7fRvhb4P5AezLDO3DYafdwPjrOeIaXtfNIO3yW7q9lavt3kFJXzrzvvE3WUcZyaUhtrfkAUsvgTsOD+BNUyZ2HfhMlpQ1ir4VhuS5xdHUu2WN2wZcew9La9X0X+3yet6faclFopltNJ1fZ4DbDkrfYyyJEzvs0p9VU4p5CfQl3Ei72Rhri4xr+tYg2pSAm7qJDBx0eHGWXf31LrxaSrFzFdp7MAsxVGNMd/NbBhO3DHzWMUUhPDLnVpi0KXeDbi+P/ScKG3FppjFFqFhera6uwpfmW1N0scEbgyBsv7/1l9aShPOByIFvEMs5xby0YiAC5sas/+vLtRX8dnpEY/TspfPWFG6s7Y29dSkUTcHgdivKA+GnVLMB8wn8XM9oG88HfzmfMopD0KmmXRGabDs387grWYKZO+ZAKt+7RpkCuvTeT9j4ewF714FuuYqsXsnpLfFg+Sa5zZXaxYbXINLMsWYzNqymv83SNaFz4TxsnntTYq36HjzF5/OOft7U5jytAzd27JLsRWNQzWSLssECpZ+X19aUhRvkISwPyfN/H6x3WJ3Pdxw2Cxin4722U6+79nrOZnA3A27MHHXy2/WTelP2Vl7f8UVc0HRBY/zJ0Wann6Vwlm0+x5mVhHUA3e4ac5MdSlp49GKl53oLun9OdaX0x+FdfiW8cpR9/3KAaQKIZKBbb/SdfzN9K+gcanWBFLSnVUlTeGlE6Y7DIw8RQVlhfcS3C9pcgvF5Z//SlN9b+25Pf/vMhXvkIVbr1Mo8NtTtmAHGVjHlHc8aqInUXf05A/iPU8YdXVJ4aHPErB1/av6PV8F5YZqbGGrqHhfrZAtJFclH4BdfU92IY3BNVuvxXpn9zLtxFM5NMSepJsINaAbbU8YEMn7kaPN+DKPPLr+T71JZf11p+VIST/ImIw5pvlPWC6ETqgydTGlKx7Jt7kDzPBW8IUxY0/FVbXlKWcuElWyqlfsJlEg7weVxv5hAefnAWEUTt0AkNUW9eSzXsNYM8iai4aD1QBpRJ7x1tCKsabUPSyLnZpA4WLnFdDa5aTdLqR8ybh0llB6eKvL07a3UgIqQJsfkexJkzzmXUe1eL4UMK9Ue6OrX7u0drPvLJXmOU6e//YEIGamHhCA0sE8FnBb+QoiCfeDpXONxoQTZMYeLw9N0vqAjY7blZl/JCFkzkuhM3hCGVFLTenGVhKjitadwQsvKSx6Bv/l9Ta9z3ZFGfPdrqGRgThFH5KQLSMyw+Jpxk2E+WLNQ7ZF3PG2gysZ7VIOesx3jTzs/ooivY3ITUCsvSIHLZQMLoXM2h77/ZZBaUwtyxGurmrl7xYUV2w4EKmBw3Z8wUv7vxhhBtWJMKBuP46PzoR3vip95QBbMNh/Mc390RbtYe/FQ5L9uSzKghijG0x7yiPa3R++KGM9LdVLnhW9goF2gs/ucurEl0fvzTEvKzjwcUf7dj8MMDteHwZn6xJhIy+m65dn0XJiqcqbjMeR4aO78Y9NZt/H8vpKM/F/50FR82aq3qz56Ad7xzs4UNfvnuvi3uiHljxVlaaRvOleN1XJpWZjWaSyX7rVE5FDuM57D2huOp+spFJwzRtaPsA7erfqhsOpdqLQ4LZNzYQiHggNAyXKAF1G87V2/MK2g9bynqlQ6i+Pn+stXl2puWQ9zr4qkFfmw8B79IhfdfTFNpypfuxJy8pIgiLB4a3mhlXTUIfk0OZL7J3RClIC4NZS0h+6TPt74V2P2UaKBSFa8hhozdWlRZL1+geMQHfno8gPzZ4EBEaoM8iZ9kP0wscCxljHwRLYJuMq018lcs5KuxU3cwhcgZ6AWqjDbUZjIBhlYxXQbBbWm5Qnv25XhlY9uJSUL7tUwDwFA15/ym6K4ooHI3a9C9zL5M5ZpQ3P2FEkwfs/2V4fwyAM2ChUF+8+YUuepxZmach/3jOb+GycAoBj8KsfAKszd/YoQvZZbst9lzhqJEYUa+03Htd4L52SjXRgY1F/r/v1fnXjX0lPr6Idv/40LGb1D7l2R12fug6TXdYLFobFoIlgMaVyNPBsRFW5IbLY2dultddUNr/a5pLyB2uDRQDMIVpw5UfwqMIY/b6xHagk5uuMw9O2+4NlQcy0rtn0FZes6j/hkSaKFWOD4V4HH6L4x3/0vUEsDBBQAAgAIAOOzcknL/IMkSgAAAGoAAAAbAAAAdW5pdmVyc2FsL3VuaXZlcnNhbC5wbmcueG1ss7GvyM1RKEstKs7Mz7NVMtQzULK34+WyKShKLctMLVeoAIoBBSFASaESyDVCcMszU0oybJUsLM0QYhmpmekZJbZKZuYIhfpAIwFQSwECAAAUAAIACADis3JJFQ6tKGQEAAAHEQAAHQAAAAAAAAABAAAAAAAAAAAAdW5pdmVyc2FsL2NvbW1vbl9tZXNzYWdlcy5sbmdQSwECAAAUAAIACADis3JJCH4LIykDAACGDAAAJwAAAAAAAAABAAAAAACfBAAAdW5pdmVyc2FsL2ZsYXNoX3B1Ymxpc2hpbmdfc2V0dGluZ3MueG1sUEsBAgAAFAACAAgA4rNySbX8CWS6AgAAVQoAACEAAAAAAAAAAQAAAAAADQgAAHVuaXZlcnNhbC9mbGFzaF9za2luX3NldHRpbmdzLnhtbFBLAQIAABQAAgAIAOKzckkqlg9n/gIAAJcLAAAmAAAAAAAAAAEAAAAAAAYLAAB1bml2ZXJzYWwvaHRtbF9wdWJsaXNoaW5nX3NldHRpbmdzLnhtbFBLAQIAABQAAgAIAOKzcklocVKRmgEAAB8GAAAfAAAAAAAAAAEAAAAAAEgOAAB1bml2ZXJzYWwvaHRtbF9za2luX3NldHRpbmdzLmpzUEsBAgAAFAACAAgA4rNyST08L9HBAAAA5QEAABoAAAAAAAAAAQAAAAAAHxAAAHVuaXZlcnNhbC9pMThuX3ByZXNldHMueG1sUEsBAgAAFAACAAgA4rNySZr5lmRrAAAAawAAABwAAAAAAAAAAQAAAAAAGBEAAHVuaXZlcnNhbC9sb2NhbF9zZXR0aW5ncy54bWxQSwECAAAUAAIACABElFdHI7RO+/sCAACwCAAAFAAAAAAAAAABAAAAAAC9EQAAdW5pdmVyc2FsL3BsYXllci54bWxQSwECAAAUAAIACADis3JJsIcj9GwBAAD3AgAAKQAAAAAAAAABAAAAAADqFAAAdW5pdmVyc2FsL3NraW5fY3VzdG9taXphdGlvbl9zZXR0aW5ncy54bWxQSwECAAAUAAIACADjs3JJ0fqLtP4MAAAqHQAAFwAAAAAAAAAAAAAAAACdFgAAdW5pdmVyc2FsL3VuaXZlcnNhbC5wbmdQSwECAAAUAAIACADjs3JJy/yDJEoAAABqAAAAGwAAAAAAAAABAAAAAADQIwAAdW5pdmVyc2FsL3VuaXZlcnNhbC5wbmcueG1sUEsFBgAAAAALAAsASQMAAFMkAAAAAA=="/>
  <p:tag name="ISPRING_OUTPUT_FOLDER" val="C:\Users\Administrator\Desktop\视频"/>
  <p:tag name="ISPRING_PRESENTATION_TITLE" val="17032505"/>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2701</Words>
  <Application>WPS 演示</Application>
  <PresentationFormat>全屏显示(16:9)</PresentationFormat>
  <Paragraphs>200</Paragraphs>
  <Slides>17</Slides>
  <Notes>18</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17</vt:i4>
      </vt:variant>
    </vt:vector>
  </HeadingPairs>
  <TitlesOfParts>
    <vt:vector size="36" baseType="lpstr">
      <vt:lpstr>Arial</vt:lpstr>
      <vt:lpstr>宋体</vt:lpstr>
      <vt:lpstr>Wingdings</vt:lpstr>
      <vt:lpstr>微软雅黑</vt:lpstr>
      <vt:lpstr>方正正黑简体</vt:lpstr>
      <vt:lpstr>黑体</vt:lpstr>
      <vt:lpstr>Calibri</vt:lpstr>
      <vt:lpstr>Arial Black</vt:lpstr>
      <vt:lpstr>Arial Unicode MS</vt:lpstr>
      <vt:lpstr>幼圆</vt:lpstr>
      <vt:lpstr>方正粗倩简体</vt:lpstr>
      <vt:lpstr>Lato Regular</vt:lpstr>
      <vt:lpstr>Helvetica Light</vt:lpstr>
      <vt:lpstr>Arial Unicode MS</vt:lpstr>
      <vt:lpstr>等线 Light</vt:lpstr>
      <vt:lpstr>Calibri Light</vt:lpstr>
      <vt:lpstr>等线</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17032505</dc:title>
  <dc:creator>User</dc:creator>
  <cp:lastModifiedBy>卢意(5110087)</cp:lastModifiedBy>
  <cp:revision>71</cp:revision>
  <dcterms:created xsi:type="dcterms:W3CDTF">2017-03-04T06:55:00Z</dcterms:created>
  <dcterms:modified xsi:type="dcterms:W3CDTF">2022-04-19T09:08:32Z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1B8812DA80EE44D0883CAD3EEB731F5C</vt:lpwstr>
  </property>
</Properties>
</file>