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  <p:sldMasterId id="2147483664" r:id="rId3"/>
    <p:sldMasterId id="2147483676" r:id="rId4"/>
  </p:sldMasterIdLst>
  <p:notesMasterIdLst>
    <p:notesMasterId r:id="rId13"/>
  </p:notesMasterIdLst>
  <p:handoutMasterIdLst>
    <p:handoutMasterId r:id="rId14"/>
  </p:handoutMasterIdLst>
  <p:sldIdLst>
    <p:sldId id="493" r:id="rId5"/>
    <p:sldId id="515" r:id="rId6"/>
    <p:sldId id="525" r:id="rId7"/>
    <p:sldId id="511" r:id="rId8"/>
    <p:sldId id="527" r:id="rId9"/>
    <p:sldId id="528" r:id="rId10"/>
    <p:sldId id="513" r:id="rId11"/>
    <p:sldId id="505" r:id="rId12"/>
  </p:sldIdLst>
  <p:sldSz cx="9144000" cy="5143500" type="screen16x9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9">
          <p15:clr>
            <a:srgbClr val="A4A3A4"/>
          </p15:clr>
        </p15:guide>
        <p15:guide id="2" pos="2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69C53D"/>
    <a:srgbClr val="5CB531"/>
    <a:srgbClr val="B1F2FF"/>
    <a:srgbClr val="FFFFFF"/>
    <a:srgbClr val="D9D9D9"/>
    <a:srgbClr val="33CC33"/>
    <a:srgbClr val="91CD54"/>
    <a:srgbClr val="3DB56D"/>
    <a:srgbClr val="03B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88" y="228"/>
      </p:cViewPr>
      <p:guideLst>
        <p:guide orient="horz" pos="1719"/>
        <p:guide pos="2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970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4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250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502920" y="125095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537210" y="10265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502920" y="125095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537210" y="10265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502920" y="125095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537210" y="10265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502920" y="125095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idx="1"/>
          </p:nvPr>
        </p:nvSpPr>
        <p:spPr>
          <a:xfrm>
            <a:off x="537210" y="10265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占位符 1"/>
          <p:cNvSpPr>
            <a:spLocks noGrp="1"/>
          </p:cNvSpPr>
          <p:nvPr>
            <p:ph type="title"/>
          </p:nvPr>
        </p:nvSpPr>
        <p:spPr>
          <a:xfrm>
            <a:off x="502920" y="125095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537210" y="1026558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4F852873-A684-44DA-BDD7-501D6D4A981F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C7AADC57-C1E6-4C7F-BC75-A184C57957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1093"/>
            <a:ext cx="3868340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9135"/>
            <a:ext cx="3868340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1093"/>
            <a:ext cx="3887391" cy="6180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8035" indent="0">
              <a:buNone/>
              <a:defRPr sz="1200" b="1"/>
            </a:lvl7pPr>
            <a:lvl8pPr marL="2400935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135"/>
            <a:ext cx="3887391" cy="27639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2949178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698"/>
            <a:ext cx="4629150" cy="365585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2949178" cy="28591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8035" indent="0">
              <a:buNone/>
              <a:defRPr sz="750"/>
            </a:lvl7pPr>
            <a:lvl8pPr marL="2400935" indent="0">
              <a:buNone/>
              <a:defRPr sz="750"/>
            </a:lvl8pPr>
            <a:lvl9pPr marL="2743835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458"/>
            <a:ext cx="7886700" cy="326407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FFFE45BF-79CE-4165-9FC2-ED6905616ECE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2E8ECAB0-4AC8-4675-B773-A8EB779C4E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699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2023/3/27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W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367030" y="499745"/>
            <a:ext cx="5589905" cy="4084320"/>
          </a:xfrm>
          <a:prstGeom prst="rect">
            <a:avLst/>
          </a:prstGeom>
        </p:spPr>
      </p:pic>
      <p:sp>
        <p:nvSpPr>
          <p:cNvPr id="8" name="文本框 7"/>
          <p:cNvSpPr txBox="1"/>
          <p:nvPr userDrawn="1"/>
        </p:nvSpPr>
        <p:spPr>
          <a:xfrm>
            <a:off x="143510" y="4791710"/>
            <a:ext cx="1167130" cy="229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>
                <a:solidFill>
                  <a:schemeClr val="tx1"/>
                </a:solidFill>
                <a:latin typeface="Arial" panose="020B0604020202020204" pitchFamily="34" charset="0"/>
              </a:rPr>
              <a:t>www.neoway.com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7183755" y="4813300"/>
            <a:ext cx="1776730" cy="229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>
                <a:solidFill>
                  <a:schemeClr val="tx1"/>
                </a:solidFill>
                <a:latin typeface="Arial" panose="020B0604020202020204" pitchFamily="34" charset="0"/>
              </a:rPr>
              <a:t>Neoway Technology Co., Ltd.</a:t>
            </a:r>
          </a:p>
        </p:txBody>
      </p:sp>
      <p:pic>
        <p:nvPicPr>
          <p:cNvPr id="3" name="图片 2" descr="有方logo(中文）_印刷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353300" y="247650"/>
            <a:ext cx="1475740" cy="220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有方logo(中文）_印刷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7353300" y="247650"/>
            <a:ext cx="1475740" cy="220980"/>
          </a:xfrm>
          <a:prstGeom prst="rect">
            <a:avLst/>
          </a:prstGeom>
        </p:spPr>
      </p:pic>
      <p:pic>
        <p:nvPicPr>
          <p:cNvPr id="4" name="图片 3" descr="PPT-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525" y="3368040"/>
            <a:ext cx="9144635" cy="17729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69C53D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81330" y="157480"/>
            <a:ext cx="7886700" cy="675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5620" y="1058943"/>
            <a:ext cx="7886700" cy="326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7797165" y="4809490"/>
            <a:ext cx="1103630" cy="229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900">
                <a:latin typeface="Arial" panose="020B0604020202020204" pitchFamily="34" charset="0"/>
                <a:sym typeface="+mn-ea"/>
              </a:rPr>
              <a:t>www.neoway.com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有方logo(中文）_印刷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353300" y="247650"/>
            <a:ext cx="1475740" cy="220980"/>
          </a:xfrm>
          <a:prstGeom prst="rect">
            <a:avLst/>
          </a:prstGeom>
        </p:spPr>
      </p:pic>
      <p:pic>
        <p:nvPicPr>
          <p:cNvPr id="5" name="图片 4" descr="PPT-4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9525" y="3368040"/>
            <a:ext cx="9144635" cy="17729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69C53D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2907" y="1674681"/>
            <a:ext cx="8311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第十二届“有方杯”物联网创客大赛方案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90604" y="2762250"/>
            <a:ext cx="4098925" cy="3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5CB53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深圳市有方科技股份有限公司</a:t>
            </a:r>
          </a:p>
        </p:txBody>
      </p:sp>
      <p:pic>
        <p:nvPicPr>
          <p:cNvPr id="3" name="图片 2" descr="有方logo(中文）_印刷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3300" y="247650"/>
            <a:ext cx="1475740" cy="2209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0"/>
          <p:cNvSpPr txBox="1"/>
          <p:nvPr/>
        </p:nvSpPr>
        <p:spPr>
          <a:xfrm>
            <a:off x="276992" y="183223"/>
            <a:ext cx="3542951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第十二届”有方杯“概述</a:t>
            </a: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461554" y="985901"/>
            <a:ext cx="8310154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  <a:r>
              <a:rPr lang="zh-CN" altLang="en-US" sz="1200" b="1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活动名称：</a:t>
            </a:r>
            <a:r>
              <a:rPr lang="zh-CN" altLang="en-US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第十二届“有方杯”物联网创客大赛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200" spc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 </a:t>
            </a:r>
            <a:r>
              <a:rPr lang="zh-CN" altLang="en-US" sz="1200" b="1" spc="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活动背景：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 资产安全、人身安全、交通安全、数据安全、网络安全等，安全问题无处不在。今天，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物联网爆发式发展，也渗透进了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安全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相关的方方面面，深刻地改变了人们对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安全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r>
              <a:rPr lang="zh-CN" altLang="en-US" sz="1200" spc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理解</a:t>
            </a:r>
            <a:r>
              <a:rPr lang="zh-CN" altLang="en-US" sz="1200" spc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。</a:t>
            </a:r>
            <a:r>
              <a:rPr lang="en-US" altLang="zh-CN" sz="1200" spc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2021</a:t>
            </a:r>
            <a:r>
              <a:rPr lang="zh-CN" altLang="en-US" sz="1200" spc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年，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工业和信息化部发布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网络安全产业高质量发展三年行动计划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(2021-2023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)》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，指出“面向物联网终端、网关、平台等物联网关键环节，开展物联网安全检测、异常处置和公共服务，打造“物联网安心产品”。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5G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、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AI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、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AR/VR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、云计算以及物联网相关的智能技术将会引领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“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安全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”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步入数字化、智能化的新阶段。</a:t>
            </a:r>
            <a:endParaRPr lang="en-US" altLang="zh-CN" sz="1200" spc="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200" b="1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 活动主题：</a:t>
            </a:r>
            <a:r>
              <a:rPr lang="zh-CN" altLang="en-US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Arial" panose="020B0604020202020204" pitchFamily="34" charset="0"/>
              </a:rPr>
              <a:t>“万物互联</a:t>
            </a:r>
            <a:r>
              <a:rPr lang="zh-CN" altLang="en-US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，万物智能，万物安全</a:t>
            </a:r>
            <a:r>
              <a:rPr lang="en-US" altLang="zh-CN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en-US" altLang="zh-CN" sz="1200" spc="100" dirty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altLang="en-US" sz="1200" b="1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活动目的：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活动旨在激发在校学生群体对物联网通信技术的学习热情，鼓励学生动手实践、激发创新能力，并支持</a:t>
            </a:r>
            <a:r>
              <a:rPr lang="zh-CN" altLang="en-US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潜力</a:t>
            </a:r>
            <a:r>
              <a:rPr lang="zh-CN" altLang="en-US" sz="1200" b="1" spc="100" dirty="0">
                <a:solidFill>
                  <a:srgbClr val="69C53D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方案孵化落地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，对工作与生活产生实际影响。</a:t>
            </a: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spc="100" dirty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0"/>
          <p:cNvSpPr txBox="1"/>
          <p:nvPr/>
        </p:nvSpPr>
        <p:spPr>
          <a:xfrm>
            <a:off x="276992" y="183223"/>
            <a:ext cx="4158504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第十二届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有方杯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大赛题目</a:t>
            </a:r>
          </a:p>
        </p:txBody>
      </p:sp>
      <p:sp>
        <p:nvSpPr>
          <p:cNvPr id="5" name="矩形 4"/>
          <p:cNvSpPr/>
          <p:nvPr/>
        </p:nvSpPr>
        <p:spPr>
          <a:xfrm>
            <a:off x="642258" y="805530"/>
            <a:ext cx="7802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物联网在助力安全方面，一直起着重要作用。比如无线烟感报警器，老人院的老人定位卡，无线安防摄像头，资产追踪器</a:t>
            </a:r>
            <a:r>
              <a:rPr lang="zh-CN" sz="1200" spc="100" dirty="0">
                <a:latin typeface="微软雅黑" panose="020B0503020204020204" charset="-122"/>
                <a:ea typeface="微软雅黑" panose="020B0503020204020204" charset="-122"/>
              </a:rPr>
              <a:t>等</a:t>
            </a:r>
            <a:r>
              <a:rPr sz="1200" spc="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sz="1200" spc="100" dirty="0" err="1">
                <a:latin typeface="微软雅黑" panose="020B0503020204020204" charset="-122"/>
                <a:ea typeface="微软雅黑" panose="020B0503020204020204" charset="-122"/>
              </a:rPr>
              <a:t>请参赛者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查阅并参考有方科技提供的</a:t>
            </a:r>
            <a:r>
              <a:rPr sz="1200" spc="100" dirty="0" err="1">
                <a:latin typeface="微软雅黑" panose="020B0503020204020204" charset="-122"/>
                <a:ea typeface="微软雅黑" panose="020B0503020204020204" charset="-122"/>
              </a:rPr>
              <a:t>解决方案主要原理后，举一反三</a:t>
            </a:r>
            <a:r>
              <a:rPr sz="1200" spc="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使用</a:t>
            </a:r>
            <a:r>
              <a:rPr sz="1200" spc="100" dirty="0">
                <a:latin typeface="微软雅黑" panose="020B0503020204020204" charset="-122"/>
                <a:ea typeface="微软雅黑" panose="020B0503020204020204" charset="-122"/>
              </a:rPr>
              <a:t>有方N</a:t>
            </a:r>
            <a:r>
              <a:rPr lang="en-US" sz="1200" spc="100" dirty="0">
                <a:latin typeface="微软雅黑" panose="020B0503020204020204" charset="-122"/>
                <a:ea typeface="微软雅黑" panose="020B0503020204020204" charset="-122"/>
              </a:rPr>
              <a:t>58 LTE C</a:t>
            </a:r>
            <a:r>
              <a:rPr lang="en-US" altLang="zh-CN" sz="1200" spc="100" dirty="0">
                <a:latin typeface="微软雅黑" panose="020B0503020204020204" charset="-122"/>
                <a:ea typeface="微软雅黑" panose="020B0503020204020204" charset="-122"/>
              </a:rPr>
              <a:t>at1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模块</a:t>
            </a:r>
            <a:r>
              <a:rPr sz="1200" spc="100" dirty="0" err="1">
                <a:latin typeface="微软雅黑" panose="020B0503020204020204" charset="-122"/>
                <a:ea typeface="微软雅黑" panose="020B0503020204020204" charset="-122"/>
              </a:rPr>
              <a:t>为基础进行作品设计。作品应用场景不限，但必须能够解决实际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中的安全</a:t>
            </a:r>
            <a:r>
              <a:rPr sz="1200" spc="100" dirty="0" err="1">
                <a:latin typeface="微软雅黑" panose="020B0503020204020204" charset="-122"/>
                <a:ea typeface="微软雅黑" panose="020B0503020204020204" charset="-122"/>
              </a:rPr>
              <a:t>问题，为</a:t>
            </a:r>
            <a:r>
              <a:rPr lang="zh-CN" altLang="en-US" sz="1200" spc="100" dirty="0">
                <a:latin typeface="微软雅黑" panose="020B0503020204020204" charset="-122"/>
                <a:ea typeface="微软雅黑" panose="020B0503020204020204" charset="-122"/>
              </a:rPr>
              <a:t>安全贡献力量</a:t>
            </a:r>
            <a:r>
              <a:rPr sz="1200" spc="1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1200" spc="100" dirty="0" err="1">
                <a:latin typeface="微软雅黑" panose="020B0503020204020204" charset="-122"/>
                <a:ea typeface="微软雅黑" panose="020B0503020204020204" charset="-122"/>
              </a:rPr>
              <a:t>且具有一定的创新性</a:t>
            </a:r>
            <a:r>
              <a:rPr sz="1200" spc="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74797" y="4548364"/>
            <a:ext cx="1111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无线烟感报警器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98126" y="4545220"/>
            <a:ext cx="889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老人定位卡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99420" y="4545220"/>
            <a:ext cx="1099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anose="020B0503020204020204" charset="-122"/>
                <a:ea typeface="微软雅黑" panose="020B0503020204020204" charset="-122"/>
              </a:rPr>
              <a:t>无线安防摄像头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445" y="2459654"/>
            <a:ext cx="2499487" cy="20638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243" y="2459654"/>
            <a:ext cx="2713352" cy="2012883"/>
          </a:xfrm>
          <a:prstGeom prst="rect">
            <a:avLst/>
          </a:prstGeom>
        </p:spPr>
      </p:pic>
      <p:pic>
        <p:nvPicPr>
          <p:cNvPr id="1026" name="Picture 2" descr="https://gimg2.baidu.com/image_search/src=http%3A%2F%2Fimgservice.suning.cn%2Fuimg1%2Fb2c%2Fimage%2FgAwzYvcNsBp7J8x-RFATrw.jpg_800w_800h_4e&amp;refer=http%3A%2F%2Fimgservice.suning.cn&amp;app=2002&amp;size=f9999,10000&amp;q=a80&amp;n=0&amp;g=0n&amp;fmt=auto?sec=1655556758&amp;t=1ca48e8abc3990a97dbedb80e532066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42" y="2496947"/>
            <a:ext cx="1938296" cy="193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0"/>
          <p:cNvSpPr txBox="1"/>
          <p:nvPr/>
        </p:nvSpPr>
        <p:spPr>
          <a:xfrm>
            <a:off x="276992" y="183223"/>
            <a:ext cx="4774057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评分标准（信息安全，不可转发）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15231847"/>
              </p:ext>
            </p:extLst>
          </p:nvPr>
        </p:nvGraphicFramePr>
        <p:xfrm>
          <a:off x="1" y="590550"/>
          <a:ext cx="9143999" cy="4544668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4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91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527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基础项</a:t>
                      </a:r>
                      <a:endParaRPr lang="zh-CN" altLang="en-US" sz="110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序号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关键得分点说明与举例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分值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评分标准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难易度</a:t>
                      </a:r>
                      <a:endParaRPr lang="zh-CN" altLang="en-US" sz="105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1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关键得分点：通过模组</a:t>
                      </a: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+MCU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方式，实现符合本次题目的应用场景设计与实现</a:t>
                      </a:r>
                      <a:endParaRPr lang="en-US" altLang="zh-CN" sz="1050" u="none" strike="noStrike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l" fontAlgn="ctr"/>
                      <a:r>
                        <a:rPr lang="zh-CN" altLang="en-US" sz="1050" b="0" i="0" u="none" strike="noStrike" dirty="0">
                          <a:solidFill>
                            <a:srgbClr val="00000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举例：不同场景下的安全检测与排查，或安全事故处理</a:t>
                      </a: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25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具有一定实用性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具有一定用户群体量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有平台</a:t>
                      </a: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/App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三星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31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关键得分点：通过模组</a:t>
                      </a: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OPEN 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方式，实现符合本次题目的应用场景设计与实现；同时进一步增加外围传感器的搭配使用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场景举例：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）语言识别、行为识别：通过相关传感器实现应用的感知部分                                                                                              </a:t>
                      </a: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）场景识别：在感知识别基础上，增加算法，进行数据分析以及模型分析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）大数据分析：通过大数据分析，能够进行相关场景下的预测、预警以及回顾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识别的准确性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预测的普适性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四星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4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关键得分点：数据收集、处理分析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场景举例：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）使用大数据处理技术，实现安全检测、排查、处理；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）利用大数据进行用户行为分析，从而为商业决策提供依据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数据收集：易收集、真实性</a:t>
                      </a:r>
                      <a:b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</a:b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数据分析：是否具有商业价值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五星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1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加分项</a:t>
                      </a:r>
                      <a:endParaRPr lang="zh-CN" altLang="en-US" sz="1100" b="1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76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App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复杂度、精美度等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使用体验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　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6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云服务平台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可使用有方提供的云平台（使用方法见</a:t>
                      </a:r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MQTT</a:t>
                      </a:r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服务器使用说明），也可以选择自己搭建云平台，重点考核对于平台性能稳定性的掌握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06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具有重大社会价值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10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作品的实用性和便利性能够解决实际生活中还没有解决的痛点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　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8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1050" b="0" i="0" u="none" strike="noStrike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蕴含较大商业价值和体量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altLang="zh-CN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极具创新，极具商业变现价值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　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7776" marR="7776" marT="7776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0"/>
          <p:cNvSpPr txBox="1"/>
          <p:nvPr/>
        </p:nvSpPr>
        <p:spPr>
          <a:xfrm>
            <a:off x="276992" y="183223"/>
            <a:ext cx="7784496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大赛流程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以下为去年时间，具体时间学校内部自行安排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)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86232469"/>
              </p:ext>
            </p:extLst>
          </p:nvPr>
        </p:nvGraphicFramePr>
        <p:xfrm>
          <a:off x="944880" y="1515111"/>
          <a:ext cx="7552510" cy="27303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8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5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3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92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时间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4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</a:t>
                      </a:r>
                      <a:r>
                        <a:rPr lang="zh-CN" altLang="en-US" sz="14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重要节点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4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备注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29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2021.09.27-10.22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报名参赛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团队参赛（</a:t>
                      </a:r>
                      <a:r>
                        <a:rPr 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每个团队</a:t>
                      </a:r>
                      <a:r>
                        <a:rPr lang="en-US" altLang="zh-CN" sz="12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3</a:t>
                      </a:r>
                      <a:r>
                        <a:rPr lang="zh-CN" altLang="en-US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人，需配置一名指导教师）</a:t>
                      </a:r>
                      <a:endParaRPr lang="zh-CN" altLang="en-US" sz="1200" dirty="0">
                        <a:cs typeface="微软雅黑" panose="020B050302020402020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29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2021.10.23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赛前培训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有方派出技术人员，对参赛选手进行集中培训。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2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2021.11.6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初赛</a:t>
                      </a:r>
                    </a:p>
                    <a:p>
                      <a:pPr algn="ctr"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（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8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分钟方案展示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+2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分钟评委点评）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参赛队伍进行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PPT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展示（有视频或实物演示更佳），由高校老师和有方技术人员组成评委团队，筛选出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进入决赛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8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支队伍。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12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2021.11.16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   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决赛</a:t>
                      </a:r>
                    </a:p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（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10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分钟方案展示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+5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分钟互动问答）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参赛队伍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进行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PPT+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视频或实物展示，由高校老师和有方高级管理人员组成评委团队，选出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获奖队伍，并进行颁奖仪式。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0"/>
          <p:cNvSpPr txBox="1"/>
          <p:nvPr/>
        </p:nvSpPr>
        <p:spPr>
          <a:xfrm>
            <a:off x="276992" y="183223"/>
            <a:ext cx="1388515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奖项设置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35386621"/>
              </p:ext>
            </p:extLst>
          </p:nvPr>
        </p:nvGraphicFramePr>
        <p:xfrm>
          <a:off x="963676" y="1275207"/>
          <a:ext cx="6969760" cy="1905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63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1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2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2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奖项名称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</a:rPr>
                        <a:t>数量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  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单笔奖金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 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备注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有方物联网创客大赛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“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金奖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6000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       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有方物联网创客大赛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“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银奖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”</a:t>
                      </a:r>
                      <a:endParaRPr lang="zh-CN" altLang="en-US" sz="12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3000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       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有方物联网创客大赛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“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铜奖</a:t>
                      </a:r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  <a:sym typeface="+mn-ea"/>
                        </a:rPr>
                        <a:t>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1500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       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奖金总金额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16500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"/>
          <p:cNvSpPr txBox="1"/>
          <p:nvPr/>
        </p:nvSpPr>
        <p:spPr>
          <a:xfrm>
            <a:off x="276992" y="183223"/>
            <a:ext cx="1388515" cy="448037"/>
          </a:xfrm>
          <a:prstGeom prst="rect">
            <a:avLst/>
          </a:prstGeom>
          <a:noFill/>
        </p:spPr>
        <p:txBody>
          <a:bodyPr wrap="none" lIns="77943" tIns="38972" rIns="77943" bIns="38972" rtlCol="0" anchor="t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参赛权益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47736" y="1412111"/>
            <a:ext cx="7300913" cy="2369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</a:pPr>
            <a:r>
              <a:rPr kumimoji="0" lang="zh-CN" altLang="en-US" sz="1400" b="1" i="0" u="none" strike="noStrike" cap="none" spc="100" normalizeH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 资源扶持，成为创始人</a:t>
            </a:r>
            <a:endParaRPr kumimoji="0" lang="zh-CN" altLang="en-US" sz="1400" b="1" i="0" u="none" strike="noStrike" cap="none" spc="100" normalizeH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spc="100" normalizeH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对于具有潜力的参赛团队，将获得由有方科技提供的</a:t>
            </a:r>
            <a:r>
              <a:rPr kumimoji="0" lang="zh-CN" altLang="en-US" sz="1400" b="1" i="0" u="none" strike="noStrike" cap="none" spc="100" normalizeH="0" dirty="0">
                <a:ln>
                  <a:noFill/>
                </a:ln>
                <a:solidFill>
                  <a:srgbClr val="69C53D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资源扶持</a:t>
            </a:r>
            <a:r>
              <a:rPr kumimoji="0" lang="zh-CN" altLang="en-US" sz="1400" b="0" i="0" u="none" strike="noStrike" cap="none" spc="100" normalizeH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，</a:t>
            </a:r>
            <a:r>
              <a:rPr kumimoji="0" lang="zh-CN" altLang="en-US" sz="1400" b="1" i="0" u="none" strike="noStrike" cap="none" spc="100" normalizeH="0" dirty="0">
                <a:ln>
                  <a:noFill/>
                </a:ln>
                <a:solidFill>
                  <a:srgbClr val="69C53D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团队成员作为该项目创始人，孵化创业项目并持续运营</a:t>
            </a:r>
            <a:endParaRPr kumimoji="0" lang="en-US" altLang="zh-CN" sz="1400" b="1" i="0" u="none" strike="noStrike" cap="none" spc="100" normalizeH="0" dirty="0">
              <a:ln>
                <a:noFill/>
              </a:ln>
              <a:solidFill>
                <a:srgbClr val="69C53D"/>
              </a:solidFill>
              <a:effectLst/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00" b="1" spc="100" dirty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</a:pPr>
            <a:r>
              <a:rPr kumimoji="0" lang="zh-CN" altLang="en-US" sz="1400" b="1" i="0" u="none" strike="noStrike" cap="none" spc="100" normalizeH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 校招直通</a:t>
            </a:r>
            <a:endParaRPr kumimoji="0" lang="zh-CN" altLang="en-US" sz="1400" b="1" i="0" u="none" strike="noStrike" cap="none" spc="100" normalizeH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lvl="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400" b="0" i="0" u="none" strike="noStrike" cap="none" spc="100" normalizeH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进入决赛的选手有机会获得有方科技或合作伙伴公司</a:t>
            </a:r>
            <a:r>
              <a:rPr lang="zh-CN" altLang="en-US" sz="1400" spc="100" dirty="0"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实习机会或校招直通终面机会</a:t>
            </a:r>
            <a:endParaRPr kumimoji="0" lang="zh-CN" altLang="en-US" sz="1400" b="0" i="0" u="none" strike="noStrike" cap="none" spc="100" normalizeH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3871436" y="1948312"/>
            <a:ext cx="1224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谢 谢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c9f953f-afaa-41e1-9cbd-502274c8048f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b407b453-fd5a-4cd4-a479-4a4df123955e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8870dcc-83a1-4a42-835d-17bccbe2343b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931</Words>
  <Application>Microsoft Office PowerPoint</Application>
  <PresentationFormat>全屏显示(16:9)</PresentationFormat>
  <Paragraphs>101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微软雅黑</vt:lpstr>
      <vt:lpstr>Arial</vt:lpstr>
      <vt:lpstr>Calibri</vt:lpstr>
      <vt:lpstr>Calibri Light</vt:lpstr>
      <vt:lpstr>Wingdings</vt:lpstr>
      <vt:lpstr>Office 主题</vt:lpstr>
      <vt:lpstr>自定义设计方案</vt:lpstr>
      <vt:lpstr>1_自定义设计方案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20131101111</dc:creator>
  <cp:lastModifiedBy>管 芳</cp:lastModifiedBy>
  <cp:revision>431</cp:revision>
  <dcterms:created xsi:type="dcterms:W3CDTF">2016-11-07T02:31:00Z</dcterms:created>
  <dcterms:modified xsi:type="dcterms:W3CDTF">2023-03-27T01:11:26Z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  <property fmtid="{D5CDD505-2E9C-101B-9397-08002B2CF9AE}" pid="3" name="ICV">
    <vt:lpwstr>46591DA9D50D4216BC5C818D272EF650</vt:lpwstr>
  </property>
</Properties>
</file>