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p:scale>
          <a:sx n="40" d="100"/>
          <a:sy n="40" d="100"/>
        </p:scale>
        <p:origin x="182" y="-3533"/>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2019/6/13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emf"/><Relationship Id="rId11" Type="http://schemas.openxmlformats.org/officeDocument/2006/relationships/image" Target="../media/image7.png"/><Relationship Id="rId5" Type="http://schemas.openxmlformats.org/officeDocument/2006/relationships/package" Target="../embeddings/Microsoft_Visio_Drawing.vsdx"/><Relationship Id="rId10" Type="http://schemas.openxmlformats.org/officeDocument/2006/relationships/image" Target="../media/image6.png"/><Relationship Id="rId4" Type="http://schemas.openxmlformats.org/officeDocument/2006/relationships/image" Target="../media/image2.jpeg"/><Relationship Id="rId9" Type="http://schemas.openxmlformats.org/officeDocument/2006/relationships/image" Target="../media/image5.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1956953" y="3888608"/>
            <a:ext cx="25227588" cy="1721497"/>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rgbClr val="7030A0"/>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学位论文题目</a:t>
            </a:r>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颜晓娟        指导教师： 肖海林          专业（领域）：信息与通信工程</a:t>
            </a: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806" y="34342647"/>
            <a:ext cx="27272843" cy="6863417"/>
          </a:xfrm>
          <a:prstGeom prst="rect">
            <a:avLst/>
          </a:prstGeom>
          <a:noFill/>
          <a:ln w="9525">
            <a:noFill/>
          </a:ln>
        </p:spPr>
        <p:txBody>
          <a:bodyPr wrap="square">
            <a:spAutoFit/>
          </a:bodyPr>
          <a:lstStyle/>
          <a:p>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 Performance analysis of NOMA-based land mobile satellite network. IEEE Access(SCI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 Outage performance of NOMA-based hybrid satellite-terrestrial relay networks. IEEE Wireless Communications Letters(SCI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 Hybrid satellite terrestrial relay networks with cooperative non-orthogonal multiple access. IEEE Communications Letters (SCI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gn="just"/>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[4] On the ergodic capacity of NOMA-based cognitive hybrid satellite terrestrial networks. 2017 IEEE/CIC ICCC (EI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 </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基于非正交多址技术的协作中继传输方案，系统工程与电子技术</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63"/>
          <p:cNvSpPr txBox="1"/>
          <p:nvPr/>
        </p:nvSpPr>
        <p:spPr>
          <a:xfrm>
            <a:off x="7402830" y="41772205"/>
            <a:ext cx="15180945" cy="768350"/>
          </a:xfrm>
          <a:prstGeom prst="rect">
            <a:avLst/>
          </a:prstGeom>
          <a:noFill/>
          <a:ln w="9525">
            <a:noFill/>
          </a:ln>
        </p:spPr>
        <p:txBody>
          <a:bodyPr wrap="square">
            <a:spAutoFit/>
          </a:bodyPr>
          <a:lstStyle/>
          <a:p>
            <a:pPr algn="ctr"/>
            <a:r>
              <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a:t>
            </a:r>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院</a:t>
            </a:r>
            <a:endPar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a:off x="670776" y="34127440"/>
            <a:ext cx="26403300" cy="114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 Box 600">
            <a:extLst>
              <a:ext uri="{FF2B5EF4-FFF2-40B4-BE49-F238E27FC236}">
                <a16:creationId xmlns:a16="http://schemas.microsoft.com/office/drawing/2014/main" id="{C83E318D-121C-4AA1-81D3-3CCAE2E65D66}"/>
              </a:ext>
            </a:extLst>
          </p:cNvPr>
          <p:cNvSpPr txBox="1">
            <a:spLocks noChangeArrowheads="1"/>
          </p:cNvSpPr>
          <p:nvPr/>
        </p:nvSpPr>
        <p:spPr bwMode="auto">
          <a:xfrm>
            <a:off x="594576" y="8343254"/>
            <a:ext cx="12664224" cy="769441"/>
          </a:xfrm>
          <a:prstGeom prst="rect">
            <a:avLst/>
          </a:prstGeom>
          <a:solidFill>
            <a:schemeClr val="accent2"/>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背景介绍</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4" name="内容占位符 2">
            <a:extLst>
              <a:ext uri="{FF2B5EF4-FFF2-40B4-BE49-F238E27FC236}">
                <a16:creationId xmlns:a16="http://schemas.microsoft.com/office/drawing/2014/main" id="{30ECE61D-5B1C-4A88-A1D5-BB0C0BBD7460}"/>
              </a:ext>
            </a:extLst>
          </p:cNvPr>
          <p:cNvSpPr txBox="1">
            <a:spLocks/>
          </p:cNvSpPr>
          <p:nvPr/>
        </p:nvSpPr>
        <p:spPr bwMode="auto">
          <a:xfrm>
            <a:off x="442519" y="9156973"/>
            <a:ext cx="13273481" cy="5663927"/>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研究对象：提高星地融合网络各通信场景；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研究方法：在各通信场景中引入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研究目标：</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）提高卫星通信的服务质量和用户公平性；</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）提高星地协作网络的服务质量；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）提高星地认知网络的资源利用率。</a:t>
            </a:r>
          </a:p>
        </p:txBody>
      </p:sp>
      <p:sp>
        <p:nvSpPr>
          <p:cNvPr id="15" name="Text Box 600">
            <a:extLst>
              <a:ext uri="{FF2B5EF4-FFF2-40B4-BE49-F238E27FC236}">
                <a16:creationId xmlns:a16="http://schemas.microsoft.com/office/drawing/2014/main" id="{84B07328-DCEA-4F9C-8D67-6AEF8D5EB6D3}"/>
              </a:ext>
            </a:extLst>
          </p:cNvPr>
          <p:cNvSpPr txBox="1">
            <a:spLocks noChangeArrowheads="1"/>
          </p:cNvSpPr>
          <p:nvPr/>
        </p:nvSpPr>
        <p:spPr bwMode="auto">
          <a:xfrm>
            <a:off x="670776" y="14487672"/>
            <a:ext cx="12664224" cy="769441"/>
          </a:xfrm>
          <a:prstGeom prst="rect">
            <a:avLst/>
          </a:prstGeom>
          <a:solidFill>
            <a:schemeClr val="accent1">
              <a:lumMod val="75000"/>
            </a:schemeClr>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主要工作及创新性</a:t>
            </a:r>
            <a:endParaRPr lang="en-US" altLang="zh-CN" sz="4400"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对象 15">
            <a:extLst>
              <a:ext uri="{FF2B5EF4-FFF2-40B4-BE49-F238E27FC236}">
                <a16:creationId xmlns:a16="http://schemas.microsoft.com/office/drawing/2014/main" id="{771F1D3A-313F-4AC7-8D02-45D1952F82E2}"/>
              </a:ext>
            </a:extLst>
          </p:cNvPr>
          <p:cNvGraphicFramePr>
            <a:graphicFrameLocks noChangeAspect="1"/>
          </p:cNvGraphicFramePr>
          <p:nvPr>
            <p:extLst>
              <p:ext uri="{D42A27DB-BD31-4B8C-83A1-F6EECF244321}">
                <p14:modId xmlns:p14="http://schemas.microsoft.com/office/powerpoint/2010/main" val="1152511437"/>
              </p:ext>
            </p:extLst>
          </p:nvPr>
        </p:nvGraphicFramePr>
        <p:xfrm>
          <a:off x="1242619" y="15308606"/>
          <a:ext cx="11378047" cy="13587649"/>
        </p:xfrm>
        <a:graphic>
          <a:graphicData uri="http://schemas.openxmlformats.org/presentationml/2006/ole">
            <mc:AlternateContent xmlns:mc="http://schemas.openxmlformats.org/markup-compatibility/2006">
              <mc:Choice xmlns:v="urn:schemas-microsoft-com:vml" Requires="v">
                <p:oleObj spid="_x0000_s1034" name="Visio" r:id="rId5" imgW="6926474" imgH="7924596" progId="Visio.Drawing.15">
                  <p:embed/>
                </p:oleObj>
              </mc:Choice>
              <mc:Fallback>
                <p:oleObj name="Visio" r:id="rId5" imgW="6926474" imgH="7924596" progId="Visio.Drawing.15">
                  <p:embed/>
                  <p:pic>
                    <p:nvPicPr>
                      <p:cNvPr id="0" name="Object 1"/>
                      <p:cNvPicPr>
                        <a:picLocks noChangeAspect="1" noChangeArrowheads="1"/>
                      </p:cNvPicPr>
                      <p:nvPr/>
                    </p:nvPicPr>
                    <p:blipFill>
                      <a:blip r:embed="rId6"/>
                      <a:srcRect/>
                      <a:stretch>
                        <a:fillRect/>
                      </a:stretch>
                    </p:blipFill>
                    <p:spPr bwMode="auto">
                      <a:xfrm>
                        <a:off x="1242619" y="15308606"/>
                        <a:ext cx="11378047" cy="13587649"/>
                      </a:xfrm>
                      <a:prstGeom prst="rect">
                        <a:avLst/>
                      </a:prstGeom>
                      <a:noFill/>
                    </p:spPr>
                  </p:pic>
                </p:oleObj>
              </mc:Fallback>
            </mc:AlternateContent>
          </a:graphicData>
        </a:graphic>
      </p:graphicFrame>
      <p:sp>
        <p:nvSpPr>
          <p:cNvPr id="18" name="Text Box 600">
            <a:extLst>
              <a:ext uri="{FF2B5EF4-FFF2-40B4-BE49-F238E27FC236}">
                <a16:creationId xmlns:a16="http://schemas.microsoft.com/office/drawing/2014/main" id="{FD9150A8-ECB7-4A46-AC7A-431646B7D71D}"/>
              </a:ext>
            </a:extLst>
          </p:cNvPr>
          <p:cNvSpPr txBox="1">
            <a:spLocks noChangeArrowheads="1"/>
          </p:cNvSpPr>
          <p:nvPr/>
        </p:nvSpPr>
        <p:spPr bwMode="auto">
          <a:xfrm>
            <a:off x="670776" y="28829553"/>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研究成果</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9" name="内容占位符 2">
            <a:extLst>
              <a:ext uri="{FF2B5EF4-FFF2-40B4-BE49-F238E27FC236}">
                <a16:creationId xmlns:a16="http://schemas.microsoft.com/office/drawing/2014/main" id="{5E62BBCE-F192-4FBD-BA75-DF8B13618870}"/>
              </a:ext>
            </a:extLst>
          </p:cNvPr>
          <p:cNvSpPr txBox="1">
            <a:spLocks/>
          </p:cNvSpPr>
          <p:nvPr/>
        </p:nvSpPr>
        <p:spPr bwMode="auto">
          <a:xfrm>
            <a:off x="557231" y="29556856"/>
            <a:ext cx="12777769" cy="2751944"/>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）提出了以系统合速率最大化为目标的功率分配优化算法；获得了用户信干噪比与非精确信道估计、天线指向误差和用户位置的关系式。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技术的星地协作网络在视距链路中断和中继节点存在的场景中提升资源利用率的问题和在中继节点不存在的场景中</a:t>
            </a:r>
          </a:p>
        </p:txBody>
      </p:sp>
      <p:sp>
        <p:nvSpPr>
          <p:cNvPr id="17" name="矩形 16">
            <a:extLst>
              <a:ext uri="{FF2B5EF4-FFF2-40B4-BE49-F238E27FC236}">
                <a16:creationId xmlns:a16="http://schemas.microsoft.com/office/drawing/2014/main" id="{2D42EA73-BDA6-4003-90FB-C07639F660CF}"/>
              </a:ext>
            </a:extLst>
          </p:cNvPr>
          <p:cNvSpPr/>
          <p:nvPr/>
        </p:nvSpPr>
        <p:spPr>
          <a:xfrm>
            <a:off x="15084426" y="8281698"/>
            <a:ext cx="13121423" cy="3323987"/>
          </a:xfrm>
          <a:prstGeom prst="rect">
            <a:avLst/>
          </a:prstGeom>
        </p:spPr>
        <p:txBody>
          <a:bodyPr wrap="square">
            <a:spAutoFit/>
          </a:bodyPr>
          <a:lstStyle/>
          <a:p>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提升衰落用户通信质量的方法</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a:t>
            </a:r>
          </a:p>
          <a:p>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技术的星地认知网络提升系统资源利用率及提升深衰落认知用户传输速率的方法。</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endParaRPr lang="zh-CN" altLang="en-US" dirty="0"/>
          </a:p>
        </p:txBody>
      </p:sp>
      <p:sp>
        <p:nvSpPr>
          <p:cNvPr id="21" name="Text Box 600">
            <a:extLst>
              <a:ext uri="{FF2B5EF4-FFF2-40B4-BE49-F238E27FC236}">
                <a16:creationId xmlns:a16="http://schemas.microsoft.com/office/drawing/2014/main" id="{9126F948-B6DD-4E43-90A9-1F2C03E1244D}"/>
              </a:ext>
            </a:extLst>
          </p:cNvPr>
          <p:cNvSpPr txBox="1">
            <a:spLocks noChangeArrowheads="1"/>
          </p:cNvSpPr>
          <p:nvPr/>
        </p:nvSpPr>
        <p:spPr bwMode="auto">
          <a:xfrm>
            <a:off x="15084426" y="11402385"/>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仿真分析</a:t>
            </a:r>
            <a:endParaRPr lang="en-US" altLang="zh-CN" sz="4400" dirty="0">
              <a:solidFill>
                <a:schemeClr val="bg1"/>
              </a:solidFill>
              <a:latin typeface="微软雅黑" panose="020B0503020204020204" pitchFamily="34" charset="-122"/>
              <a:ea typeface="微软雅黑" panose="020B0503020204020204" pitchFamily="34" charset="-122"/>
            </a:endParaRPr>
          </a:p>
        </p:txBody>
      </p:sp>
      <p:pic>
        <p:nvPicPr>
          <p:cNvPr id="23" name="图片 2">
            <a:extLst>
              <a:ext uri="{FF2B5EF4-FFF2-40B4-BE49-F238E27FC236}">
                <a16:creationId xmlns:a16="http://schemas.microsoft.com/office/drawing/2014/main" id="{4235ED7E-E6CC-4B4E-9099-E450FEF56E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89130" y="12341339"/>
            <a:ext cx="5401200" cy="436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
            <a:extLst>
              <a:ext uri="{FF2B5EF4-FFF2-40B4-BE49-F238E27FC236}">
                <a16:creationId xmlns:a16="http://schemas.microsoft.com/office/drawing/2014/main" id="{7408CA91-E235-4230-B428-471DAD6919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61666" y="12508241"/>
            <a:ext cx="5222875" cy="410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1">
            <a:extLst>
              <a:ext uri="{FF2B5EF4-FFF2-40B4-BE49-F238E27FC236}">
                <a16:creationId xmlns:a16="http://schemas.microsoft.com/office/drawing/2014/main" id="{8E7AC41D-E5C4-45D1-A843-6743697D97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5152" t="26534" r="18326" b="33110"/>
          <a:stretch>
            <a:fillRect/>
          </a:stretch>
        </p:blipFill>
        <p:spPr bwMode="auto">
          <a:xfrm>
            <a:off x="15308130"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1">
            <a:extLst>
              <a:ext uri="{FF2B5EF4-FFF2-40B4-BE49-F238E27FC236}">
                <a16:creationId xmlns:a16="http://schemas.microsoft.com/office/drawing/2014/main" id="{7E6EBDF1-FB88-46B3-AB63-4E66019039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9091" t="25307" r="13132" b="31660"/>
          <a:stretch>
            <a:fillRect/>
          </a:stretch>
        </p:blipFill>
        <p:spPr bwMode="auto">
          <a:xfrm>
            <a:off x="21781128"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
            <a:extLst>
              <a:ext uri="{FF2B5EF4-FFF2-40B4-BE49-F238E27FC236}">
                <a16:creationId xmlns:a16="http://schemas.microsoft.com/office/drawing/2014/main" id="{D4F7BEC9-AC0D-4E0A-A041-54EA03508D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2981" t="26143" r="18594" b="33838"/>
          <a:stretch>
            <a:fillRect/>
          </a:stretch>
        </p:blipFill>
        <p:spPr bwMode="auto">
          <a:xfrm>
            <a:off x="15308130" y="28606809"/>
            <a:ext cx="600217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
            <a:extLst>
              <a:ext uri="{FF2B5EF4-FFF2-40B4-BE49-F238E27FC236}">
                <a16:creationId xmlns:a16="http://schemas.microsoft.com/office/drawing/2014/main" id="{43A7AFB0-B4D4-46EB-9BDC-1E0CA85B94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2987" t="25307" r="16739" b="32219"/>
          <a:stretch>
            <a:fillRect/>
          </a:stretch>
        </p:blipFill>
        <p:spPr bwMode="auto">
          <a:xfrm>
            <a:off x="22356143" y="28588616"/>
            <a:ext cx="5735249" cy="4482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
            <a:extLst>
              <a:ext uri="{FF2B5EF4-FFF2-40B4-BE49-F238E27FC236}">
                <a16:creationId xmlns:a16="http://schemas.microsoft.com/office/drawing/2014/main" id="{421D2ECE-48E7-43B8-8B4F-8A1ABF2411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3202" t="24382" r="15933" b="32407"/>
          <a:stretch>
            <a:fillRect/>
          </a:stretch>
        </p:blipFill>
        <p:spPr bwMode="auto">
          <a:xfrm>
            <a:off x="15641872" y="17418568"/>
            <a:ext cx="575708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1">
            <a:extLst>
              <a:ext uri="{FF2B5EF4-FFF2-40B4-BE49-F238E27FC236}">
                <a16:creationId xmlns:a16="http://schemas.microsoft.com/office/drawing/2014/main" id="{3BBA50C0-0C7B-45A6-B313-5B2780A076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663755" y="17562665"/>
            <a:ext cx="5872017" cy="4398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055A0682-1908-40CD-A0E9-ED76F5C35176}"/>
              </a:ext>
            </a:extLst>
          </p:cNvPr>
          <p:cNvSpPr/>
          <p:nvPr/>
        </p:nvSpPr>
        <p:spPr>
          <a:xfrm>
            <a:off x="22061496" y="33134179"/>
            <a:ext cx="5896166"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8</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：研究内容三，认知深衰落用户的传输速率随链路增益</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1" name="矩形 30">
            <a:extLst>
              <a:ext uri="{FF2B5EF4-FFF2-40B4-BE49-F238E27FC236}">
                <a16:creationId xmlns:a16="http://schemas.microsoft.com/office/drawing/2014/main" id="{94441EF8-62C3-416F-B686-B095FB4C2C6F}"/>
              </a:ext>
            </a:extLst>
          </p:cNvPr>
          <p:cNvSpPr/>
          <p:nvPr/>
        </p:nvSpPr>
        <p:spPr>
          <a:xfrm>
            <a:off x="15502793" y="3312222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7</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：研究内容三，认知网络的遍历容量随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2" name="矩形 31">
            <a:extLst>
              <a:ext uri="{FF2B5EF4-FFF2-40B4-BE49-F238E27FC236}">
                <a16:creationId xmlns:a16="http://schemas.microsoft.com/office/drawing/2014/main" id="{2EBC7788-7FCE-4F01-B253-C5490BF5EF07}"/>
              </a:ext>
            </a:extLst>
          </p:cNvPr>
          <p:cNvSpPr/>
          <p:nvPr/>
        </p:nvSpPr>
        <p:spPr>
          <a:xfrm>
            <a:off x="15655193" y="2775647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5</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用户的中断概</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率随信噪比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3" name="矩形 32">
            <a:extLst>
              <a:ext uri="{FF2B5EF4-FFF2-40B4-BE49-F238E27FC236}">
                <a16:creationId xmlns:a16="http://schemas.microsoft.com/office/drawing/2014/main" id="{4582CD83-E7EE-4EA0-8CA8-9EBDF034D51E}"/>
              </a:ext>
            </a:extLst>
          </p:cNvPr>
          <p:cNvSpPr/>
          <p:nvPr/>
        </p:nvSpPr>
        <p:spPr>
          <a:xfrm>
            <a:off x="21834550" y="27756845"/>
            <a:ext cx="6203942"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6</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用户的遍历容量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4" name="矩形 33">
            <a:extLst>
              <a:ext uri="{FF2B5EF4-FFF2-40B4-BE49-F238E27FC236}">
                <a16:creationId xmlns:a16="http://schemas.microsoft.com/office/drawing/2014/main" id="{2600373B-1D6A-4019-8ABB-6E78B0B7F79B}"/>
              </a:ext>
            </a:extLst>
          </p:cNvPr>
          <p:cNvSpPr/>
          <p:nvPr/>
        </p:nvSpPr>
        <p:spPr>
          <a:xfrm>
            <a:off x="15655193" y="22052531"/>
            <a:ext cx="5588389"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3</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a:t>
            </a:r>
            <a:r>
              <a:rPr kumimoji="0" lang="en-US" altLang="zh-CN" sz="2400" b="0"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R</a:t>
            </a:r>
            <a:r>
              <a:rPr kumimoji="0" lang="en-US" altLang="zh-CN" sz="2400" b="0" i="1" u="none" strike="noStrike" kern="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5" name="矩形 34">
            <a:extLst>
              <a:ext uri="{FF2B5EF4-FFF2-40B4-BE49-F238E27FC236}">
                <a16:creationId xmlns:a16="http://schemas.microsoft.com/office/drawing/2014/main" id="{A1A80C3A-2FDB-4420-B98D-16EF2C84F62C}"/>
              </a:ext>
            </a:extLst>
          </p:cNvPr>
          <p:cNvSpPr/>
          <p:nvPr/>
        </p:nvSpPr>
        <p:spPr>
          <a:xfrm>
            <a:off x="21988438" y="22071580"/>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4</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：研究内容一，系统遍历容量与序列</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训练长度的关系</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6" name="矩形 35">
            <a:extLst>
              <a:ext uri="{FF2B5EF4-FFF2-40B4-BE49-F238E27FC236}">
                <a16:creationId xmlns:a16="http://schemas.microsoft.com/office/drawing/2014/main" id="{4FEB2E03-5E61-4848-B8DA-520442263469}"/>
              </a:ext>
            </a:extLst>
          </p:cNvPr>
          <p:cNvSpPr/>
          <p:nvPr/>
        </p:nvSpPr>
        <p:spPr>
          <a:xfrm>
            <a:off x="15655193" y="16702595"/>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1</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7" name="矩形 36">
            <a:extLst>
              <a:ext uri="{FF2B5EF4-FFF2-40B4-BE49-F238E27FC236}">
                <a16:creationId xmlns:a16="http://schemas.microsoft.com/office/drawing/2014/main" id="{7FAF6193-FECF-47A9-99AE-76DD49CDC409}"/>
              </a:ext>
            </a:extLst>
          </p:cNvPr>
          <p:cNvSpPr/>
          <p:nvPr/>
        </p:nvSpPr>
        <p:spPr>
          <a:xfrm>
            <a:off x="21834550" y="16721518"/>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2</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：研究内容一，系统能量效率随信噪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466</Words>
  <Application>Microsoft Office PowerPoint</Application>
  <PresentationFormat>自定义</PresentationFormat>
  <Paragraphs>37</Paragraphs>
  <Slides>1</Slides>
  <Notes>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9" baseType="lpstr">
      <vt:lpstr>微软雅黑</vt:lpstr>
      <vt:lpstr>Arial</vt:lpstr>
      <vt:lpstr>Calibri</vt:lpstr>
      <vt:lpstr>Calibri Light</vt:lpstr>
      <vt:lpstr>Times New Roman</vt:lpstr>
      <vt:lpstr>Wingdings</vt:lpstr>
      <vt:lpstr>Office 主题</vt:lpstr>
      <vt:lpstr>Microsoft Visio Drawing</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xiaojuan yan</cp:lastModifiedBy>
  <cp:revision>72</cp:revision>
  <dcterms:created xsi:type="dcterms:W3CDTF">2017-06-14T03:33:00Z</dcterms:created>
  <dcterms:modified xsi:type="dcterms:W3CDTF">2019-06-13T12:21:57Z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y fmtid="{D5CDD505-2E9C-101B-9397-08002B2CF9AE}" pid="3" name="KSORubyTemplateID">
    <vt:lpwstr>8</vt:lpwstr>
  </property>
</Properties>
</file>