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07" r:id="rId2"/>
    <p:sldId id="386" r:id="rId3"/>
    <p:sldId id="431" r:id="rId4"/>
    <p:sldId id="474" r:id="rId5"/>
    <p:sldId id="473" r:id="rId6"/>
    <p:sldId id="445" r:id="rId7"/>
    <p:sldId id="432" r:id="rId8"/>
    <p:sldId id="483" r:id="rId9"/>
    <p:sldId id="484" r:id="rId10"/>
    <p:sldId id="435" r:id="rId11"/>
    <p:sldId id="436" r:id="rId12"/>
    <p:sldId id="437" r:id="rId13"/>
    <p:sldId id="438" r:id="rId14"/>
    <p:sldId id="439" r:id="rId15"/>
    <p:sldId id="440" r:id="rId16"/>
    <p:sldId id="446" r:id="rId17"/>
    <p:sldId id="441" r:id="rId18"/>
    <p:sldId id="475" r:id="rId19"/>
    <p:sldId id="471" r:id="rId20"/>
    <p:sldId id="443" r:id="rId21"/>
    <p:sldId id="447" r:id="rId22"/>
    <p:sldId id="482" r:id="rId23"/>
    <p:sldId id="448" r:id="rId24"/>
    <p:sldId id="456" r:id="rId25"/>
    <p:sldId id="449" r:id="rId26"/>
    <p:sldId id="477" r:id="rId27"/>
    <p:sldId id="450" r:id="rId28"/>
    <p:sldId id="452" r:id="rId29"/>
    <p:sldId id="479" r:id="rId30"/>
    <p:sldId id="480" r:id="rId31"/>
    <p:sldId id="481" r:id="rId32"/>
    <p:sldId id="453" r:id="rId33"/>
    <p:sldId id="460" r:id="rId34"/>
    <p:sldId id="472" r:id="rId35"/>
    <p:sldId id="485" r:id="rId36"/>
    <p:sldId id="459" r:id="rId37"/>
    <p:sldId id="454" r:id="rId38"/>
    <p:sldId id="462" r:id="rId39"/>
    <p:sldId id="457" r:id="rId40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9EB7AFD-1CFA-4C4A-B305-944551F4249B}">
          <p14:sldIdLst>
            <p14:sldId id="307"/>
            <p14:sldId id="386"/>
            <p14:sldId id="431"/>
            <p14:sldId id="474"/>
            <p14:sldId id="473"/>
            <p14:sldId id="445"/>
            <p14:sldId id="432"/>
            <p14:sldId id="483"/>
            <p14:sldId id="484"/>
            <p14:sldId id="435"/>
            <p14:sldId id="436"/>
            <p14:sldId id="437"/>
            <p14:sldId id="438"/>
            <p14:sldId id="439"/>
            <p14:sldId id="440"/>
            <p14:sldId id="446"/>
            <p14:sldId id="441"/>
            <p14:sldId id="475"/>
            <p14:sldId id="471"/>
            <p14:sldId id="443"/>
            <p14:sldId id="447"/>
            <p14:sldId id="482"/>
            <p14:sldId id="448"/>
            <p14:sldId id="456"/>
            <p14:sldId id="449"/>
            <p14:sldId id="477"/>
            <p14:sldId id="450"/>
            <p14:sldId id="452"/>
            <p14:sldId id="479"/>
            <p14:sldId id="480"/>
            <p14:sldId id="481"/>
            <p14:sldId id="453"/>
            <p14:sldId id="460"/>
            <p14:sldId id="472"/>
            <p14:sldId id="485"/>
            <p14:sldId id="459"/>
            <p14:sldId id="454"/>
            <p14:sldId id="462"/>
            <p14:sldId id="4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36699"/>
    <a:srgbClr val="0000FF"/>
    <a:srgbClr val="FF7C80"/>
    <a:srgbClr val="003300"/>
    <a:srgbClr val="006600"/>
    <a:srgbClr val="006666"/>
    <a:srgbClr val="1C1C1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1652" autoAdjust="0"/>
  </p:normalViewPr>
  <p:slideViewPr>
    <p:cSldViewPr>
      <p:cViewPr varScale="1">
        <p:scale>
          <a:sx n="69" d="100"/>
          <a:sy n="69" d="100"/>
        </p:scale>
        <p:origin x="1032" y="32"/>
      </p:cViewPr>
      <p:guideLst>
        <p:guide orient="horz" pos="24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05A809-24FD-46C6-A585-7B7EA6715954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4FBB2BB-22F5-4931-AEE6-C3B60D15EF26}">
      <dgm:prSet phldrT="[文字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zh-TW" altLang="en-US" sz="2400" dirty="0"/>
        </a:p>
      </dgm:t>
    </dgm:pt>
    <dgm:pt modelId="{163B39A1-D67F-4C05-A552-085025A2323C}" type="parTrans" cxnId="{63A65A58-7BC8-49BC-ACDA-F59C107BBFDA}">
      <dgm:prSet/>
      <dgm:spPr/>
      <dgm:t>
        <a:bodyPr/>
        <a:lstStyle/>
        <a:p>
          <a:endParaRPr lang="zh-TW" altLang="en-US"/>
        </a:p>
      </dgm:t>
    </dgm:pt>
    <dgm:pt modelId="{C55A9728-F920-4DFF-80F1-8CA3CBA8F64C}" type="sibTrans" cxnId="{63A65A58-7BC8-49BC-ACDA-F59C107BBFDA}">
      <dgm:prSet/>
      <dgm:spPr/>
      <dgm:t>
        <a:bodyPr/>
        <a:lstStyle/>
        <a:p>
          <a:endParaRPr lang="zh-TW" altLang="en-US"/>
        </a:p>
      </dgm:t>
    </dgm:pt>
    <dgm:pt modelId="{5BE5459C-8B8F-4C15-9FF1-406417C0322B}">
      <dgm:prSet phldrT="[文字]" custT="1"/>
      <dgm:spPr/>
      <dgm:t>
        <a:bodyPr/>
        <a:lstStyle/>
        <a:p>
          <a:r>
            <a:rPr lang="en-US" altLang="zh-TW" sz="2000" b="0" i="0" u="none" dirty="0" smtClean="0"/>
            <a:t>1.</a:t>
          </a:r>
          <a:r>
            <a:rPr lang="zh-CN" altLang="en-US" sz="2000" b="0" i="0" u="none" dirty="0" smtClean="0"/>
            <a:t>机械工程 </a:t>
          </a:r>
          <a:r>
            <a:rPr lang="en-US" altLang="zh-CN" sz="2000" b="0" i="0" u="none" dirty="0" smtClean="0"/>
            <a:t>              </a:t>
          </a:r>
          <a:r>
            <a:rPr lang="zh-CN" altLang="en-US" sz="2000" b="0" i="0" u="none" dirty="0" smtClean="0"/>
            <a:t>机械设计制造及其自动化</a:t>
          </a:r>
          <a:r>
            <a:rPr lang="en-US" altLang="zh-CN" sz="2000" b="0" i="0" u="none" dirty="0" smtClean="0"/>
            <a:t>         </a:t>
          </a:r>
          <a:r>
            <a:rPr lang="zh-CN" altLang="en-US" sz="2000" b="0" i="0" u="none" dirty="0" smtClean="0"/>
            <a:t>材料成型及控制工程</a:t>
          </a:r>
          <a:r>
            <a:rPr lang="zh-TW" altLang="en-US" sz="2000" b="0" i="0" u="none" dirty="0" smtClean="0"/>
            <a:t>；</a:t>
          </a:r>
          <a:br>
            <a:rPr lang="zh-TW" altLang="en-US" sz="2000" b="0" i="0" u="none" dirty="0" smtClean="0"/>
          </a:br>
          <a:r>
            <a:rPr lang="zh-CN" altLang="en-US" sz="2000" b="0" i="0" u="none" dirty="0" smtClean="0"/>
            <a:t>机械电子工程</a:t>
          </a:r>
          <a:r>
            <a:rPr lang="en-US" altLang="zh-CN" sz="2000" b="0" i="0" u="none" dirty="0" smtClean="0"/>
            <a:t>          </a:t>
          </a:r>
          <a:r>
            <a:rPr lang="zh-CN" altLang="en-US" sz="2000" b="0" i="0" u="none" dirty="0" smtClean="0"/>
            <a:t>工业过程装备与控制工程</a:t>
          </a:r>
          <a:r>
            <a:rPr lang="zh-TW" altLang="en-US" sz="2000" b="0" i="0" u="none" dirty="0" smtClean="0"/>
            <a:t>；</a:t>
          </a:r>
          <a:endParaRPr lang="zh-TW" altLang="en-US" sz="2000" dirty="0"/>
        </a:p>
      </dgm:t>
    </dgm:pt>
    <dgm:pt modelId="{C56EDA6B-17C2-4E52-8436-AA3955102953}" type="parTrans" cxnId="{8D6F97C9-F07B-4626-9CF4-D6F0CFDF8699}">
      <dgm:prSet/>
      <dgm:spPr/>
      <dgm:t>
        <a:bodyPr/>
        <a:lstStyle/>
        <a:p>
          <a:endParaRPr lang="zh-TW" altLang="en-US"/>
        </a:p>
      </dgm:t>
    </dgm:pt>
    <dgm:pt modelId="{3012E856-6D74-4F42-B1D8-E23625EA3AE5}" type="sibTrans" cxnId="{8D6F97C9-F07B-4626-9CF4-D6F0CFDF8699}">
      <dgm:prSet/>
      <dgm:spPr/>
      <dgm:t>
        <a:bodyPr/>
        <a:lstStyle/>
        <a:p>
          <a:endParaRPr lang="zh-TW" altLang="en-US"/>
        </a:p>
      </dgm:t>
    </dgm:pt>
    <dgm:pt modelId="{05A80659-D1E0-4C64-B6B0-44FEDC68CEFF}">
      <dgm:prSet phldrT="[文字]" custT="1"/>
      <dgm:spPr>
        <a:solidFill>
          <a:schemeClr val="bg2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zh-CN" altLang="en-US" sz="2800" dirty="0" smtClean="0"/>
            <a:t>电器类专业</a:t>
          </a:r>
          <a:endParaRPr lang="zh-TW" altLang="en-US" sz="2800" dirty="0"/>
        </a:p>
      </dgm:t>
    </dgm:pt>
    <dgm:pt modelId="{33242179-E5A9-4087-BDA6-B9FAA66DCF42}" type="parTrans" cxnId="{997904C2-44AA-4F66-8EC4-05510E14AEB1}">
      <dgm:prSet/>
      <dgm:spPr/>
      <dgm:t>
        <a:bodyPr/>
        <a:lstStyle/>
        <a:p>
          <a:endParaRPr lang="zh-TW" altLang="en-US"/>
        </a:p>
      </dgm:t>
    </dgm:pt>
    <dgm:pt modelId="{D1C184E9-8CEC-448E-9D0F-EF5AEEB4E954}" type="sibTrans" cxnId="{997904C2-44AA-4F66-8EC4-05510E14AEB1}">
      <dgm:prSet/>
      <dgm:spPr/>
      <dgm:t>
        <a:bodyPr/>
        <a:lstStyle/>
        <a:p>
          <a:endParaRPr lang="zh-TW" altLang="en-US"/>
        </a:p>
      </dgm:t>
    </dgm:pt>
    <dgm:pt modelId="{F9895BCA-D88D-48E1-B0FB-421FAECEEF6F}">
      <dgm:prSet phldrT="[文字]" custT="1"/>
      <dgm:spPr>
        <a:noFill/>
      </dgm:spPr>
      <dgm:t>
        <a:bodyPr/>
        <a:lstStyle/>
        <a:p>
          <a:endParaRPr lang="zh-TW" altLang="en-US" sz="2400" dirty="0"/>
        </a:p>
      </dgm:t>
    </dgm:pt>
    <dgm:pt modelId="{82E8FCDB-EDD1-4F8A-A823-258CD9A8C875}" type="parTrans" cxnId="{03117455-A842-412B-9339-EB2E8163A49B}">
      <dgm:prSet/>
      <dgm:spPr/>
      <dgm:t>
        <a:bodyPr/>
        <a:lstStyle/>
        <a:p>
          <a:endParaRPr lang="zh-TW" altLang="en-US"/>
        </a:p>
      </dgm:t>
    </dgm:pt>
    <dgm:pt modelId="{0ACC68F7-8D56-46E8-9AD7-409B6E4024A6}" type="sibTrans" cxnId="{03117455-A842-412B-9339-EB2E8163A49B}">
      <dgm:prSet/>
      <dgm:spPr/>
      <dgm:t>
        <a:bodyPr/>
        <a:lstStyle/>
        <a:p>
          <a:endParaRPr lang="zh-TW" altLang="en-US"/>
        </a:p>
      </dgm:t>
    </dgm:pt>
    <dgm:pt modelId="{FAB8AED1-9CD9-4A6E-BC1F-FFAADE245B97}">
      <dgm:prSet phldrT="[文字]" custT="1"/>
      <dgm:spPr/>
      <dgm:t>
        <a:bodyPr/>
        <a:lstStyle/>
        <a:p>
          <a:r>
            <a:rPr lang="en-US" altLang="zh-CN" sz="2000" b="0" i="0" u="none" dirty="0" smtClean="0"/>
            <a:t>1.</a:t>
          </a:r>
          <a:r>
            <a:rPr lang="zh-CN" altLang="en-US" sz="2000" b="0" i="0" u="none" dirty="0" smtClean="0"/>
            <a:t>电气工程及其自动       电气工程与智能控制</a:t>
          </a:r>
          <a:endParaRPr lang="zh-TW" altLang="en-US" sz="2000" b="0" i="0" u="none" dirty="0"/>
        </a:p>
      </dgm:t>
    </dgm:pt>
    <dgm:pt modelId="{8F74F1F4-48AC-4466-84C5-41E7793F2B8D}" type="parTrans" cxnId="{C650D214-4043-4253-8A48-FFCC9D6A3B49}">
      <dgm:prSet/>
      <dgm:spPr/>
      <dgm:t>
        <a:bodyPr/>
        <a:lstStyle/>
        <a:p>
          <a:endParaRPr lang="zh-TW" altLang="en-US"/>
        </a:p>
      </dgm:t>
    </dgm:pt>
    <dgm:pt modelId="{8A879B50-608E-42AD-A991-487F60F6C3CB}" type="sibTrans" cxnId="{C650D214-4043-4253-8A48-FFCC9D6A3B49}">
      <dgm:prSet/>
      <dgm:spPr/>
      <dgm:t>
        <a:bodyPr/>
        <a:lstStyle/>
        <a:p>
          <a:endParaRPr lang="zh-TW" altLang="en-US"/>
        </a:p>
      </dgm:t>
    </dgm:pt>
    <dgm:pt modelId="{B3EA7F4D-4C2B-4CE5-9EA5-E6EF36905B58}">
      <dgm:prSet phldrT="[文字]" custT="1"/>
      <dgm:spPr>
        <a:solidFill>
          <a:schemeClr val="bg2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zh-CN" altLang="en-US" sz="2800" dirty="0" smtClean="0"/>
            <a:t>材料类专业</a:t>
          </a:r>
          <a:endParaRPr lang="zh-TW" altLang="en-US" sz="2800" dirty="0"/>
        </a:p>
      </dgm:t>
    </dgm:pt>
    <dgm:pt modelId="{21E7E203-21FC-4854-898A-6146BAEFE26F}" type="parTrans" cxnId="{A007350C-68FA-442B-A136-81E8F4AA3BD7}">
      <dgm:prSet/>
      <dgm:spPr/>
      <dgm:t>
        <a:bodyPr/>
        <a:lstStyle/>
        <a:p>
          <a:endParaRPr lang="zh-TW" altLang="en-US"/>
        </a:p>
      </dgm:t>
    </dgm:pt>
    <dgm:pt modelId="{CCE75A43-AB82-4D28-88DD-ED4B53FC5ABA}" type="sibTrans" cxnId="{A007350C-68FA-442B-A136-81E8F4AA3BD7}">
      <dgm:prSet/>
      <dgm:spPr/>
      <dgm:t>
        <a:bodyPr/>
        <a:lstStyle/>
        <a:p>
          <a:endParaRPr lang="zh-TW" altLang="en-US"/>
        </a:p>
      </dgm:t>
    </dgm:pt>
    <dgm:pt modelId="{B4153093-4A9D-4753-8AE4-5634FC7BE106}">
      <dgm:prSet phldrT="[文字]" custT="1"/>
      <dgm:spPr/>
      <dgm:t>
        <a:bodyPr/>
        <a:lstStyle/>
        <a:p>
          <a:endParaRPr lang="zh-TW" altLang="en-US" sz="2400" dirty="0"/>
        </a:p>
      </dgm:t>
    </dgm:pt>
    <dgm:pt modelId="{B36A09D4-AEB6-4218-B67D-A8D82EA5BDD4}" type="parTrans" cxnId="{F43E9AE6-7AD5-4D76-89F3-56F6E34578FF}">
      <dgm:prSet/>
      <dgm:spPr/>
      <dgm:t>
        <a:bodyPr/>
        <a:lstStyle/>
        <a:p>
          <a:endParaRPr lang="zh-TW" altLang="en-US"/>
        </a:p>
      </dgm:t>
    </dgm:pt>
    <dgm:pt modelId="{5F725CA6-F652-467A-8427-856FF166CAAC}" type="sibTrans" cxnId="{F43E9AE6-7AD5-4D76-89F3-56F6E34578FF}">
      <dgm:prSet/>
      <dgm:spPr/>
      <dgm:t>
        <a:bodyPr/>
        <a:lstStyle/>
        <a:p>
          <a:endParaRPr lang="zh-TW" altLang="en-US"/>
        </a:p>
      </dgm:t>
    </dgm:pt>
    <dgm:pt modelId="{728682F2-A765-4208-BBFA-D508D68F39B9}">
      <dgm:prSet phldrT="[文字]" custT="1"/>
      <dgm:spPr/>
      <dgm:t>
        <a:bodyPr/>
        <a:lstStyle/>
        <a:p>
          <a:r>
            <a:rPr lang="en-US" altLang="zh-CN" sz="2000" b="0" i="0" u="none" dirty="0" smtClean="0"/>
            <a:t>1.</a:t>
          </a:r>
          <a:r>
            <a:rPr lang="zh-CN" altLang="en-US" sz="2000" b="0" i="0" u="none" dirty="0" smtClean="0"/>
            <a:t>材料科与工程</a:t>
          </a:r>
          <a:r>
            <a:rPr lang="en-US" altLang="zh-CN" sz="2000" b="0" i="0" u="none" dirty="0" smtClean="0"/>
            <a:t>              </a:t>
          </a:r>
          <a:r>
            <a:rPr lang="zh-CN" altLang="en-US" sz="2000" b="0" i="0" u="none" dirty="0" smtClean="0"/>
            <a:t>高分子材料与工程              </a:t>
          </a:r>
          <a:r>
            <a:rPr lang="zh-CN" altLang="en-US" sz="2000" dirty="0" smtClean="0"/>
            <a:t>金属材料工程</a:t>
          </a:r>
          <a:endParaRPr lang="zh-TW" altLang="en-US" sz="2000" dirty="0"/>
        </a:p>
      </dgm:t>
    </dgm:pt>
    <dgm:pt modelId="{37796EA6-599F-426C-8747-3BC1BA4242DA}" type="parTrans" cxnId="{832C6AA5-1B2D-44E4-8F6E-4D77420C2680}">
      <dgm:prSet/>
      <dgm:spPr/>
      <dgm:t>
        <a:bodyPr/>
        <a:lstStyle/>
        <a:p>
          <a:endParaRPr lang="zh-TW" altLang="en-US"/>
        </a:p>
      </dgm:t>
    </dgm:pt>
    <dgm:pt modelId="{BEB432F5-A396-40F5-80BA-2B578EC91FFF}" type="sibTrans" cxnId="{832C6AA5-1B2D-44E4-8F6E-4D77420C2680}">
      <dgm:prSet/>
      <dgm:spPr/>
      <dgm:t>
        <a:bodyPr/>
        <a:lstStyle/>
        <a:p>
          <a:endParaRPr lang="zh-TW" altLang="en-US"/>
        </a:p>
      </dgm:t>
    </dgm:pt>
    <dgm:pt modelId="{025845A7-920D-406A-8D2E-EA3DD72F31A7}">
      <dgm:prSet phldrT="[文字]" custT="1"/>
      <dgm:spPr>
        <a:solidFill>
          <a:schemeClr val="bg2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zh-CN" altLang="en-US" sz="2800" dirty="0" smtClean="0"/>
            <a:t>机械类专业</a:t>
          </a:r>
          <a:endParaRPr lang="zh-TW" altLang="en-US" sz="2800" dirty="0"/>
        </a:p>
      </dgm:t>
    </dgm:pt>
    <dgm:pt modelId="{84152C30-0B5A-42F2-B0C9-91859AAF23C9}" type="sibTrans" cxnId="{824B82E8-7974-411A-9798-6E22223CD85A}">
      <dgm:prSet/>
      <dgm:spPr/>
      <dgm:t>
        <a:bodyPr/>
        <a:lstStyle/>
        <a:p>
          <a:endParaRPr lang="zh-TW" altLang="en-US"/>
        </a:p>
      </dgm:t>
    </dgm:pt>
    <dgm:pt modelId="{93DCF2B4-CE6B-49B6-ACCB-2DB77FD04742}" type="parTrans" cxnId="{824B82E8-7974-411A-9798-6E22223CD85A}">
      <dgm:prSet/>
      <dgm:spPr/>
      <dgm:t>
        <a:bodyPr/>
        <a:lstStyle/>
        <a:p>
          <a:endParaRPr lang="zh-TW" altLang="en-US"/>
        </a:p>
      </dgm:t>
    </dgm:pt>
    <dgm:pt modelId="{81403D5E-DEEE-4A65-AFE3-B718E1619FEE}" type="pres">
      <dgm:prSet presAssocID="{EF05A809-24FD-46C6-A585-7B7EA6715954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55A67252-EE11-4075-8AA7-04695E639BE9}" type="pres">
      <dgm:prSet presAssocID="{025845A7-920D-406A-8D2E-EA3DD72F31A7}" presName="composite" presStyleCnt="0"/>
      <dgm:spPr/>
    </dgm:pt>
    <dgm:pt modelId="{54893946-A230-42D8-B04C-BD36CFED033D}" type="pres">
      <dgm:prSet presAssocID="{025845A7-920D-406A-8D2E-EA3DD72F31A7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04C4E5-542A-45C4-80A6-898137A97B35}" type="pres">
      <dgm:prSet presAssocID="{025845A7-920D-406A-8D2E-EA3DD72F31A7}" presName="Parent" presStyleLbl="alignNode1" presStyleIdx="0" presStyleCnt="3" custLinFactNeighborX="-3307" custLinFactNeighborY="1219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1A8180-F869-4A50-A3B0-B73A53D4954D}" type="pres">
      <dgm:prSet presAssocID="{025845A7-920D-406A-8D2E-EA3DD72F31A7}" presName="Accent" presStyleLbl="parChTrans1D1" presStyleIdx="0" presStyleCnt="3"/>
      <dgm:spPr/>
    </dgm:pt>
    <dgm:pt modelId="{478EEA41-C95B-494E-87E9-5A448A7B44AF}" type="pres">
      <dgm:prSet presAssocID="{025845A7-920D-406A-8D2E-EA3DD72F31A7}" presName="Child" presStyleLbl="revTx" presStyleIdx="1" presStyleCnt="6" custLinFactY="8198" custLinFactNeighborX="126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E664E63-F387-421C-B892-8324994A04C7}" type="pres">
      <dgm:prSet presAssocID="{84152C30-0B5A-42F2-B0C9-91859AAF23C9}" presName="sibTrans" presStyleCnt="0"/>
      <dgm:spPr/>
    </dgm:pt>
    <dgm:pt modelId="{53CEBE4C-DB1B-4AB9-AA3C-C387FC0D83BE}" type="pres">
      <dgm:prSet presAssocID="{05A80659-D1E0-4C64-B6B0-44FEDC68CEFF}" presName="composite" presStyleCnt="0"/>
      <dgm:spPr/>
    </dgm:pt>
    <dgm:pt modelId="{C2213E77-3DF6-4726-91CA-93DE1DAF4770}" type="pres">
      <dgm:prSet presAssocID="{05A80659-D1E0-4C64-B6B0-44FEDC68CEFF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A4A369B-FB07-4E2D-92E3-2DBA9F246329}" type="pres">
      <dgm:prSet presAssocID="{05A80659-D1E0-4C64-B6B0-44FEDC68CEFF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1B5460-B0E7-4D8E-A1CC-036EF1FDB614}" type="pres">
      <dgm:prSet presAssocID="{05A80659-D1E0-4C64-B6B0-44FEDC68CEFF}" presName="Accent" presStyleLbl="parChTrans1D1" presStyleIdx="1" presStyleCnt="3"/>
      <dgm:spPr/>
    </dgm:pt>
    <dgm:pt modelId="{B06A0782-1E87-411B-97FE-44D0D7F49A58}" type="pres">
      <dgm:prSet presAssocID="{05A80659-D1E0-4C64-B6B0-44FEDC68CEFF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814B142-D694-40B1-A9E5-2FAF125E39CC}" type="pres">
      <dgm:prSet presAssocID="{D1C184E9-8CEC-448E-9D0F-EF5AEEB4E954}" presName="sibTrans" presStyleCnt="0"/>
      <dgm:spPr/>
    </dgm:pt>
    <dgm:pt modelId="{2C19C716-4CA3-42EA-B1BF-F0B81EF06709}" type="pres">
      <dgm:prSet presAssocID="{B3EA7F4D-4C2B-4CE5-9EA5-E6EF36905B58}" presName="composite" presStyleCnt="0"/>
      <dgm:spPr/>
    </dgm:pt>
    <dgm:pt modelId="{4077EDF2-32FB-4D11-8EAA-766B23ECD2E1}" type="pres">
      <dgm:prSet presAssocID="{B3EA7F4D-4C2B-4CE5-9EA5-E6EF36905B58}" presName="FirstChild" presStyleLbl="revTx" presStyleIdx="4" presStyleCnt="6" custLinFactNeighborX="2051" custLinFactNeighborY="-613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1FA99F-AED9-4D98-919F-F7448F10327D}" type="pres">
      <dgm:prSet presAssocID="{B3EA7F4D-4C2B-4CE5-9EA5-E6EF36905B58}" presName="Parent" presStyleLbl="alignNode1" presStyleIdx="2" presStyleCnt="3" custLinFactNeighborY="-320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9C6E74-F31E-4601-A240-856807853FEA}" type="pres">
      <dgm:prSet presAssocID="{B3EA7F4D-4C2B-4CE5-9EA5-E6EF36905B58}" presName="Accent" presStyleLbl="parChTrans1D1" presStyleIdx="2" presStyleCnt="3" custLinFactY="-251131" custLinFactNeighborY="-3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D8C0E11A-7D7A-4988-882A-932C47C8DFEC}" type="pres">
      <dgm:prSet presAssocID="{B3EA7F4D-4C2B-4CE5-9EA5-E6EF36905B58}" presName="Child" presStyleLbl="revTx" presStyleIdx="5" presStyleCnt="6" custLinFactNeighborY="671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4402EF1-569C-4383-AE05-2470833520AA}" type="presOf" srcId="{B4153093-4A9D-4753-8AE4-5634FC7BE106}" destId="{4077EDF2-32FB-4D11-8EAA-766B23ECD2E1}" srcOrd="0" destOrd="0" presId="urn:microsoft.com/office/officeart/2011/layout/TabList"/>
    <dgm:cxn modelId="{997904C2-44AA-4F66-8EC4-05510E14AEB1}" srcId="{EF05A809-24FD-46C6-A585-7B7EA6715954}" destId="{05A80659-D1E0-4C64-B6B0-44FEDC68CEFF}" srcOrd="1" destOrd="0" parTransId="{33242179-E5A9-4087-BDA6-B9FAA66DCF42}" sibTransId="{D1C184E9-8CEC-448E-9D0F-EF5AEEB4E954}"/>
    <dgm:cxn modelId="{824B82E8-7974-411A-9798-6E22223CD85A}" srcId="{EF05A809-24FD-46C6-A585-7B7EA6715954}" destId="{025845A7-920D-406A-8D2E-EA3DD72F31A7}" srcOrd="0" destOrd="0" parTransId="{93DCF2B4-CE6B-49B6-ACCB-2DB77FD04742}" sibTransId="{84152C30-0B5A-42F2-B0C9-91859AAF23C9}"/>
    <dgm:cxn modelId="{8655609E-5527-4550-8976-D4B9FA7E4355}" type="presOf" srcId="{FAB8AED1-9CD9-4A6E-BC1F-FFAADE245B97}" destId="{B06A0782-1E87-411B-97FE-44D0D7F49A58}" srcOrd="0" destOrd="0" presId="urn:microsoft.com/office/officeart/2011/layout/TabList"/>
    <dgm:cxn modelId="{C650D214-4043-4253-8A48-FFCC9D6A3B49}" srcId="{05A80659-D1E0-4C64-B6B0-44FEDC68CEFF}" destId="{FAB8AED1-9CD9-4A6E-BC1F-FFAADE245B97}" srcOrd="1" destOrd="0" parTransId="{8F74F1F4-48AC-4466-84C5-41E7793F2B8D}" sibTransId="{8A879B50-608E-42AD-A991-487F60F6C3CB}"/>
    <dgm:cxn modelId="{CBE8D2E6-0D73-484E-8023-BEDAFB8CA7EC}" type="presOf" srcId="{728682F2-A765-4208-BBFA-D508D68F39B9}" destId="{D8C0E11A-7D7A-4988-882A-932C47C8DFEC}" srcOrd="0" destOrd="0" presId="urn:microsoft.com/office/officeart/2011/layout/TabList"/>
    <dgm:cxn modelId="{F3C1DD2A-07A3-4619-85B8-0CEEF2E95491}" type="presOf" srcId="{B3EA7F4D-4C2B-4CE5-9EA5-E6EF36905B58}" destId="{3E1FA99F-AED9-4D98-919F-F7448F10327D}" srcOrd="0" destOrd="0" presId="urn:microsoft.com/office/officeart/2011/layout/TabList"/>
    <dgm:cxn modelId="{06F65823-1C68-4CE7-A50B-C987C789A0DA}" type="presOf" srcId="{F9895BCA-D88D-48E1-B0FB-421FAECEEF6F}" destId="{C2213E77-3DF6-4726-91CA-93DE1DAF4770}" srcOrd="0" destOrd="0" presId="urn:microsoft.com/office/officeart/2011/layout/TabList"/>
    <dgm:cxn modelId="{E222B855-D826-4ABE-944C-0640A56FD11C}" type="presOf" srcId="{05A80659-D1E0-4C64-B6B0-44FEDC68CEFF}" destId="{BA4A369B-FB07-4E2D-92E3-2DBA9F246329}" srcOrd="0" destOrd="0" presId="urn:microsoft.com/office/officeart/2011/layout/TabList"/>
    <dgm:cxn modelId="{F43E9AE6-7AD5-4D76-89F3-56F6E34578FF}" srcId="{B3EA7F4D-4C2B-4CE5-9EA5-E6EF36905B58}" destId="{B4153093-4A9D-4753-8AE4-5634FC7BE106}" srcOrd="0" destOrd="0" parTransId="{B36A09D4-AEB6-4218-B67D-A8D82EA5BDD4}" sibTransId="{5F725CA6-F652-467A-8427-856FF166CAAC}"/>
    <dgm:cxn modelId="{62AEE307-B7B1-4FDE-AB82-50F29D2C2989}" type="presOf" srcId="{34FBB2BB-22F5-4931-AEE6-C3B60D15EF26}" destId="{54893946-A230-42D8-B04C-BD36CFED033D}" srcOrd="0" destOrd="0" presId="urn:microsoft.com/office/officeart/2011/layout/TabList"/>
    <dgm:cxn modelId="{1C835C51-02D0-477A-A6D6-F4CE9574275B}" type="presOf" srcId="{EF05A809-24FD-46C6-A585-7B7EA6715954}" destId="{81403D5E-DEEE-4A65-AFE3-B718E1619FEE}" srcOrd="0" destOrd="0" presId="urn:microsoft.com/office/officeart/2011/layout/TabList"/>
    <dgm:cxn modelId="{62CD7737-7E88-4FED-980A-7AC4C0C8B126}" type="presOf" srcId="{025845A7-920D-406A-8D2E-EA3DD72F31A7}" destId="{4604C4E5-542A-45C4-80A6-898137A97B35}" srcOrd="0" destOrd="0" presId="urn:microsoft.com/office/officeart/2011/layout/TabList"/>
    <dgm:cxn modelId="{03117455-A842-412B-9339-EB2E8163A49B}" srcId="{05A80659-D1E0-4C64-B6B0-44FEDC68CEFF}" destId="{F9895BCA-D88D-48E1-B0FB-421FAECEEF6F}" srcOrd="0" destOrd="0" parTransId="{82E8FCDB-EDD1-4F8A-A823-258CD9A8C875}" sibTransId="{0ACC68F7-8D56-46E8-9AD7-409B6E4024A6}"/>
    <dgm:cxn modelId="{832C6AA5-1B2D-44E4-8F6E-4D77420C2680}" srcId="{B3EA7F4D-4C2B-4CE5-9EA5-E6EF36905B58}" destId="{728682F2-A765-4208-BBFA-D508D68F39B9}" srcOrd="1" destOrd="0" parTransId="{37796EA6-599F-426C-8747-3BC1BA4242DA}" sibTransId="{BEB432F5-A396-40F5-80BA-2B578EC91FFF}"/>
    <dgm:cxn modelId="{729CDAC2-B2DE-477F-9A6F-56AB7202413F}" type="presOf" srcId="{5BE5459C-8B8F-4C15-9FF1-406417C0322B}" destId="{478EEA41-C95B-494E-87E9-5A448A7B44AF}" srcOrd="0" destOrd="0" presId="urn:microsoft.com/office/officeart/2011/layout/TabList"/>
    <dgm:cxn modelId="{A007350C-68FA-442B-A136-81E8F4AA3BD7}" srcId="{EF05A809-24FD-46C6-A585-7B7EA6715954}" destId="{B3EA7F4D-4C2B-4CE5-9EA5-E6EF36905B58}" srcOrd="2" destOrd="0" parTransId="{21E7E203-21FC-4854-898A-6146BAEFE26F}" sibTransId="{CCE75A43-AB82-4D28-88DD-ED4B53FC5ABA}"/>
    <dgm:cxn modelId="{8D6F97C9-F07B-4626-9CF4-D6F0CFDF8699}" srcId="{025845A7-920D-406A-8D2E-EA3DD72F31A7}" destId="{5BE5459C-8B8F-4C15-9FF1-406417C0322B}" srcOrd="1" destOrd="0" parTransId="{C56EDA6B-17C2-4E52-8436-AA3955102953}" sibTransId="{3012E856-6D74-4F42-B1D8-E23625EA3AE5}"/>
    <dgm:cxn modelId="{63A65A58-7BC8-49BC-ACDA-F59C107BBFDA}" srcId="{025845A7-920D-406A-8D2E-EA3DD72F31A7}" destId="{34FBB2BB-22F5-4931-AEE6-C3B60D15EF26}" srcOrd="0" destOrd="0" parTransId="{163B39A1-D67F-4C05-A552-085025A2323C}" sibTransId="{C55A9728-F920-4DFF-80F1-8CA3CBA8F64C}"/>
    <dgm:cxn modelId="{306D54DF-F293-4B54-A1D3-5FB02D8E5290}" type="presParOf" srcId="{81403D5E-DEEE-4A65-AFE3-B718E1619FEE}" destId="{55A67252-EE11-4075-8AA7-04695E639BE9}" srcOrd="0" destOrd="0" presId="urn:microsoft.com/office/officeart/2011/layout/TabList"/>
    <dgm:cxn modelId="{08840039-B4BE-4578-8571-7E08F53587CE}" type="presParOf" srcId="{55A67252-EE11-4075-8AA7-04695E639BE9}" destId="{54893946-A230-42D8-B04C-BD36CFED033D}" srcOrd="0" destOrd="0" presId="urn:microsoft.com/office/officeart/2011/layout/TabList"/>
    <dgm:cxn modelId="{3D9D96D9-F688-477D-8BCD-0EC1559170AB}" type="presParOf" srcId="{55A67252-EE11-4075-8AA7-04695E639BE9}" destId="{4604C4E5-542A-45C4-80A6-898137A97B35}" srcOrd="1" destOrd="0" presId="urn:microsoft.com/office/officeart/2011/layout/TabList"/>
    <dgm:cxn modelId="{686DB5A3-BE91-4C9C-826A-1CB4DD57FB3B}" type="presParOf" srcId="{55A67252-EE11-4075-8AA7-04695E639BE9}" destId="{931A8180-F869-4A50-A3B0-B73A53D4954D}" srcOrd="2" destOrd="0" presId="urn:microsoft.com/office/officeart/2011/layout/TabList"/>
    <dgm:cxn modelId="{F6550F4C-DBE4-42E4-9862-1D15987E751F}" type="presParOf" srcId="{81403D5E-DEEE-4A65-AFE3-B718E1619FEE}" destId="{478EEA41-C95B-494E-87E9-5A448A7B44AF}" srcOrd="1" destOrd="0" presId="urn:microsoft.com/office/officeart/2011/layout/TabList"/>
    <dgm:cxn modelId="{55630818-8AA6-4A47-AEAA-603136974D75}" type="presParOf" srcId="{81403D5E-DEEE-4A65-AFE3-B718E1619FEE}" destId="{BE664E63-F387-421C-B892-8324994A04C7}" srcOrd="2" destOrd="0" presId="urn:microsoft.com/office/officeart/2011/layout/TabList"/>
    <dgm:cxn modelId="{7882C66C-8126-4F7F-91FC-3D6CC00D09C3}" type="presParOf" srcId="{81403D5E-DEEE-4A65-AFE3-B718E1619FEE}" destId="{53CEBE4C-DB1B-4AB9-AA3C-C387FC0D83BE}" srcOrd="3" destOrd="0" presId="urn:microsoft.com/office/officeart/2011/layout/TabList"/>
    <dgm:cxn modelId="{F4FA6945-F87C-4E0B-805A-B283D0ADDE55}" type="presParOf" srcId="{53CEBE4C-DB1B-4AB9-AA3C-C387FC0D83BE}" destId="{C2213E77-3DF6-4726-91CA-93DE1DAF4770}" srcOrd="0" destOrd="0" presId="urn:microsoft.com/office/officeart/2011/layout/TabList"/>
    <dgm:cxn modelId="{25CDFBA2-A121-4282-810C-C76C13F48B13}" type="presParOf" srcId="{53CEBE4C-DB1B-4AB9-AA3C-C387FC0D83BE}" destId="{BA4A369B-FB07-4E2D-92E3-2DBA9F246329}" srcOrd="1" destOrd="0" presId="urn:microsoft.com/office/officeart/2011/layout/TabList"/>
    <dgm:cxn modelId="{F7482892-FCC3-42A9-8A8A-1523689F5371}" type="presParOf" srcId="{53CEBE4C-DB1B-4AB9-AA3C-C387FC0D83BE}" destId="{941B5460-B0E7-4D8E-A1CC-036EF1FDB614}" srcOrd="2" destOrd="0" presId="urn:microsoft.com/office/officeart/2011/layout/TabList"/>
    <dgm:cxn modelId="{76D7847B-F864-4F63-97AF-AFB0A28F96FA}" type="presParOf" srcId="{81403D5E-DEEE-4A65-AFE3-B718E1619FEE}" destId="{B06A0782-1E87-411B-97FE-44D0D7F49A58}" srcOrd="4" destOrd="0" presId="urn:microsoft.com/office/officeart/2011/layout/TabList"/>
    <dgm:cxn modelId="{E9781DFF-A445-4348-BAFA-C9273C5B20B5}" type="presParOf" srcId="{81403D5E-DEEE-4A65-AFE3-B718E1619FEE}" destId="{6814B142-D694-40B1-A9E5-2FAF125E39CC}" srcOrd="5" destOrd="0" presId="urn:microsoft.com/office/officeart/2011/layout/TabList"/>
    <dgm:cxn modelId="{2DF45FF0-8F03-415B-A257-F63982A97884}" type="presParOf" srcId="{81403D5E-DEEE-4A65-AFE3-B718E1619FEE}" destId="{2C19C716-4CA3-42EA-B1BF-F0B81EF06709}" srcOrd="6" destOrd="0" presId="urn:microsoft.com/office/officeart/2011/layout/TabList"/>
    <dgm:cxn modelId="{F6DEABF4-8CF5-4883-91FB-078AF3C2EDD9}" type="presParOf" srcId="{2C19C716-4CA3-42EA-B1BF-F0B81EF06709}" destId="{4077EDF2-32FB-4D11-8EAA-766B23ECD2E1}" srcOrd="0" destOrd="0" presId="urn:microsoft.com/office/officeart/2011/layout/TabList"/>
    <dgm:cxn modelId="{158FF1DB-54DD-4318-8442-C80A286B968F}" type="presParOf" srcId="{2C19C716-4CA3-42EA-B1BF-F0B81EF06709}" destId="{3E1FA99F-AED9-4D98-919F-F7448F10327D}" srcOrd="1" destOrd="0" presId="urn:microsoft.com/office/officeart/2011/layout/TabList"/>
    <dgm:cxn modelId="{3B85A3AC-35E3-4574-8600-DD33F73C8398}" type="presParOf" srcId="{2C19C716-4CA3-42EA-B1BF-F0B81EF06709}" destId="{4B9C6E74-F31E-4601-A240-856807853FEA}" srcOrd="2" destOrd="0" presId="urn:microsoft.com/office/officeart/2011/layout/TabList"/>
    <dgm:cxn modelId="{6EC873C1-322D-41DC-ADF5-C25EB8A9B5DA}" type="presParOf" srcId="{81403D5E-DEEE-4A65-AFE3-B718E1619FEE}" destId="{D8C0E11A-7D7A-4988-882A-932C47C8DFE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05A809-24FD-46C6-A585-7B7EA6715954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4FBB2BB-22F5-4931-AEE6-C3B60D15EF26}">
      <dgm:prSet phldrT="[文字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zh-TW" altLang="en-US" sz="2400" dirty="0"/>
        </a:p>
      </dgm:t>
    </dgm:pt>
    <dgm:pt modelId="{163B39A1-D67F-4C05-A552-085025A2323C}" type="parTrans" cxnId="{63A65A58-7BC8-49BC-ACDA-F59C107BBFDA}">
      <dgm:prSet/>
      <dgm:spPr/>
      <dgm:t>
        <a:bodyPr/>
        <a:lstStyle/>
        <a:p>
          <a:endParaRPr lang="zh-TW" altLang="en-US"/>
        </a:p>
      </dgm:t>
    </dgm:pt>
    <dgm:pt modelId="{C55A9728-F920-4DFF-80F1-8CA3CBA8F64C}" type="sibTrans" cxnId="{63A65A58-7BC8-49BC-ACDA-F59C107BBFDA}">
      <dgm:prSet/>
      <dgm:spPr/>
      <dgm:t>
        <a:bodyPr/>
        <a:lstStyle/>
        <a:p>
          <a:endParaRPr lang="zh-TW" altLang="en-US"/>
        </a:p>
      </dgm:t>
    </dgm:pt>
    <dgm:pt modelId="{5BE5459C-8B8F-4C15-9FF1-406417C0322B}">
      <dgm:prSet phldrT="[文字]" custT="1"/>
      <dgm:spPr/>
      <dgm:t>
        <a:bodyPr/>
        <a:lstStyle/>
        <a:p>
          <a:r>
            <a:rPr lang="en-US" altLang="en-US" sz="2000" dirty="0" smtClean="0"/>
            <a:t>1.</a:t>
          </a:r>
          <a:r>
            <a:rPr lang="zh-CN" altLang="en-US" sz="2000" b="0" i="0" u="none" dirty="0" smtClean="0"/>
            <a:t>应用化学</a:t>
          </a:r>
          <a:r>
            <a:rPr lang="en-US" altLang="zh-CN" sz="2000" b="0" i="0" u="none" dirty="0" smtClean="0"/>
            <a:t>            </a:t>
          </a:r>
          <a:r>
            <a:rPr lang="zh-CN" altLang="en-US" sz="2000" b="0" i="0" u="none" dirty="0" smtClean="0"/>
            <a:t>精密化工技术 </a:t>
          </a:r>
          <a:endParaRPr lang="zh-TW" altLang="en-US" sz="2000" dirty="0"/>
        </a:p>
      </dgm:t>
    </dgm:pt>
    <dgm:pt modelId="{C56EDA6B-17C2-4E52-8436-AA3955102953}" type="parTrans" cxnId="{8D6F97C9-F07B-4626-9CF4-D6F0CFDF8699}">
      <dgm:prSet/>
      <dgm:spPr/>
      <dgm:t>
        <a:bodyPr/>
        <a:lstStyle/>
        <a:p>
          <a:endParaRPr lang="zh-TW" altLang="en-US"/>
        </a:p>
      </dgm:t>
    </dgm:pt>
    <dgm:pt modelId="{3012E856-6D74-4F42-B1D8-E23625EA3AE5}" type="sibTrans" cxnId="{8D6F97C9-F07B-4626-9CF4-D6F0CFDF8699}">
      <dgm:prSet/>
      <dgm:spPr/>
      <dgm:t>
        <a:bodyPr/>
        <a:lstStyle/>
        <a:p>
          <a:endParaRPr lang="zh-TW" altLang="en-US"/>
        </a:p>
      </dgm:t>
    </dgm:pt>
    <dgm:pt modelId="{05A80659-D1E0-4C64-B6B0-44FEDC68CEFF}">
      <dgm:prSet phldrT="[文字]" custT="1"/>
      <dgm:spPr>
        <a:solidFill>
          <a:schemeClr val="bg2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zh-CN" altLang="en-US" sz="2800" b="0" i="0" u="none" dirty="0" smtClean="0"/>
            <a:t>电子信息</a:t>
          </a:r>
          <a:r>
            <a:rPr lang="zh-CN" altLang="en-US" sz="2800" dirty="0" smtClean="0"/>
            <a:t>专业</a:t>
          </a:r>
          <a:endParaRPr lang="zh-TW" altLang="en-US" sz="2800" dirty="0"/>
        </a:p>
      </dgm:t>
    </dgm:pt>
    <dgm:pt modelId="{33242179-E5A9-4087-BDA6-B9FAA66DCF42}" type="parTrans" cxnId="{997904C2-44AA-4F66-8EC4-05510E14AEB1}">
      <dgm:prSet/>
      <dgm:spPr/>
      <dgm:t>
        <a:bodyPr/>
        <a:lstStyle/>
        <a:p>
          <a:endParaRPr lang="zh-TW" altLang="en-US"/>
        </a:p>
      </dgm:t>
    </dgm:pt>
    <dgm:pt modelId="{D1C184E9-8CEC-448E-9D0F-EF5AEEB4E954}" type="sibTrans" cxnId="{997904C2-44AA-4F66-8EC4-05510E14AEB1}">
      <dgm:prSet/>
      <dgm:spPr/>
      <dgm:t>
        <a:bodyPr/>
        <a:lstStyle/>
        <a:p>
          <a:endParaRPr lang="zh-TW" altLang="en-US"/>
        </a:p>
      </dgm:t>
    </dgm:pt>
    <dgm:pt modelId="{F9895BCA-D88D-48E1-B0FB-421FAECEEF6F}">
      <dgm:prSet phldrT="[文字]" custT="1"/>
      <dgm:spPr>
        <a:noFill/>
      </dgm:spPr>
      <dgm:t>
        <a:bodyPr/>
        <a:lstStyle/>
        <a:p>
          <a:endParaRPr lang="zh-TW" altLang="en-US" sz="2400" dirty="0"/>
        </a:p>
      </dgm:t>
    </dgm:pt>
    <dgm:pt modelId="{82E8FCDB-EDD1-4F8A-A823-258CD9A8C875}" type="parTrans" cxnId="{03117455-A842-412B-9339-EB2E8163A49B}">
      <dgm:prSet/>
      <dgm:spPr/>
      <dgm:t>
        <a:bodyPr/>
        <a:lstStyle/>
        <a:p>
          <a:endParaRPr lang="zh-TW" altLang="en-US"/>
        </a:p>
      </dgm:t>
    </dgm:pt>
    <dgm:pt modelId="{0ACC68F7-8D56-46E8-9AD7-409B6E4024A6}" type="sibTrans" cxnId="{03117455-A842-412B-9339-EB2E8163A49B}">
      <dgm:prSet/>
      <dgm:spPr/>
      <dgm:t>
        <a:bodyPr/>
        <a:lstStyle/>
        <a:p>
          <a:endParaRPr lang="zh-TW" altLang="en-US"/>
        </a:p>
      </dgm:t>
    </dgm:pt>
    <dgm:pt modelId="{FAB8AED1-9CD9-4A6E-BC1F-FFAADE245B97}">
      <dgm:prSet phldrT="[文字]" custT="1"/>
      <dgm:spPr/>
      <dgm:t>
        <a:bodyPr/>
        <a:lstStyle/>
        <a:p>
          <a:r>
            <a:rPr lang="en-US" altLang="zh-CN" sz="2000" b="0" i="0" u="none" dirty="0" smtClean="0"/>
            <a:t>1.</a:t>
          </a:r>
          <a:r>
            <a:rPr lang="zh-CN" altLang="en-US" sz="2000" b="0" i="0" u="none" dirty="0" smtClean="0"/>
            <a:t>电气信息工程</a:t>
          </a:r>
          <a:r>
            <a:rPr lang="en-US" altLang="zh-CN" sz="2000" b="0" i="0" u="none" dirty="0" smtClean="0"/>
            <a:t>    </a:t>
          </a:r>
          <a:r>
            <a:rPr lang="zh-CN" altLang="en-US" sz="2000" b="0" i="0" u="none" dirty="0" smtClean="0"/>
            <a:t>电气科学与技术</a:t>
          </a:r>
          <a:r>
            <a:rPr lang="en-US" altLang="zh-CN" sz="2000" b="0" i="0" u="none" dirty="0" smtClean="0"/>
            <a:t>     </a:t>
          </a:r>
          <a:r>
            <a:rPr lang="zh-CN" altLang="en-US" sz="2000" b="0" i="0" u="none" dirty="0" smtClean="0"/>
            <a:t>光学信息科学与工程</a:t>
          </a:r>
          <a:endParaRPr lang="zh-TW" altLang="en-US" sz="2000" b="0" i="0" u="none" dirty="0"/>
        </a:p>
      </dgm:t>
    </dgm:pt>
    <dgm:pt modelId="{8F74F1F4-48AC-4466-84C5-41E7793F2B8D}" type="parTrans" cxnId="{C650D214-4043-4253-8A48-FFCC9D6A3B49}">
      <dgm:prSet/>
      <dgm:spPr/>
      <dgm:t>
        <a:bodyPr/>
        <a:lstStyle/>
        <a:p>
          <a:endParaRPr lang="zh-TW" altLang="en-US"/>
        </a:p>
      </dgm:t>
    </dgm:pt>
    <dgm:pt modelId="{8A879B50-608E-42AD-A991-487F60F6C3CB}" type="sibTrans" cxnId="{C650D214-4043-4253-8A48-FFCC9D6A3B49}">
      <dgm:prSet/>
      <dgm:spPr/>
      <dgm:t>
        <a:bodyPr/>
        <a:lstStyle/>
        <a:p>
          <a:endParaRPr lang="zh-TW" altLang="en-US"/>
        </a:p>
      </dgm:t>
    </dgm:pt>
    <dgm:pt modelId="{B3EA7F4D-4C2B-4CE5-9EA5-E6EF36905B58}">
      <dgm:prSet phldrT="[文字]" custT="1"/>
      <dgm:spPr>
        <a:solidFill>
          <a:schemeClr val="bg2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zh-CN" altLang="en-US" sz="2800" dirty="0" smtClean="0"/>
            <a:t>管理类专业</a:t>
          </a:r>
          <a:endParaRPr lang="zh-TW" altLang="en-US" sz="2800" dirty="0"/>
        </a:p>
      </dgm:t>
    </dgm:pt>
    <dgm:pt modelId="{21E7E203-21FC-4854-898A-6146BAEFE26F}" type="parTrans" cxnId="{A007350C-68FA-442B-A136-81E8F4AA3BD7}">
      <dgm:prSet/>
      <dgm:spPr/>
      <dgm:t>
        <a:bodyPr/>
        <a:lstStyle/>
        <a:p>
          <a:endParaRPr lang="zh-TW" altLang="en-US"/>
        </a:p>
      </dgm:t>
    </dgm:pt>
    <dgm:pt modelId="{CCE75A43-AB82-4D28-88DD-ED4B53FC5ABA}" type="sibTrans" cxnId="{A007350C-68FA-442B-A136-81E8F4AA3BD7}">
      <dgm:prSet/>
      <dgm:spPr/>
      <dgm:t>
        <a:bodyPr/>
        <a:lstStyle/>
        <a:p>
          <a:endParaRPr lang="zh-TW" altLang="en-US"/>
        </a:p>
      </dgm:t>
    </dgm:pt>
    <dgm:pt modelId="{B4153093-4A9D-4753-8AE4-5634FC7BE106}">
      <dgm:prSet phldrT="[文字]" custT="1"/>
      <dgm:spPr/>
      <dgm:t>
        <a:bodyPr/>
        <a:lstStyle/>
        <a:p>
          <a:endParaRPr lang="zh-TW" altLang="en-US" sz="2400" dirty="0"/>
        </a:p>
      </dgm:t>
    </dgm:pt>
    <dgm:pt modelId="{B36A09D4-AEB6-4218-B67D-A8D82EA5BDD4}" type="parTrans" cxnId="{F43E9AE6-7AD5-4D76-89F3-56F6E34578FF}">
      <dgm:prSet/>
      <dgm:spPr/>
      <dgm:t>
        <a:bodyPr/>
        <a:lstStyle/>
        <a:p>
          <a:endParaRPr lang="zh-TW" altLang="en-US"/>
        </a:p>
      </dgm:t>
    </dgm:pt>
    <dgm:pt modelId="{5F725CA6-F652-467A-8427-856FF166CAAC}" type="sibTrans" cxnId="{F43E9AE6-7AD5-4D76-89F3-56F6E34578FF}">
      <dgm:prSet/>
      <dgm:spPr/>
      <dgm:t>
        <a:bodyPr/>
        <a:lstStyle/>
        <a:p>
          <a:endParaRPr lang="zh-TW" altLang="en-US"/>
        </a:p>
      </dgm:t>
    </dgm:pt>
    <dgm:pt modelId="{728682F2-A765-4208-BBFA-D508D68F39B9}">
      <dgm:prSet phldrT="[文字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altLang="zh-CN" sz="2000" b="0" i="0" u="none" dirty="0" smtClean="0"/>
            <a:t>1.</a:t>
          </a:r>
          <a:r>
            <a:rPr lang="zh-CN" altLang="en-US" sz="2000" b="0" i="0" u="none" dirty="0" smtClean="0"/>
            <a:t>工商管理   市场营销     会计学    财务管理   国际商务    人力资源管理             </a:t>
          </a:r>
          <a:r>
            <a:rPr lang="zh-CN" altLang="en-US" sz="2000" dirty="0" smtClean="0"/>
            <a:t>审计学           资产评估    </a:t>
          </a:r>
          <a:endParaRPr lang="zh-TW" altLang="en-US" sz="2000" dirty="0"/>
        </a:p>
      </dgm:t>
    </dgm:pt>
    <dgm:pt modelId="{37796EA6-599F-426C-8747-3BC1BA4242DA}" type="parTrans" cxnId="{832C6AA5-1B2D-44E4-8F6E-4D77420C2680}">
      <dgm:prSet/>
      <dgm:spPr/>
      <dgm:t>
        <a:bodyPr/>
        <a:lstStyle/>
        <a:p>
          <a:endParaRPr lang="zh-TW" altLang="en-US"/>
        </a:p>
      </dgm:t>
    </dgm:pt>
    <dgm:pt modelId="{BEB432F5-A396-40F5-80BA-2B578EC91FFF}" type="sibTrans" cxnId="{832C6AA5-1B2D-44E4-8F6E-4D77420C2680}">
      <dgm:prSet/>
      <dgm:spPr/>
      <dgm:t>
        <a:bodyPr/>
        <a:lstStyle/>
        <a:p>
          <a:endParaRPr lang="zh-TW" altLang="en-US"/>
        </a:p>
      </dgm:t>
    </dgm:pt>
    <dgm:pt modelId="{025845A7-920D-406A-8D2E-EA3DD72F31A7}">
      <dgm:prSet phldrT="[文字]" custT="1"/>
      <dgm:spPr>
        <a:solidFill>
          <a:schemeClr val="bg2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zh-CN" altLang="en-US" sz="2800" dirty="0" smtClean="0"/>
            <a:t>化学类专业</a:t>
          </a:r>
          <a:endParaRPr lang="zh-TW" altLang="en-US" sz="2800" dirty="0"/>
        </a:p>
      </dgm:t>
    </dgm:pt>
    <dgm:pt modelId="{84152C30-0B5A-42F2-B0C9-91859AAF23C9}" type="sibTrans" cxnId="{824B82E8-7974-411A-9798-6E22223CD85A}">
      <dgm:prSet/>
      <dgm:spPr/>
      <dgm:t>
        <a:bodyPr/>
        <a:lstStyle/>
        <a:p>
          <a:endParaRPr lang="zh-TW" altLang="en-US"/>
        </a:p>
      </dgm:t>
    </dgm:pt>
    <dgm:pt modelId="{93DCF2B4-CE6B-49B6-ACCB-2DB77FD04742}" type="parTrans" cxnId="{824B82E8-7974-411A-9798-6E22223CD85A}">
      <dgm:prSet/>
      <dgm:spPr/>
      <dgm:t>
        <a:bodyPr/>
        <a:lstStyle/>
        <a:p>
          <a:endParaRPr lang="zh-TW" altLang="en-US"/>
        </a:p>
      </dgm:t>
    </dgm:pt>
    <dgm:pt modelId="{81403D5E-DEEE-4A65-AFE3-B718E1619FEE}" type="pres">
      <dgm:prSet presAssocID="{EF05A809-24FD-46C6-A585-7B7EA6715954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55A67252-EE11-4075-8AA7-04695E639BE9}" type="pres">
      <dgm:prSet presAssocID="{025845A7-920D-406A-8D2E-EA3DD72F31A7}" presName="composite" presStyleCnt="0"/>
      <dgm:spPr/>
      <dgm:t>
        <a:bodyPr/>
        <a:lstStyle/>
        <a:p>
          <a:endParaRPr lang="zh-TW" altLang="en-US"/>
        </a:p>
      </dgm:t>
    </dgm:pt>
    <dgm:pt modelId="{54893946-A230-42D8-B04C-BD36CFED033D}" type="pres">
      <dgm:prSet presAssocID="{025845A7-920D-406A-8D2E-EA3DD72F31A7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04C4E5-542A-45C4-80A6-898137A97B35}" type="pres">
      <dgm:prSet presAssocID="{025845A7-920D-406A-8D2E-EA3DD72F31A7}" presName="Parent" presStyleLbl="alignNode1" presStyleIdx="0" presStyleCnt="3" custLinFactNeighborY="-1241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1A8180-F869-4A50-A3B0-B73A53D4954D}" type="pres">
      <dgm:prSet presAssocID="{025845A7-920D-406A-8D2E-EA3DD72F31A7}" presName="Accent" presStyleLbl="parChTrans1D1" presStyleIdx="0" presStyleCnt="3"/>
      <dgm:spPr/>
      <dgm:t>
        <a:bodyPr/>
        <a:lstStyle/>
        <a:p>
          <a:endParaRPr lang="zh-TW" altLang="en-US"/>
        </a:p>
      </dgm:t>
    </dgm:pt>
    <dgm:pt modelId="{478EEA41-C95B-494E-87E9-5A448A7B44AF}" type="pres">
      <dgm:prSet presAssocID="{025845A7-920D-406A-8D2E-EA3DD72F31A7}" presName="Child" presStyleLbl="revTx" presStyleIdx="1" presStyleCnt="6" custLinFactY="8198" custLinFactNeighborX="126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E664E63-F387-421C-B892-8324994A04C7}" type="pres">
      <dgm:prSet presAssocID="{84152C30-0B5A-42F2-B0C9-91859AAF23C9}" presName="sibTrans" presStyleCnt="0"/>
      <dgm:spPr/>
      <dgm:t>
        <a:bodyPr/>
        <a:lstStyle/>
        <a:p>
          <a:endParaRPr lang="zh-TW" altLang="en-US"/>
        </a:p>
      </dgm:t>
    </dgm:pt>
    <dgm:pt modelId="{53CEBE4C-DB1B-4AB9-AA3C-C387FC0D83BE}" type="pres">
      <dgm:prSet presAssocID="{05A80659-D1E0-4C64-B6B0-44FEDC68CEFF}" presName="composite" presStyleCnt="0"/>
      <dgm:spPr/>
      <dgm:t>
        <a:bodyPr/>
        <a:lstStyle/>
        <a:p>
          <a:endParaRPr lang="zh-TW" altLang="en-US"/>
        </a:p>
      </dgm:t>
    </dgm:pt>
    <dgm:pt modelId="{C2213E77-3DF6-4726-91CA-93DE1DAF4770}" type="pres">
      <dgm:prSet presAssocID="{05A80659-D1E0-4C64-B6B0-44FEDC68CEFF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A4A369B-FB07-4E2D-92E3-2DBA9F246329}" type="pres">
      <dgm:prSet presAssocID="{05A80659-D1E0-4C64-B6B0-44FEDC68CEFF}" presName="Parent" presStyleLbl="alignNode1" presStyleIdx="1" presStyleCnt="3" custScaleX="11167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1B5460-B0E7-4D8E-A1CC-036EF1FDB614}" type="pres">
      <dgm:prSet presAssocID="{05A80659-D1E0-4C64-B6B0-44FEDC68CEFF}" presName="Accent" presStyleLbl="parChTrans1D1" presStyleIdx="1" presStyleCnt="3"/>
      <dgm:spPr/>
      <dgm:t>
        <a:bodyPr/>
        <a:lstStyle/>
        <a:p>
          <a:endParaRPr lang="zh-TW" altLang="en-US"/>
        </a:p>
      </dgm:t>
    </dgm:pt>
    <dgm:pt modelId="{B06A0782-1E87-411B-97FE-44D0D7F49A58}" type="pres">
      <dgm:prSet presAssocID="{05A80659-D1E0-4C64-B6B0-44FEDC68CEFF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814B142-D694-40B1-A9E5-2FAF125E39CC}" type="pres">
      <dgm:prSet presAssocID="{D1C184E9-8CEC-448E-9D0F-EF5AEEB4E954}" presName="sibTrans" presStyleCnt="0"/>
      <dgm:spPr/>
      <dgm:t>
        <a:bodyPr/>
        <a:lstStyle/>
        <a:p>
          <a:endParaRPr lang="zh-TW" altLang="en-US"/>
        </a:p>
      </dgm:t>
    </dgm:pt>
    <dgm:pt modelId="{2C19C716-4CA3-42EA-B1BF-F0B81EF06709}" type="pres">
      <dgm:prSet presAssocID="{B3EA7F4D-4C2B-4CE5-9EA5-E6EF36905B58}" presName="composite" presStyleCnt="0"/>
      <dgm:spPr/>
      <dgm:t>
        <a:bodyPr/>
        <a:lstStyle/>
        <a:p>
          <a:endParaRPr lang="zh-TW" altLang="en-US"/>
        </a:p>
      </dgm:t>
    </dgm:pt>
    <dgm:pt modelId="{4077EDF2-32FB-4D11-8EAA-766B23ECD2E1}" type="pres">
      <dgm:prSet presAssocID="{B3EA7F4D-4C2B-4CE5-9EA5-E6EF36905B58}" presName="FirstChild" presStyleLbl="revTx" presStyleIdx="4" presStyleCnt="6" custLinFactNeighborX="2051" custLinFactNeighborY="-613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1FA99F-AED9-4D98-919F-F7448F10327D}" type="pres">
      <dgm:prSet presAssocID="{B3EA7F4D-4C2B-4CE5-9EA5-E6EF36905B58}" presName="Parent" presStyleLbl="alignNode1" presStyleIdx="2" presStyleCnt="3" custLinFactNeighborY="-5660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9C6E74-F31E-4601-A240-856807853FEA}" type="pres">
      <dgm:prSet presAssocID="{B3EA7F4D-4C2B-4CE5-9EA5-E6EF36905B58}" presName="Accent" presStyleLbl="parChTrans1D1" presStyleIdx="2" presStyleCnt="3" custLinFactY="-251131" custLinFactNeighborY="-3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D8C0E11A-7D7A-4988-882A-932C47C8DFEC}" type="pres">
      <dgm:prSet presAssocID="{B3EA7F4D-4C2B-4CE5-9EA5-E6EF36905B58}" presName="Child" presStyleLbl="revTx" presStyleIdx="5" presStyleCnt="6" custLinFactNeighborY="671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97904C2-44AA-4F66-8EC4-05510E14AEB1}" srcId="{EF05A809-24FD-46C6-A585-7B7EA6715954}" destId="{05A80659-D1E0-4C64-B6B0-44FEDC68CEFF}" srcOrd="1" destOrd="0" parTransId="{33242179-E5A9-4087-BDA6-B9FAA66DCF42}" sibTransId="{D1C184E9-8CEC-448E-9D0F-EF5AEEB4E954}"/>
    <dgm:cxn modelId="{10CAC311-DCD2-4284-8936-AD4210AB84F9}" type="presOf" srcId="{5BE5459C-8B8F-4C15-9FF1-406417C0322B}" destId="{478EEA41-C95B-494E-87E9-5A448A7B44AF}" srcOrd="0" destOrd="0" presId="urn:microsoft.com/office/officeart/2011/layout/TabList"/>
    <dgm:cxn modelId="{824B82E8-7974-411A-9798-6E22223CD85A}" srcId="{EF05A809-24FD-46C6-A585-7B7EA6715954}" destId="{025845A7-920D-406A-8D2E-EA3DD72F31A7}" srcOrd="0" destOrd="0" parTransId="{93DCF2B4-CE6B-49B6-ACCB-2DB77FD04742}" sibTransId="{84152C30-0B5A-42F2-B0C9-91859AAF23C9}"/>
    <dgm:cxn modelId="{F2FD0E10-FF23-4EAF-9757-2D1DB94DDCBE}" type="presOf" srcId="{728682F2-A765-4208-BBFA-D508D68F39B9}" destId="{D8C0E11A-7D7A-4988-882A-932C47C8DFEC}" srcOrd="0" destOrd="0" presId="urn:microsoft.com/office/officeart/2011/layout/TabList"/>
    <dgm:cxn modelId="{C650D214-4043-4253-8A48-FFCC9D6A3B49}" srcId="{05A80659-D1E0-4C64-B6B0-44FEDC68CEFF}" destId="{FAB8AED1-9CD9-4A6E-BC1F-FFAADE245B97}" srcOrd="1" destOrd="0" parTransId="{8F74F1F4-48AC-4466-84C5-41E7793F2B8D}" sibTransId="{8A879B50-608E-42AD-A991-487F60F6C3CB}"/>
    <dgm:cxn modelId="{D12A148C-C486-4B82-8226-A6658A3CECD0}" type="presOf" srcId="{025845A7-920D-406A-8D2E-EA3DD72F31A7}" destId="{4604C4E5-542A-45C4-80A6-898137A97B35}" srcOrd="0" destOrd="0" presId="urn:microsoft.com/office/officeart/2011/layout/TabList"/>
    <dgm:cxn modelId="{6D907D87-4025-49E6-B779-B1CA6D1B4FA1}" type="presOf" srcId="{EF05A809-24FD-46C6-A585-7B7EA6715954}" destId="{81403D5E-DEEE-4A65-AFE3-B718E1619FEE}" srcOrd="0" destOrd="0" presId="urn:microsoft.com/office/officeart/2011/layout/TabList"/>
    <dgm:cxn modelId="{75B7E6D3-68FA-4929-ABFB-2395F061680E}" type="presOf" srcId="{34FBB2BB-22F5-4931-AEE6-C3B60D15EF26}" destId="{54893946-A230-42D8-B04C-BD36CFED033D}" srcOrd="0" destOrd="0" presId="urn:microsoft.com/office/officeart/2011/layout/TabList"/>
    <dgm:cxn modelId="{F43E9AE6-7AD5-4D76-89F3-56F6E34578FF}" srcId="{B3EA7F4D-4C2B-4CE5-9EA5-E6EF36905B58}" destId="{B4153093-4A9D-4753-8AE4-5634FC7BE106}" srcOrd="0" destOrd="0" parTransId="{B36A09D4-AEB6-4218-B67D-A8D82EA5BDD4}" sibTransId="{5F725CA6-F652-467A-8427-856FF166CAAC}"/>
    <dgm:cxn modelId="{D626B9C1-595A-49D7-A59D-CCEC96D125C6}" type="presOf" srcId="{B3EA7F4D-4C2B-4CE5-9EA5-E6EF36905B58}" destId="{3E1FA99F-AED9-4D98-919F-F7448F10327D}" srcOrd="0" destOrd="0" presId="urn:microsoft.com/office/officeart/2011/layout/TabList"/>
    <dgm:cxn modelId="{03117455-A842-412B-9339-EB2E8163A49B}" srcId="{05A80659-D1E0-4C64-B6B0-44FEDC68CEFF}" destId="{F9895BCA-D88D-48E1-B0FB-421FAECEEF6F}" srcOrd="0" destOrd="0" parTransId="{82E8FCDB-EDD1-4F8A-A823-258CD9A8C875}" sibTransId="{0ACC68F7-8D56-46E8-9AD7-409B6E4024A6}"/>
    <dgm:cxn modelId="{832C6AA5-1B2D-44E4-8F6E-4D77420C2680}" srcId="{B3EA7F4D-4C2B-4CE5-9EA5-E6EF36905B58}" destId="{728682F2-A765-4208-BBFA-D508D68F39B9}" srcOrd="1" destOrd="0" parTransId="{37796EA6-599F-426C-8747-3BC1BA4242DA}" sibTransId="{BEB432F5-A396-40F5-80BA-2B578EC91FFF}"/>
    <dgm:cxn modelId="{A07B9073-72B0-4287-A41F-6965315B4C53}" type="presOf" srcId="{05A80659-D1E0-4C64-B6B0-44FEDC68CEFF}" destId="{BA4A369B-FB07-4E2D-92E3-2DBA9F246329}" srcOrd="0" destOrd="0" presId="urn:microsoft.com/office/officeart/2011/layout/TabList"/>
    <dgm:cxn modelId="{A007350C-68FA-442B-A136-81E8F4AA3BD7}" srcId="{EF05A809-24FD-46C6-A585-7B7EA6715954}" destId="{B3EA7F4D-4C2B-4CE5-9EA5-E6EF36905B58}" srcOrd="2" destOrd="0" parTransId="{21E7E203-21FC-4854-898A-6146BAEFE26F}" sibTransId="{CCE75A43-AB82-4D28-88DD-ED4B53FC5ABA}"/>
    <dgm:cxn modelId="{0079DAF1-D221-4563-B456-D74B94411EF3}" type="presOf" srcId="{F9895BCA-D88D-48E1-B0FB-421FAECEEF6F}" destId="{C2213E77-3DF6-4726-91CA-93DE1DAF4770}" srcOrd="0" destOrd="0" presId="urn:microsoft.com/office/officeart/2011/layout/TabList"/>
    <dgm:cxn modelId="{8E5B7A3B-622A-4FFA-9229-B608A07F4E6E}" type="presOf" srcId="{FAB8AED1-9CD9-4A6E-BC1F-FFAADE245B97}" destId="{B06A0782-1E87-411B-97FE-44D0D7F49A58}" srcOrd="0" destOrd="0" presId="urn:microsoft.com/office/officeart/2011/layout/TabList"/>
    <dgm:cxn modelId="{8D6F97C9-F07B-4626-9CF4-D6F0CFDF8699}" srcId="{025845A7-920D-406A-8D2E-EA3DD72F31A7}" destId="{5BE5459C-8B8F-4C15-9FF1-406417C0322B}" srcOrd="1" destOrd="0" parTransId="{C56EDA6B-17C2-4E52-8436-AA3955102953}" sibTransId="{3012E856-6D74-4F42-B1D8-E23625EA3AE5}"/>
    <dgm:cxn modelId="{3FD94ACE-B1A2-4402-B1EF-9401DB8F488C}" type="presOf" srcId="{B4153093-4A9D-4753-8AE4-5634FC7BE106}" destId="{4077EDF2-32FB-4D11-8EAA-766B23ECD2E1}" srcOrd="0" destOrd="0" presId="urn:microsoft.com/office/officeart/2011/layout/TabList"/>
    <dgm:cxn modelId="{63A65A58-7BC8-49BC-ACDA-F59C107BBFDA}" srcId="{025845A7-920D-406A-8D2E-EA3DD72F31A7}" destId="{34FBB2BB-22F5-4931-AEE6-C3B60D15EF26}" srcOrd="0" destOrd="0" parTransId="{163B39A1-D67F-4C05-A552-085025A2323C}" sibTransId="{C55A9728-F920-4DFF-80F1-8CA3CBA8F64C}"/>
    <dgm:cxn modelId="{3F5B07BF-ADD9-40D8-8429-61828151F97D}" type="presParOf" srcId="{81403D5E-DEEE-4A65-AFE3-B718E1619FEE}" destId="{55A67252-EE11-4075-8AA7-04695E639BE9}" srcOrd="0" destOrd="0" presId="urn:microsoft.com/office/officeart/2011/layout/TabList"/>
    <dgm:cxn modelId="{69A81F50-527E-49FF-97A1-951A94279472}" type="presParOf" srcId="{55A67252-EE11-4075-8AA7-04695E639BE9}" destId="{54893946-A230-42D8-B04C-BD36CFED033D}" srcOrd="0" destOrd="0" presId="urn:microsoft.com/office/officeart/2011/layout/TabList"/>
    <dgm:cxn modelId="{82ED5CEA-2668-481F-8F2F-316B9085E42D}" type="presParOf" srcId="{55A67252-EE11-4075-8AA7-04695E639BE9}" destId="{4604C4E5-542A-45C4-80A6-898137A97B35}" srcOrd="1" destOrd="0" presId="urn:microsoft.com/office/officeart/2011/layout/TabList"/>
    <dgm:cxn modelId="{EACE0B3F-57EC-452E-AAD0-8D82437DF5C9}" type="presParOf" srcId="{55A67252-EE11-4075-8AA7-04695E639BE9}" destId="{931A8180-F869-4A50-A3B0-B73A53D4954D}" srcOrd="2" destOrd="0" presId="urn:microsoft.com/office/officeart/2011/layout/TabList"/>
    <dgm:cxn modelId="{8D9013B1-E0E7-493A-977E-9D6EC86E504A}" type="presParOf" srcId="{81403D5E-DEEE-4A65-AFE3-B718E1619FEE}" destId="{478EEA41-C95B-494E-87E9-5A448A7B44AF}" srcOrd="1" destOrd="0" presId="urn:microsoft.com/office/officeart/2011/layout/TabList"/>
    <dgm:cxn modelId="{254C27F7-DB60-4C80-9A5B-9ED4F91BDBF8}" type="presParOf" srcId="{81403D5E-DEEE-4A65-AFE3-B718E1619FEE}" destId="{BE664E63-F387-421C-B892-8324994A04C7}" srcOrd="2" destOrd="0" presId="urn:microsoft.com/office/officeart/2011/layout/TabList"/>
    <dgm:cxn modelId="{0B107160-0220-41F6-AD00-21804BEC0775}" type="presParOf" srcId="{81403D5E-DEEE-4A65-AFE3-B718E1619FEE}" destId="{53CEBE4C-DB1B-4AB9-AA3C-C387FC0D83BE}" srcOrd="3" destOrd="0" presId="urn:microsoft.com/office/officeart/2011/layout/TabList"/>
    <dgm:cxn modelId="{FEA24AD8-8318-4CE9-90BE-A6C45D6946E0}" type="presParOf" srcId="{53CEBE4C-DB1B-4AB9-AA3C-C387FC0D83BE}" destId="{C2213E77-3DF6-4726-91CA-93DE1DAF4770}" srcOrd="0" destOrd="0" presId="urn:microsoft.com/office/officeart/2011/layout/TabList"/>
    <dgm:cxn modelId="{5877EE40-5B47-47D1-9987-45F27C9EA6B3}" type="presParOf" srcId="{53CEBE4C-DB1B-4AB9-AA3C-C387FC0D83BE}" destId="{BA4A369B-FB07-4E2D-92E3-2DBA9F246329}" srcOrd="1" destOrd="0" presId="urn:microsoft.com/office/officeart/2011/layout/TabList"/>
    <dgm:cxn modelId="{E3C3DD37-B58D-44DA-A384-9DB623C3410A}" type="presParOf" srcId="{53CEBE4C-DB1B-4AB9-AA3C-C387FC0D83BE}" destId="{941B5460-B0E7-4D8E-A1CC-036EF1FDB614}" srcOrd="2" destOrd="0" presId="urn:microsoft.com/office/officeart/2011/layout/TabList"/>
    <dgm:cxn modelId="{86E9AA3E-65D1-4206-97B8-962303626AC0}" type="presParOf" srcId="{81403D5E-DEEE-4A65-AFE3-B718E1619FEE}" destId="{B06A0782-1E87-411B-97FE-44D0D7F49A58}" srcOrd="4" destOrd="0" presId="urn:microsoft.com/office/officeart/2011/layout/TabList"/>
    <dgm:cxn modelId="{9DD2B364-B16D-43E4-AD89-841E70F5F3A1}" type="presParOf" srcId="{81403D5E-DEEE-4A65-AFE3-B718E1619FEE}" destId="{6814B142-D694-40B1-A9E5-2FAF125E39CC}" srcOrd="5" destOrd="0" presId="urn:microsoft.com/office/officeart/2011/layout/TabList"/>
    <dgm:cxn modelId="{412F0454-71E3-4BB0-A270-244D59ABFEC3}" type="presParOf" srcId="{81403D5E-DEEE-4A65-AFE3-B718E1619FEE}" destId="{2C19C716-4CA3-42EA-B1BF-F0B81EF06709}" srcOrd="6" destOrd="0" presId="urn:microsoft.com/office/officeart/2011/layout/TabList"/>
    <dgm:cxn modelId="{42025F9D-BE4E-49F7-9D17-FA50419CBB3A}" type="presParOf" srcId="{2C19C716-4CA3-42EA-B1BF-F0B81EF06709}" destId="{4077EDF2-32FB-4D11-8EAA-766B23ECD2E1}" srcOrd="0" destOrd="0" presId="urn:microsoft.com/office/officeart/2011/layout/TabList"/>
    <dgm:cxn modelId="{5FD1486E-3796-42C3-AA1C-12D16B5E53C0}" type="presParOf" srcId="{2C19C716-4CA3-42EA-B1BF-F0B81EF06709}" destId="{3E1FA99F-AED9-4D98-919F-F7448F10327D}" srcOrd="1" destOrd="0" presId="urn:microsoft.com/office/officeart/2011/layout/TabList"/>
    <dgm:cxn modelId="{29FC247D-A677-4B60-8F21-7EE092D11AD9}" type="presParOf" srcId="{2C19C716-4CA3-42EA-B1BF-F0B81EF06709}" destId="{4B9C6E74-F31E-4601-A240-856807853FEA}" srcOrd="2" destOrd="0" presId="urn:microsoft.com/office/officeart/2011/layout/TabList"/>
    <dgm:cxn modelId="{C9DA6D21-EAE5-4EC6-9857-E1C371269DDD}" type="presParOf" srcId="{81403D5E-DEEE-4A65-AFE3-B718E1619FEE}" destId="{D8C0E11A-7D7A-4988-882A-932C47C8DFE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FDEEE1-31BD-42A5-93D1-F9A3712DB76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zh-TW" altLang="en-US"/>
        </a:p>
      </dgm:t>
    </dgm:pt>
    <dgm:pt modelId="{704D4332-856F-4C68-8FD1-8F00408EA3EA}" type="pres">
      <dgm:prSet presAssocID="{0DFDEEE1-31BD-42A5-93D1-F9A3712DB76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13584FC-368B-4B94-86D2-87A197CA5B85}" type="presOf" srcId="{0DFDEEE1-31BD-42A5-93D1-F9A3712DB763}" destId="{704D4332-856F-4C68-8FD1-8F00408EA3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05A809-24FD-46C6-A585-7B7EA6715954}" type="doc">
      <dgm:prSet loTypeId="urn:microsoft.com/office/officeart/2005/8/layout/arrow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25845A7-920D-406A-8D2E-EA3DD72F31A7}">
      <dgm:prSet phldrT="[文字]" custT="1"/>
      <dgm:spPr/>
      <dgm:t>
        <a:bodyPr/>
        <a:lstStyle/>
        <a:p>
          <a:r>
            <a:rPr lang="zh-CN" altLang="en-US" sz="3500" dirty="0" smtClean="0"/>
            <a:t>工艺学习</a:t>
          </a:r>
          <a:endParaRPr lang="en-US" altLang="zh-CN" sz="3500" dirty="0" smtClean="0"/>
        </a:p>
        <a:p>
          <a:r>
            <a:rPr lang="zh-CN" altLang="en-US" sz="1500" dirty="0" smtClean="0"/>
            <a:t>（薪资：底薪</a:t>
          </a:r>
          <a:r>
            <a:rPr lang="en-US" altLang="zh-CN" sz="1500" dirty="0" smtClean="0"/>
            <a:t>+</a:t>
          </a:r>
          <a:r>
            <a:rPr lang="zh-CN" altLang="en-US" sz="1500" dirty="0" smtClean="0"/>
            <a:t>加班费）</a:t>
          </a:r>
          <a:endParaRPr lang="zh-TW" altLang="en-US" sz="1500" dirty="0"/>
        </a:p>
      </dgm:t>
    </dgm:pt>
    <dgm:pt modelId="{93DCF2B4-CE6B-49B6-ACCB-2DB77FD04742}" type="parTrans" cxnId="{824B82E8-7974-411A-9798-6E22223CD85A}">
      <dgm:prSet/>
      <dgm:spPr/>
      <dgm:t>
        <a:bodyPr/>
        <a:lstStyle/>
        <a:p>
          <a:endParaRPr lang="zh-TW" altLang="en-US"/>
        </a:p>
      </dgm:t>
    </dgm:pt>
    <dgm:pt modelId="{84152C30-0B5A-42F2-B0C9-91859AAF23C9}" type="sibTrans" cxnId="{824B82E8-7974-411A-9798-6E22223CD85A}">
      <dgm:prSet/>
      <dgm:spPr/>
      <dgm:t>
        <a:bodyPr/>
        <a:lstStyle/>
        <a:p>
          <a:endParaRPr lang="zh-TW" altLang="en-US"/>
        </a:p>
      </dgm:t>
    </dgm:pt>
    <dgm:pt modelId="{05A80659-D1E0-4C64-B6B0-44FEDC68CEFF}">
      <dgm:prSet phldrT="[文字]" custT="1"/>
      <dgm:spPr/>
      <dgm:t>
        <a:bodyPr/>
        <a:lstStyle/>
        <a:p>
          <a:r>
            <a:rPr lang="zh-CN" altLang="en-US" sz="1600" dirty="0" smtClean="0"/>
            <a:t>       </a:t>
          </a:r>
          <a:r>
            <a:rPr lang="zh-CN" altLang="en-US" sz="3000" dirty="0" smtClean="0"/>
            <a:t>岗位实习         </a:t>
          </a:r>
          <a:endParaRPr lang="en-US" altLang="zh-CN" sz="3000" dirty="0" smtClean="0"/>
        </a:p>
        <a:p>
          <a:r>
            <a:rPr lang="zh-CN" altLang="en-US" sz="1500" dirty="0" smtClean="0"/>
            <a:t>（每</a:t>
          </a:r>
          <a:r>
            <a:rPr lang="en-US" altLang="zh-CN" sz="1500" dirty="0" smtClean="0"/>
            <a:t>6</a:t>
          </a:r>
          <a:r>
            <a:rPr lang="zh-CN" altLang="en-US" sz="1500" dirty="0" smtClean="0"/>
            <a:t>个月调整工资的</a:t>
          </a:r>
          <a:r>
            <a:rPr lang="en-US" altLang="zh-CN" sz="1500" dirty="0" smtClean="0"/>
            <a:t>20%</a:t>
          </a:r>
          <a:r>
            <a:rPr lang="zh-CN" altLang="en-US" sz="1500" dirty="0" smtClean="0"/>
            <a:t>）</a:t>
          </a:r>
          <a:endParaRPr lang="zh-TW" altLang="en-US" sz="1500" dirty="0"/>
        </a:p>
      </dgm:t>
    </dgm:pt>
    <dgm:pt modelId="{33242179-E5A9-4087-BDA6-B9FAA66DCF42}" type="parTrans" cxnId="{997904C2-44AA-4F66-8EC4-05510E14AEB1}">
      <dgm:prSet/>
      <dgm:spPr/>
      <dgm:t>
        <a:bodyPr/>
        <a:lstStyle/>
        <a:p>
          <a:endParaRPr lang="zh-TW" altLang="en-US"/>
        </a:p>
      </dgm:t>
    </dgm:pt>
    <dgm:pt modelId="{D1C184E9-8CEC-448E-9D0F-EF5AEEB4E954}" type="sibTrans" cxnId="{997904C2-44AA-4F66-8EC4-05510E14AEB1}">
      <dgm:prSet/>
      <dgm:spPr/>
      <dgm:t>
        <a:bodyPr/>
        <a:lstStyle/>
        <a:p>
          <a:endParaRPr lang="zh-TW" altLang="en-US"/>
        </a:p>
      </dgm:t>
    </dgm:pt>
    <dgm:pt modelId="{B3EA7F4D-4C2B-4CE5-9EA5-E6EF36905B58}">
      <dgm:prSet phldrT="[文字]" custT="1"/>
      <dgm:spPr/>
      <dgm:t>
        <a:bodyPr/>
        <a:lstStyle/>
        <a:p>
          <a:r>
            <a:rPr lang="zh-CN" altLang="en-US" sz="3000" dirty="0" smtClean="0"/>
            <a:t>定岗定薪   </a:t>
          </a:r>
          <a:endParaRPr lang="en-US" altLang="zh-CN" sz="3000" dirty="0" smtClean="0"/>
        </a:p>
        <a:p>
          <a:r>
            <a:rPr lang="zh-CN" altLang="en-US" sz="1800" dirty="0" smtClean="0"/>
            <a:t>（每半年考核一次，调薪幅度</a:t>
          </a:r>
          <a:r>
            <a:rPr lang="en-US" altLang="zh-CN" sz="1800" dirty="0" smtClean="0"/>
            <a:t>10%-20%</a:t>
          </a:r>
          <a:r>
            <a:rPr lang="zh-CN" altLang="en-US" sz="1800" dirty="0" smtClean="0"/>
            <a:t>，人资追踪</a:t>
          </a:r>
          <a:r>
            <a:rPr lang="en-US" altLang="zh-CN" sz="1800" dirty="0" smtClean="0"/>
            <a:t>2</a:t>
          </a:r>
          <a:r>
            <a:rPr lang="zh-CN" altLang="en-US" sz="1800" dirty="0" smtClean="0"/>
            <a:t>年；</a:t>
          </a:r>
          <a:endParaRPr lang="en-US" altLang="zh-CN" sz="1800" dirty="0" smtClean="0"/>
        </a:p>
        <a:p>
          <a:r>
            <a:rPr lang="zh-CN" altLang="en-US" sz="1800" dirty="0" smtClean="0"/>
            <a:t>第</a:t>
          </a:r>
          <a:r>
            <a:rPr lang="en-US" altLang="zh-CN" sz="1800" dirty="0" smtClean="0"/>
            <a:t>3</a:t>
          </a:r>
          <a:r>
            <a:rPr lang="zh-CN" altLang="en-US" sz="1800" dirty="0" smtClean="0"/>
            <a:t>年由部门主导，按照公司规定，每年都有调薪福利）</a:t>
          </a:r>
          <a:endParaRPr lang="zh-TW" altLang="en-US" sz="1800" dirty="0"/>
        </a:p>
      </dgm:t>
    </dgm:pt>
    <dgm:pt modelId="{21E7E203-21FC-4854-898A-6146BAEFE26F}" type="parTrans" cxnId="{A007350C-68FA-442B-A136-81E8F4AA3BD7}">
      <dgm:prSet/>
      <dgm:spPr/>
      <dgm:t>
        <a:bodyPr/>
        <a:lstStyle/>
        <a:p>
          <a:endParaRPr lang="zh-TW" altLang="en-US"/>
        </a:p>
      </dgm:t>
    </dgm:pt>
    <dgm:pt modelId="{CCE75A43-AB82-4D28-88DD-ED4B53FC5ABA}" type="sibTrans" cxnId="{A007350C-68FA-442B-A136-81E8F4AA3BD7}">
      <dgm:prSet/>
      <dgm:spPr/>
      <dgm:t>
        <a:bodyPr/>
        <a:lstStyle/>
        <a:p>
          <a:endParaRPr lang="zh-TW" altLang="en-US"/>
        </a:p>
      </dgm:t>
    </dgm:pt>
    <dgm:pt modelId="{DDE360B8-AC6E-4CC4-B21D-AFE5A4645FF0}" type="pres">
      <dgm:prSet presAssocID="{EF05A809-24FD-46C6-A585-7B7EA6715954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81A7166-09B8-4A1F-B28B-8615302C6399}" type="pres">
      <dgm:prSet presAssocID="{EF05A809-24FD-46C6-A585-7B7EA6715954}" presName="arrow" presStyleLbl="bgShp" presStyleIdx="0" presStyleCnt="1" custLinFactNeighborX="-7748" custLinFactNeighborY="-20968"/>
      <dgm:spPr/>
    </dgm:pt>
    <dgm:pt modelId="{208AD92B-EC1B-4B88-97C4-6AC5A263129E}" type="pres">
      <dgm:prSet presAssocID="{EF05A809-24FD-46C6-A585-7B7EA6715954}" presName="arrowDiagram3" presStyleCnt="0"/>
      <dgm:spPr/>
    </dgm:pt>
    <dgm:pt modelId="{B4D3EE56-FAD9-4552-93BD-4B9A75DAD1D0}" type="pres">
      <dgm:prSet presAssocID="{025845A7-920D-406A-8D2E-EA3DD72F31A7}" presName="bullet3a" presStyleLbl="node1" presStyleIdx="0" presStyleCnt="3" custLinFactNeighborX="-73815" custLinFactNeighborY="-55650"/>
      <dgm:spPr/>
    </dgm:pt>
    <dgm:pt modelId="{FF271930-E863-4081-AD62-EE57294074D3}" type="pres">
      <dgm:prSet presAssocID="{025845A7-920D-406A-8D2E-EA3DD72F31A7}" presName="textBox3a" presStyleLbl="revTx" presStyleIdx="0" presStyleCnt="3" custScaleX="131808" custScaleY="94908" custLinFactNeighborX="-24423" custLinFactNeighborY="254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D36D1C2-3596-4B69-81B9-9CACA8E17405}" type="pres">
      <dgm:prSet presAssocID="{05A80659-D1E0-4C64-B6B0-44FEDC68CEFF}" presName="bullet3b" presStyleLbl="node1" presStyleIdx="1" presStyleCnt="3" custLinFactNeighborX="42512" custLinFactNeighborY="-4450"/>
      <dgm:spPr/>
    </dgm:pt>
    <dgm:pt modelId="{83936D7E-CD8E-475B-B47B-768A5067ADF1}" type="pres">
      <dgm:prSet presAssocID="{05A80659-D1E0-4C64-B6B0-44FEDC68CEFF}" presName="textBox3b" presStyleLbl="revTx" presStyleIdx="1" presStyleCnt="3" custScaleX="147056" custScaleY="30821" custLinFactNeighborX="-7537" custLinFactNeighborY="-2575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4FA1C9-ADAF-43A9-B394-7C5B7F3E4D10}" type="pres">
      <dgm:prSet presAssocID="{B3EA7F4D-4C2B-4CE5-9EA5-E6EF36905B58}" presName="bullet3c" presStyleLbl="node1" presStyleIdx="2" presStyleCnt="3" custLinFactNeighborX="47746" custLinFactNeighborY="41795"/>
      <dgm:spPr/>
    </dgm:pt>
    <dgm:pt modelId="{BDD86212-D628-4FDC-98C7-4E19B818DB83}" type="pres">
      <dgm:prSet presAssocID="{B3EA7F4D-4C2B-4CE5-9EA5-E6EF36905B58}" presName="textBox3c" presStyleLbl="revTx" presStyleIdx="2" presStyleCnt="3" custScaleX="168015" custScaleY="65874" custLinFactNeighborX="19301" custLinFactNeighborY="9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A3CCD8B-AD96-4D7A-8A44-8CD9F53DB645}" type="presOf" srcId="{025845A7-920D-406A-8D2E-EA3DD72F31A7}" destId="{FF271930-E863-4081-AD62-EE57294074D3}" srcOrd="0" destOrd="0" presId="urn:microsoft.com/office/officeart/2005/8/layout/arrow2"/>
    <dgm:cxn modelId="{14A8F2D9-ED88-4B6A-BC78-5E6D054D8DF3}" type="presOf" srcId="{B3EA7F4D-4C2B-4CE5-9EA5-E6EF36905B58}" destId="{BDD86212-D628-4FDC-98C7-4E19B818DB83}" srcOrd="0" destOrd="0" presId="urn:microsoft.com/office/officeart/2005/8/layout/arrow2"/>
    <dgm:cxn modelId="{18977413-F76E-4003-BD24-640497144238}" type="presOf" srcId="{05A80659-D1E0-4C64-B6B0-44FEDC68CEFF}" destId="{83936D7E-CD8E-475B-B47B-768A5067ADF1}" srcOrd="0" destOrd="0" presId="urn:microsoft.com/office/officeart/2005/8/layout/arrow2"/>
    <dgm:cxn modelId="{A007350C-68FA-442B-A136-81E8F4AA3BD7}" srcId="{EF05A809-24FD-46C6-A585-7B7EA6715954}" destId="{B3EA7F4D-4C2B-4CE5-9EA5-E6EF36905B58}" srcOrd="2" destOrd="0" parTransId="{21E7E203-21FC-4854-898A-6146BAEFE26F}" sibTransId="{CCE75A43-AB82-4D28-88DD-ED4B53FC5ABA}"/>
    <dgm:cxn modelId="{997904C2-44AA-4F66-8EC4-05510E14AEB1}" srcId="{EF05A809-24FD-46C6-A585-7B7EA6715954}" destId="{05A80659-D1E0-4C64-B6B0-44FEDC68CEFF}" srcOrd="1" destOrd="0" parTransId="{33242179-E5A9-4087-BDA6-B9FAA66DCF42}" sibTransId="{D1C184E9-8CEC-448E-9D0F-EF5AEEB4E954}"/>
    <dgm:cxn modelId="{824B82E8-7974-411A-9798-6E22223CD85A}" srcId="{EF05A809-24FD-46C6-A585-7B7EA6715954}" destId="{025845A7-920D-406A-8D2E-EA3DD72F31A7}" srcOrd="0" destOrd="0" parTransId="{93DCF2B4-CE6B-49B6-ACCB-2DB77FD04742}" sibTransId="{84152C30-0B5A-42F2-B0C9-91859AAF23C9}"/>
    <dgm:cxn modelId="{50647808-119C-40BD-84A1-A816CDAA5D9B}" type="presOf" srcId="{EF05A809-24FD-46C6-A585-7B7EA6715954}" destId="{DDE360B8-AC6E-4CC4-B21D-AFE5A4645FF0}" srcOrd="0" destOrd="0" presId="urn:microsoft.com/office/officeart/2005/8/layout/arrow2"/>
    <dgm:cxn modelId="{85DC1A12-F133-4340-BF65-C4D9001B121C}" type="presParOf" srcId="{DDE360B8-AC6E-4CC4-B21D-AFE5A4645FF0}" destId="{681A7166-09B8-4A1F-B28B-8615302C6399}" srcOrd="0" destOrd="0" presId="urn:microsoft.com/office/officeart/2005/8/layout/arrow2"/>
    <dgm:cxn modelId="{D8A0DB5A-A9AA-4B69-8D6B-764776B28F0B}" type="presParOf" srcId="{DDE360B8-AC6E-4CC4-B21D-AFE5A4645FF0}" destId="{208AD92B-EC1B-4B88-97C4-6AC5A263129E}" srcOrd="1" destOrd="0" presId="urn:microsoft.com/office/officeart/2005/8/layout/arrow2"/>
    <dgm:cxn modelId="{DA049261-2808-4BE7-88D6-1105BED45E40}" type="presParOf" srcId="{208AD92B-EC1B-4B88-97C4-6AC5A263129E}" destId="{B4D3EE56-FAD9-4552-93BD-4B9A75DAD1D0}" srcOrd="0" destOrd="0" presId="urn:microsoft.com/office/officeart/2005/8/layout/arrow2"/>
    <dgm:cxn modelId="{D831F983-6E72-4F6F-AFC3-08A81018E0FF}" type="presParOf" srcId="{208AD92B-EC1B-4B88-97C4-6AC5A263129E}" destId="{FF271930-E863-4081-AD62-EE57294074D3}" srcOrd="1" destOrd="0" presId="urn:microsoft.com/office/officeart/2005/8/layout/arrow2"/>
    <dgm:cxn modelId="{EB0E5B85-506E-469A-A817-0972FE2D714B}" type="presParOf" srcId="{208AD92B-EC1B-4B88-97C4-6AC5A263129E}" destId="{0D36D1C2-3596-4B69-81B9-9CACA8E17405}" srcOrd="2" destOrd="0" presId="urn:microsoft.com/office/officeart/2005/8/layout/arrow2"/>
    <dgm:cxn modelId="{1D72AF9D-1EC3-49B5-AB47-720B938C9111}" type="presParOf" srcId="{208AD92B-EC1B-4B88-97C4-6AC5A263129E}" destId="{83936D7E-CD8E-475B-B47B-768A5067ADF1}" srcOrd="3" destOrd="0" presId="urn:microsoft.com/office/officeart/2005/8/layout/arrow2"/>
    <dgm:cxn modelId="{52B200AE-5FD9-4D55-B1BD-2A2808B945BF}" type="presParOf" srcId="{208AD92B-EC1B-4B88-97C4-6AC5A263129E}" destId="{934FA1C9-ADAF-43A9-B394-7C5B7F3E4D10}" srcOrd="4" destOrd="0" presId="urn:microsoft.com/office/officeart/2005/8/layout/arrow2"/>
    <dgm:cxn modelId="{134B6454-1048-4FA8-9C32-60CC7C92C7FB}" type="presParOf" srcId="{208AD92B-EC1B-4B88-97C4-6AC5A263129E}" destId="{BDD86212-D628-4FDC-98C7-4E19B818DB8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C6E74-F31E-4601-A240-856807853FEA}">
      <dsp:nvSpPr>
        <dsp:cNvPr id="0" name=""/>
        <dsp:cNvSpPr/>
      </dsp:nvSpPr>
      <dsp:spPr>
        <a:xfrm>
          <a:off x="0" y="3958639"/>
          <a:ext cx="8373616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B5460-B0E7-4D8E-A1CC-036EF1FDB614}">
      <dsp:nvSpPr>
        <dsp:cNvPr id="0" name=""/>
        <dsp:cNvSpPr/>
      </dsp:nvSpPr>
      <dsp:spPr>
        <a:xfrm>
          <a:off x="0" y="2371529"/>
          <a:ext cx="837361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A8180-F869-4A50-A3B0-B73A53D4954D}">
      <dsp:nvSpPr>
        <dsp:cNvPr id="0" name=""/>
        <dsp:cNvSpPr/>
      </dsp:nvSpPr>
      <dsp:spPr>
        <a:xfrm>
          <a:off x="0" y="586011"/>
          <a:ext cx="837361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93946-A230-42D8-B04C-BD36CFED033D}">
      <dsp:nvSpPr>
        <dsp:cNvPr id="0" name=""/>
        <dsp:cNvSpPr/>
      </dsp:nvSpPr>
      <dsp:spPr>
        <a:xfrm>
          <a:off x="2177140" y="653"/>
          <a:ext cx="6196475" cy="585358"/>
        </a:xfrm>
        <a:prstGeom prst="rect">
          <a:avLst/>
        </a:prstGeom>
        <a:noFill/>
        <a:ln>
          <a:solidFill>
            <a:schemeClr val="bg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/>
        </a:p>
      </dsp:txBody>
      <dsp:txXfrm>
        <a:off x="2177140" y="653"/>
        <a:ext cx="6196475" cy="585358"/>
      </dsp:txXfrm>
    </dsp:sp>
    <dsp:sp modelId="{4604C4E5-542A-45C4-80A6-898137A97B35}">
      <dsp:nvSpPr>
        <dsp:cNvPr id="0" name=""/>
        <dsp:cNvSpPr/>
      </dsp:nvSpPr>
      <dsp:spPr>
        <a:xfrm>
          <a:off x="0" y="72008"/>
          <a:ext cx="2177140" cy="585358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机械类专业</a:t>
          </a:r>
          <a:endParaRPr lang="zh-TW" altLang="en-US" sz="2800" kern="1200" dirty="0"/>
        </a:p>
      </dsp:txBody>
      <dsp:txXfrm>
        <a:off x="28580" y="100588"/>
        <a:ext cx="2119980" cy="556778"/>
      </dsp:txXfrm>
    </dsp:sp>
    <dsp:sp modelId="{478EEA41-C95B-494E-87E9-5A448A7B44AF}">
      <dsp:nvSpPr>
        <dsp:cNvPr id="0" name=""/>
        <dsp:cNvSpPr/>
      </dsp:nvSpPr>
      <dsp:spPr>
        <a:xfrm>
          <a:off x="0" y="711269"/>
          <a:ext cx="8373616" cy="1170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b="0" i="0" u="none" kern="1200" dirty="0" smtClean="0"/>
            <a:t>1.</a:t>
          </a:r>
          <a:r>
            <a:rPr lang="zh-CN" altLang="en-US" sz="2000" b="0" i="0" u="none" kern="1200" dirty="0" smtClean="0"/>
            <a:t>机械工程 </a:t>
          </a:r>
          <a:r>
            <a:rPr lang="en-US" altLang="zh-CN" sz="2000" b="0" i="0" u="none" kern="1200" dirty="0" smtClean="0"/>
            <a:t>              </a:t>
          </a:r>
          <a:r>
            <a:rPr lang="zh-CN" altLang="en-US" sz="2000" b="0" i="0" u="none" kern="1200" dirty="0" smtClean="0"/>
            <a:t>机械设计制造及其自动化</a:t>
          </a:r>
          <a:r>
            <a:rPr lang="en-US" altLang="zh-CN" sz="2000" b="0" i="0" u="none" kern="1200" dirty="0" smtClean="0"/>
            <a:t>         </a:t>
          </a:r>
          <a:r>
            <a:rPr lang="zh-CN" altLang="en-US" sz="2000" b="0" i="0" u="none" kern="1200" dirty="0" smtClean="0"/>
            <a:t>材料成型及控制工程</a:t>
          </a:r>
          <a:r>
            <a:rPr lang="zh-TW" altLang="en-US" sz="2000" b="0" i="0" u="none" kern="1200" dirty="0" smtClean="0"/>
            <a:t>；</a:t>
          </a:r>
          <a:br>
            <a:rPr lang="zh-TW" altLang="en-US" sz="2000" b="0" i="0" u="none" kern="1200" dirty="0" smtClean="0"/>
          </a:br>
          <a:r>
            <a:rPr lang="zh-CN" altLang="en-US" sz="2000" b="0" i="0" u="none" kern="1200" dirty="0" smtClean="0"/>
            <a:t>机械电子工程</a:t>
          </a:r>
          <a:r>
            <a:rPr lang="en-US" altLang="zh-CN" sz="2000" b="0" i="0" u="none" kern="1200" dirty="0" smtClean="0"/>
            <a:t>          </a:t>
          </a:r>
          <a:r>
            <a:rPr lang="zh-CN" altLang="en-US" sz="2000" b="0" i="0" u="none" kern="1200" dirty="0" smtClean="0"/>
            <a:t>工业过程装备与控制工程</a:t>
          </a:r>
          <a:r>
            <a:rPr lang="zh-TW" altLang="en-US" sz="2000" b="0" i="0" u="none" kern="1200" dirty="0" smtClean="0"/>
            <a:t>；</a:t>
          </a:r>
          <a:endParaRPr lang="zh-TW" altLang="en-US" sz="2000" kern="1200" dirty="0"/>
        </a:p>
      </dsp:txBody>
      <dsp:txXfrm>
        <a:off x="0" y="711269"/>
        <a:ext cx="8373616" cy="1170891"/>
      </dsp:txXfrm>
    </dsp:sp>
    <dsp:sp modelId="{C2213E77-3DF6-4726-91CA-93DE1DAF4770}">
      <dsp:nvSpPr>
        <dsp:cNvPr id="0" name=""/>
        <dsp:cNvSpPr/>
      </dsp:nvSpPr>
      <dsp:spPr>
        <a:xfrm>
          <a:off x="2177140" y="1786171"/>
          <a:ext cx="6196475" cy="585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/>
        </a:p>
      </dsp:txBody>
      <dsp:txXfrm>
        <a:off x="2177140" y="1786171"/>
        <a:ext cx="6196475" cy="585358"/>
      </dsp:txXfrm>
    </dsp:sp>
    <dsp:sp modelId="{BA4A369B-FB07-4E2D-92E3-2DBA9F246329}">
      <dsp:nvSpPr>
        <dsp:cNvPr id="0" name=""/>
        <dsp:cNvSpPr/>
      </dsp:nvSpPr>
      <dsp:spPr>
        <a:xfrm>
          <a:off x="0" y="1786171"/>
          <a:ext cx="2177140" cy="585358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电器类专业</a:t>
          </a:r>
          <a:endParaRPr lang="zh-TW" altLang="en-US" sz="2800" kern="1200" dirty="0"/>
        </a:p>
      </dsp:txBody>
      <dsp:txXfrm>
        <a:off x="28580" y="1814751"/>
        <a:ext cx="2119980" cy="556778"/>
      </dsp:txXfrm>
    </dsp:sp>
    <dsp:sp modelId="{B06A0782-1E87-411B-97FE-44D0D7F49A58}">
      <dsp:nvSpPr>
        <dsp:cNvPr id="0" name=""/>
        <dsp:cNvSpPr/>
      </dsp:nvSpPr>
      <dsp:spPr>
        <a:xfrm>
          <a:off x="0" y="2371529"/>
          <a:ext cx="8373616" cy="1170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0" i="0" u="none" kern="1200" dirty="0" smtClean="0"/>
            <a:t>1.</a:t>
          </a:r>
          <a:r>
            <a:rPr lang="zh-CN" altLang="en-US" sz="2000" b="0" i="0" u="none" kern="1200" dirty="0" smtClean="0"/>
            <a:t>电气工程及其自动       电气工程与智能控制</a:t>
          </a:r>
          <a:endParaRPr lang="zh-TW" altLang="en-US" sz="2000" b="0" i="0" u="none" kern="1200" dirty="0"/>
        </a:p>
      </dsp:txBody>
      <dsp:txXfrm>
        <a:off x="0" y="2371529"/>
        <a:ext cx="8373616" cy="1170891"/>
      </dsp:txXfrm>
    </dsp:sp>
    <dsp:sp modelId="{4077EDF2-32FB-4D11-8EAA-766B23ECD2E1}">
      <dsp:nvSpPr>
        <dsp:cNvPr id="0" name=""/>
        <dsp:cNvSpPr/>
      </dsp:nvSpPr>
      <dsp:spPr>
        <a:xfrm>
          <a:off x="2177140" y="3212630"/>
          <a:ext cx="6196475" cy="585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/>
        </a:p>
      </dsp:txBody>
      <dsp:txXfrm>
        <a:off x="2177140" y="3212630"/>
        <a:ext cx="6196475" cy="585358"/>
      </dsp:txXfrm>
    </dsp:sp>
    <dsp:sp modelId="{3E1FA99F-AED9-4D98-919F-F7448F10327D}">
      <dsp:nvSpPr>
        <dsp:cNvPr id="0" name=""/>
        <dsp:cNvSpPr/>
      </dsp:nvSpPr>
      <dsp:spPr>
        <a:xfrm>
          <a:off x="0" y="3384374"/>
          <a:ext cx="2177140" cy="585358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材料类专业</a:t>
          </a:r>
          <a:endParaRPr lang="zh-TW" altLang="en-US" sz="2800" kern="1200" dirty="0"/>
        </a:p>
      </dsp:txBody>
      <dsp:txXfrm>
        <a:off x="28580" y="3412954"/>
        <a:ext cx="2119980" cy="556778"/>
      </dsp:txXfrm>
    </dsp:sp>
    <dsp:sp modelId="{D8C0E11A-7D7A-4988-882A-932C47C8DFEC}">
      <dsp:nvSpPr>
        <dsp:cNvPr id="0" name=""/>
        <dsp:cNvSpPr/>
      </dsp:nvSpPr>
      <dsp:spPr>
        <a:xfrm>
          <a:off x="0" y="4157700"/>
          <a:ext cx="8373616" cy="1170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0" i="0" u="none" kern="1200" dirty="0" smtClean="0"/>
            <a:t>1.</a:t>
          </a:r>
          <a:r>
            <a:rPr lang="zh-CN" altLang="en-US" sz="2000" b="0" i="0" u="none" kern="1200" dirty="0" smtClean="0"/>
            <a:t>材料科与工程</a:t>
          </a:r>
          <a:r>
            <a:rPr lang="en-US" altLang="zh-CN" sz="2000" b="0" i="0" u="none" kern="1200" dirty="0" smtClean="0"/>
            <a:t>              </a:t>
          </a:r>
          <a:r>
            <a:rPr lang="zh-CN" altLang="en-US" sz="2000" b="0" i="0" u="none" kern="1200" dirty="0" smtClean="0"/>
            <a:t>高分子材料与工程              </a:t>
          </a:r>
          <a:r>
            <a:rPr lang="zh-CN" altLang="en-US" sz="2000" kern="1200" dirty="0" smtClean="0"/>
            <a:t>金属材料工程</a:t>
          </a:r>
          <a:endParaRPr lang="zh-TW" altLang="en-US" sz="2000" kern="1200" dirty="0"/>
        </a:p>
      </dsp:txBody>
      <dsp:txXfrm>
        <a:off x="0" y="4157700"/>
        <a:ext cx="8373616" cy="11708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C6E74-F31E-4601-A240-856807853FEA}">
      <dsp:nvSpPr>
        <dsp:cNvPr id="0" name=""/>
        <dsp:cNvSpPr/>
      </dsp:nvSpPr>
      <dsp:spPr>
        <a:xfrm>
          <a:off x="0" y="3958639"/>
          <a:ext cx="8373616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B5460-B0E7-4D8E-A1CC-036EF1FDB614}">
      <dsp:nvSpPr>
        <dsp:cNvPr id="0" name=""/>
        <dsp:cNvSpPr/>
      </dsp:nvSpPr>
      <dsp:spPr>
        <a:xfrm>
          <a:off x="63556" y="2371529"/>
          <a:ext cx="837361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A8180-F869-4A50-A3B0-B73A53D4954D}">
      <dsp:nvSpPr>
        <dsp:cNvPr id="0" name=""/>
        <dsp:cNvSpPr/>
      </dsp:nvSpPr>
      <dsp:spPr>
        <a:xfrm>
          <a:off x="0" y="586011"/>
          <a:ext cx="837361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93946-A230-42D8-B04C-BD36CFED033D}">
      <dsp:nvSpPr>
        <dsp:cNvPr id="0" name=""/>
        <dsp:cNvSpPr/>
      </dsp:nvSpPr>
      <dsp:spPr>
        <a:xfrm>
          <a:off x="2177140" y="653"/>
          <a:ext cx="6196475" cy="585358"/>
        </a:xfrm>
        <a:prstGeom prst="rect">
          <a:avLst/>
        </a:prstGeom>
        <a:noFill/>
        <a:ln>
          <a:solidFill>
            <a:schemeClr val="bg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/>
        </a:p>
      </dsp:txBody>
      <dsp:txXfrm>
        <a:off x="2177140" y="653"/>
        <a:ext cx="6196475" cy="585358"/>
      </dsp:txXfrm>
    </dsp:sp>
    <dsp:sp modelId="{4604C4E5-542A-45C4-80A6-898137A97B35}">
      <dsp:nvSpPr>
        <dsp:cNvPr id="0" name=""/>
        <dsp:cNvSpPr/>
      </dsp:nvSpPr>
      <dsp:spPr>
        <a:xfrm>
          <a:off x="0" y="0"/>
          <a:ext cx="2177140" cy="585358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化学类专业</a:t>
          </a:r>
          <a:endParaRPr lang="zh-TW" altLang="en-US" sz="2800" kern="1200" dirty="0"/>
        </a:p>
      </dsp:txBody>
      <dsp:txXfrm>
        <a:off x="28580" y="28580"/>
        <a:ext cx="2119980" cy="556778"/>
      </dsp:txXfrm>
    </dsp:sp>
    <dsp:sp modelId="{478EEA41-C95B-494E-87E9-5A448A7B44AF}">
      <dsp:nvSpPr>
        <dsp:cNvPr id="0" name=""/>
        <dsp:cNvSpPr/>
      </dsp:nvSpPr>
      <dsp:spPr>
        <a:xfrm>
          <a:off x="0" y="711269"/>
          <a:ext cx="8373616" cy="1170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2000" kern="1200" dirty="0" smtClean="0"/>
            <a:t>1.</a:t>
          </a:r>
          <a:r>
            <a:rPr lang="zh-CN" altLang="en-US" sz="2000" b="0" i="0" u="none" kern="1200" dirty="0" smtClean="0"/>
            <a:t>应用化学</a:t>
          </a:r>
          <a:r>
            <a:rPr lang="en-US" altLang="zh-CN" sz="2000" b="0" i="0" u="none" kern="1200" dirty="0" smtClean="0"/>
            <a:t>            </a:t>
          </a:r>
          <a:r>
            <a:rPr lang="zh-CN" altLang="en-US" sz="2000" b="0" i="0" u="none" kern="1200" dirty="0" smtClean="0"/>
            <a:t>精密化工技术 </a:t>
          </a:r>
          <a:endParaRPr lang="zh-TW" altLang="en-US" sz="2000" kern="1200" dirty="0"/>
        </a:p>
      </dsp:txBody>
      <dsp:txXfrm>
        <a:off x="0" y="711269"/>
        <a:ext cx="8373616" cy="1170891"/>
      </dsp:txXfrm>
    </dsp:sp>
    <dsp:sp modelId="{C2213E77-3DF6-4726-91CA-93DE1DAF4770}">
      <dsp:nvSpPr>
        <dsp:cNvPr id="0" name=""/>
        <dsp:cNvSpPr/>
      </dsp:nvSpPr>
      <dsp:spPr>
        <a:xfrm>
          <a:off x="2240696" y="1786171"/>
          <a:ext cx="6196475" cy="585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/>
        </a:p>
      </dsp:txBody>
      <dsp:txXfrm>
        <a:off x="2240696" y="1786171"/>
        <a:ext cx="6196475" cy="585358"/>
      </dsp:txXfrm>
    </dsp:sp>
    <dsp:sp modelId="{BA4A369B-FB07-4E2D-92E3-2DBA9F246329}">
      <dsp:nvSpPr>
        <dsp:cNvPr id="0" name=""/>
        <dsp:cNvSpPr/>
      </dsp:nvSpPr>
      <dsp:spPr>
        <a:xfrm>
          <a:off x="-63556" y="1786171"/>
          <a:ext cx="2431364" cy="585358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0" i="0" u="none" kern="1200" dirty="0" smtClean="0"/>
            <a:t>电子信息</a:t>
          </a:r>
          <a:r>
            <a:rPr lang="zh-CN" altLang="en-US" sz="2800" kern="1200" dirty="0" smtClean="0"/>
            <a:t>专业</a:t>
          </a:r>
          <a:endParaRPr lang="zh-TW" altLang="en-US" sz="2800" kern="1200" dirty="0"/>
        </a:p>
      </dsp:txBody>
      <dsp:txXfrm>
        <a:off x="-34976" y="1814751"/>
        <a:ext cx="2374204" cy="556778"/>
      </dsp:txXfrm>
    </dsp:sp>
    <dsp:sp modelId="{B06A0782-1E87-411B-97FE-44D0D7F49A58}">
      <dsp:nvSpPr>
        <dsp:cNvPr id="0" name=""/>
        <dsp:cNvSpPr/>
      </dsp:nvSpPr>
      <dsp:spPr>
        <a:xfrm>
          <a:off x="0" y="2371529"/>
          <a:ext cx="8373616" cy="1170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0" i="0" u="none" kern="1200" dirty="0" smtClean="0"/>
            <a:t>1.</a:t>
          </a:r>
          <a:r>
            <a:rPr lang="zh-CN" altLang="en-US" sz="2000" b="0" i="0" u="none" kern="1200" dirty="0" smtClean="0"/>
            <a:t>电气信息工程</a:t>
          </a:r>
          <a:r>
            <a:rPr lang="en-US" altLang="zh-CN" sz="2000" b="0" i="0" u="none" kern="1200" dirty="0" smtClean="0"/>
            <a:t>    </a:t>
          </a:r>
          <a:r>
            <a:rPr lang="zh-CN" altLang="en-US" sz="2000" b="0" i="0" u="none" kern="1200" dirty="0" smtClean="0"/>
            <a:t>电气科学与技术</a:t>
          </a:r>
          <a:r>
            <a:rPr lang="en-US" altLang="zh-CN" sz="2000" b="0" i="0" u="none" kern="1200" dirty="0" smtClean="0"/>
            <a:t>     </a:t>
          </a:r>
          <a:r>
            <a:rPr lang="zh-CN" altLang="en-US" sz="2000" b="0" i="0" u="none" kern="1200" dirty="0" smtClean="0"/>
            <a:t>光学信息科学与工程</a:t>
          </a:r>
          <a:endParaRPr lang="zh-TW" altLang="en-US" sz="2000" b="0" i="0" u="none" kern="1200" dirty="0"/>
        </a:p>
      </dsp:txBody>
      <dsp:txXfrm>
        <a:off x="0" y="2371529"/>
        <a:ext cx="8373616" cy="1170891"/>
      </dsp:txXfrm>
    </dsp:sp>
    <dsp:sp modelId="{4077EDF2-32FB-4D11-8EAA-766B23ECD2E1}">
      <dsp:nvSpPr>
        <dsp:cNvPr id="0" name=""/>
        <dsp:cNvSpPr/>
      </dsp:nvSpPr>
      <dsp:spPr>
        <a:xfrm>
          <a:off x="2177140" y="3212630"/>
          <a:ext cx="6196475" cy="585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/>
        </a:p>
      </dsp:txBody>
      <dsp:txXfrm>
        <a:off x="2177140" y="3212630"/>
        <a:ext cx="6196475" cy="585358"/>
      </dsp:txXfrm>
    </dsp:sp>
    <dsp:sp modelId="{3E1FA99F-AED9-4D98-919F-F7448F10327D}">
      <dsp:nvSpPr>
        <dsp:cNvPr id="0" name=""/>
        <dsp:cNvSpPr/>
      </dsp:nvSpPr>
      <dsp:spPr>
        <a:xfrm>
          <a:off x="0" y="3240358"/>
          <a:ext cx="2177140" cy="585358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kern="1200" dirty="0" smtClean="0"/>
            <a:t>管理类专业</a:t>
          </a:r>
          <a:endParaRPr lang="zh-TW" altLang="en-US" sz="2800" kern="1200" dirty="0"/>
        </a:p>
      </dsp:txBody>
      <dsp:txXfrm>
        <a:off x="28580" y="3268938"/>
        <a:ext cx="2119980" cy="556778"/>
      </dsp:txXfrm>
    </dsp:sp>
    <dsp:sp modelId="{D8C0E11A-7D7A-4988-882A-932C47C8DFEC}">
      <dsp:nvSpPr>
        <dsp:cNvPr id="0" name=""/>
        <dsp:cNvSpPr/>
      </dsp:nvSpPr>
      <dsp:spPr>
        <a:xfrm>
          <a:off x="0" y="4157700"/>
          <a:ext cx="8373616" cy="1170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0" i="0" u="none" kern="1200" dirty="0" smtClean="0"/>
            <a:t>1.</a:t>
          </a:r>
          <a:r>
            <a:rPr lang="zh-CN" altLang="en-US" sz="2000" b="0" i="0" u="none" kern="1200" dirty="0" smtClean="0"/>
            <a:t>工商管理   市场营销     会计学    财务管理   国际商务    人力资源管理             </a:t>
          </a:r>
          <a:r>
            <a:rPr lang="zh-CN" altLang="en-US" sz="2000" kern="1200" dirty="0" smtClean="0"/>
            <a:t>审计学           资产评估    </a:t>
          </a:r>
          <a:endParaRPr lang="zh-TW" altLang="en-US" sz="2000" kern="1200" dirty="0"/>
        </a:p>
      </dsp:txBody>
      <dsp:txXfrm>
        <a:off x="0" y="4157700"/>
        <a:ext cx="8373616" cy="11708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A7166-09B8-4A1F-B28B-8615302C6399}">
      <dsp:nvSpPr>
        <dsp:cNvPr id="0" name=""/>
        <dsp:cNvSpPr/>
      </dsp:nvSpPr>
      <dsp:spPr>
        <a:xfrm>
          <a:off x="0" y="0"/>
          <a:ext cx="7772400" cy="485775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4D3EE56-FAD9-4552-93BD-4B9A75DAD1D0}">
      <dsp:nvSpPr>
        <dsp:cNvPr id="0" name=""/>
        <dsp:cNvSpPr/>
      </dsp:nvSpPr>
      <dsp:spPr>
        <a:xfrm>
          <a:off x="1066527" y="3240360"/>
          <a:ext cx="202082" cy="2020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271930-E863-4081-AD62-EE57294074D3}">
      <dsp:nvSpPr>
        <dsp:cNvPr id="0" name=""/>
        <dsp:cNvSpPr/>
      </dsp:nvSpPr>
      <dsp:spPr>
        <a:xfrm>
          <a:off x="586426" y="3525346"/>
          <a:ext cx="2387002" cy="13324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079" tIns="0" rIns="0" bIns="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500" kern="1200" dirty="0" smtClean="0"/>
            <a:t>工艺学习</a:t>
          </a:r>
          <a:endParaRPr lang="en-US" altLang="zh-CN" sz="3500" kern="1200" dirty="0" smtClean="0"/>
        </a:p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（薪资：底薪</a:t>
          </a:r>
          <a:r>
            <a:rPr lang="en-US" altLang="zh-CN" sz="1500" kern="1200" dirty="0" smtClean="0"/>
            <a:t>+</a:t>
          </a:r>
          <a:r>
            <a:rPr lang="zh-CN" altLang="en-US" sz="1500" kern="1200" dirty="0" smtClean="0"/>
            <a:t>加班费）</a:t>
          </a:r>
          <a:endParaRPr lang="zh-TW" altLang="en-US" sz="1500" kern="1200" dirty="0"/>
        </a:p>
      </dsp:txBody>
      <dsp:txXfrm>
        <a:off x="586426" y="3525346"/>
        <a:ext cx="2387002" cy="1332403"/>
      </dsp:txXfrm>
    </dsp:sp>
    <dsp:sp modelId="{0D36D1C2-3596-4B69-81B9-9CACA8E17405}">
      <dsp:nvSpPr>
        <dsp:cNvPr id="0" name=""/>
        <dsp:cNvSpPr/>
      </dsp:nvSpPr>
      <dsp:spPr>
        <a:xfrm>
          <a:off x="3154758" y="2016226"/>
          <a:ext cx="365302" cy="36530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936D7E-CD8E-475B-B47B-768A5067ADF1}">
      <dsp:nvSpPr>
        <dsp:cNvPr id="0" name=""/>
        <dsp:cNvSpPr/>
      </dsp:nvSpPr>
      <dsp:spPr>
        <a:xfrm>
          <a:off x="2602632" y="2448622"/>
          <a:ext cx="2743147" cy="81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66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/>
            <a:t>       </a:t>
          </a:r>
          <a:r>
            <a:rPr lang="zh-CN" altLang="en-US" sz="3000" kern="1200" dirty="0" smtClean="0"/>
            <a:t>岗位实习         </a:t>
          </a:r>
          <a:endParaRPr lang="en-US" altLang="zh-CN" sz="30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（每</a:t>
          </a:r>
          <a:r>
            <a:rPr lang="en-US" altLang="zh-CN" sz="1500" kern="1200" dirty="0" smtClean="0"/>
            <a:t>6</a:t>
          </a:r>
          <a:r>
            <a:rPr lang="zh-CN" altLang="en-US" sz="1500" kern="1200" dirty="0" smtClean="0"/>
            <a:t>个月调整工资的</a:t>
          </a:r>
          <a:r>
            <a:rPr lang="en-US" altLang="zh-CN" sz="1500" kern="1200" dirty="0" smtClean="0"/>
            <a:t>20%</a:t>
          </a:r>
          <a:r>
            <a:rPr lang="zh-CN" altLang="en-US" sz="1500" kern="1200" dirty="0" smtClean="0"/>
            <a:t>）</a:t>
          </a:r>
          <a:endParaRPr lang="zh-TW" altLang="en-US" sz="1500" kern="1200" dirty="0"/>
        </a:p>
      </dsp:txBody>
      <dsp:txXfrm>
        <a:off x="2602632" y="2448622"/>
        <a:ext cx="2743147" cy="814480"/>
      </dsp:txXfrm>
    </dsp:sp>
    <dsp:sp modelId="{934FA1C9-ADAF-43A9-B394-7C5B7F3E4D10}">
      <dsp:nvSpPr>
        <dsp:cNvPr id="0" name=""/>
        <dsp:cNvSpPr/>
      </dsp:nvSpPr>
      <dsp:spPr>
        <a:xfrm>
          <a:off x="5385858" y="1440161"/>
          <a:ext cx="505206" cy="50520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D86212-D628-4FDC-98C7-4E19B818DB83}">
      <dsp:nvSpPr>
        <dsp:cNvPr id="0" name=""/>
        <dsp:cNvSpPr/>
      </dsp:nvSpPr>
      <dsp:spPr>
        <a:xfrm>
          <a:off x="5095488" y="2088575"/>
          <a:ext cx="3134111" cy="2223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698" tIns="0" rIns="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000" kern="1200" dirty="0" smtClean="0"/>
            <a:t>定岗定薪   </a:t>
          </a:r>
          <a:endParaRPr lang="en-US" altLang="zh-CN" sz="3000" kern="1200" dirty="0" smtClean="0"/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（每半年考核一次，调薪幅度</a:t>
          </a:r>
          <a:r>
            <a:rPr lang="en-US" altLang="zh-CN" sz="1800" kern="1200" dirty="0" smtClean="0"/>
            <a:t>10%-20%</a:t>
          </a:r>
          <a:r>
            <a:rPr lang="zh-CN" altLang="en-US" sz="1800" kern="1200" dirty="0" smtClean="0"/>
            <a:t>，人资追踪</a:t>
          </a:r>
          <a:r>
            <a:rPr lang="en-US" altLang="zh-CN" sz="1800" kern="1200" dirty="0" smtClean="0"/>
            <a:t>2</a:t>
          </a:r>
          <a:r>
            <a:rPr lang="zh-CN" altLang="en-US" sz="1800" kern="1200" dirty="0" smtClean="0"/>
            <a:t>年；</a:t>
          </a:r>
          <a:endParaRPr lang="en-US" altLang="zh-CN" sz="1800" kern="1200" dirty="0" smtClean="0"/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第</a:t>
          </a:r>
          <a:r>
            <a:rPr lang="en-US" altLang="zh-CN" sz="1800" kern="1200" dirty="0" smtClean="0"/>
            <a:t>3</a:t>
          </a:r>
          <a:r>
            <a:rPr lang="zh-CN" altLang="en-US" sz="1800" kern="1200" dirty="0" smtClean="0"/>
            <a:t>年由部门主导，按照公司规定，每年都有调薪福利）</a:t>
          </a:r>
          <a:endParaRPr lang="zh-TW" altLang="en-US" sz="1800" kern="1200" dirty="0"/>
        </a:p>
      </dsp:txBody>
      <dsp:txXfrm>
        <a:off x="5095488" y="2088575"/>
        <a:ext cx="3134111" cy="2223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ea typeface="微軟正黑體" pitchFamily="34" charset="-120"/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ea typeface="微軟正黑體" pitchFamily="34" charset="-120"/>
            </a:endParaRP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ea typeface="微軟正黑體" pitchFamily="34" charset="-120"/>
            </a:endParaRPr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D41FDD26-BFC8-423E-8C88-E38D23120B07}" type="slidenum">
              <a:rPr lang="en-US" altLang="zh-TW">
                <a:ea typeface="微軟正黑體" pitchFamily="34" charset="-120"/>
              </a:rPr>
              <a:pPr>
                <a:defRPr/>
              </a:pPr>
              <a:t>‹#›</a:t>
            </a:fld>
            <a:endParaRPr lang="en-US" altLang="zh-TW"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5472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1A7CB152-E1F5-4801-8857-495936B20F6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0381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itchFamily="34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itchFamily="34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itchFamily="34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itchFamily="34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FE237038-DC30-4B7C-86B5-D726072C058D}" type="slidenum">
              <a:rPr lang="en-US" altLang="zh-TW" smtClean="0">
                <a:ea typeface="微軟正黑體" pitchFamily="34" charset="-120"/>
              </a:rPr>
              <a:pPr eaLnBrk="1" hangingPunct="1"/>
              <a:t>1</a:t>
            </a:fld>
            <a:endParaRPr lang="en-US" altLang="zh-TW" dirty="0" smtClean="0">
              <a:ea typeface="微軟正黑體" pitchFamily="34" charset="-12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74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itchFamily="34" charset="0"/>
            </a:endParaRPr>
          </a:p>
        </p:txBody>
      </p:sp>
      <p:sp>
        <p:nvSpPr>
          <p:cNvPr id="604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768F5100-C7AA-4CCF-9067-F873BBCB16EC}" type="slidenum">
              <a:rPr lang="en-US" altLang="zh-TW" smtClean="0">
                <a:ea typeface="微軟正黑體" pitchFamily="34" charset="-120"/>
              </a:rPr>
              <a:pPr eaLnBrk="1" hangingPunct="1"/>
              <a:t>2</a:t>
            </a:fld>
            <a:endParaRPr lang="en-US" altLang="zh-TW" dirty="0" smtClean="0"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6564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itchFamily="34" charset="0"/>
            </a:endParaRPr>
          </a:p>
        </p:txBody>
      </p:sp>
      <p:sp>
        <p:nvSpPr>
          <p:cNvPr id="6144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F2C73BF5-EB49-4EC5-988B-23CA09295B2F}" type="slidenum">
              <a:rPr lang="en-US" altLang="zh-TW" smtClean="0">
                <a:ea typeface="微軟正黑體" pitchFamily="34" charset="-120"/>
              </a:rPr>
              <a:pPr eaLnBrk="1" hangingPunct="1"/>
              <a:t>3</a:t>
            </a:fld>
            <a:endParaRPr lang="en-US" altLang="zh-TW" dirty="0" smtClean="0"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8758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加上印度</a:t>
            </a:r>
            <a:r>
              <a:rPr lang="en-US" altLang="zh-TW" dirty="0"/>
              <a:t>, </a:t>
            </a:r>
            <a:r>
              <a:rPr lang="zh-TW" altLang="en-US" dirty="0" smtClean="0"/>
              <a:t>美国东岸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FC64E-C695-487C-9DF7-12AECED6BDA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466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/>
          <p:cNvSpPr>
            <a:spLocks noChangeArrowheads="1"/>
          </p:cNvSpPr>
          <p:nvPr/>
        </p:nvSpPr>
        <p:spPr bwMode="ltGray">
          <a:xfrm rot="5400000">
            <a:off x="-2422526" y="14747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0" lang="zh-CN" altLang="en-US">
              <a:latin typeface="Arial" charset="0"/>
              <a:ea typeface="宋体" pitchFamily="2" charset="-122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ltGray">
          <a:xfrm rot="5400000" flipH="1">
            <a:off x="-2016918" y="1896268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chemeClr val="hlink">
                  <a:alpha val="36000"/>
                </a:schemeClr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0" lang="zh-CN" altLang="en-US">
              <a:latin typeface="Arial" charset="0"/>
              <a:ea typeface="宋体" pitchFamily="2" charset="-122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4932363" y="6397625"/>
            <a:ext cx="4356100" cy="460375"/>
            <a:chOff x="3243" y="4020"/>
            <a:chExt cx="2744" cy="290"/>
          </a:xfrm>
        </p:grpSpPr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470" y="4156"/>
              <a:ext cx="230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9pPr>
            </a:lstStyle>
            <a:p>
              <a:pPr algn="ctr">
                <a:defRPr/>
              </a:pPr>
              <a:r>
                <a:rPr lang="en-US" altLang="zh-TW" sz="1000" b="1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微軟正黑體" pitchFamily="34" charset="-120"/>
                </a:rPr>
                <a:t>Knowledge</a:t>
              </a:r>
              <a:r>
                <a:rPr lang="en-US" altLang="zh-TW" sz="1000" b="1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微軟正黑體" pitchFamily="34" charset="-120"/>
                  <a:cs typeface="Arial" charset="0"/>
                </a:rPr>
                <a:t>·</a:t>
              </a:r>
              <a:r>
                <a:rPr lang="en-US" altLang="zh-TW" sz="1000" b="1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微軟正黑體" pitchFamily="34" charset="-120"/>
                </a:rPr>
                <a:t>Vision·Value·Attitude·Commitment·Execution</a:t>
              </a:r>
            </a:p>
          </p:txBody>
        </p:sp>
        <p:sp>
          <p:nvSpPr>
            <p:cNvPr id="8" name="Rectangle 26"/>
            <p:cNvSpPr>
              <a:spLocks noChangeArrowheads="1"/>
            </p:cNvSpPr>
            <p:nvPr/>
          </p:nvSpPr>
          <p:spPr bwMode="auto">
            <a:xfrm>
              <a:off x="3243" y="4020"/>
              <a:ext cx="2744" cy="21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TW" altLang="en-US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知識  視野</a:t>
              </a:r>
              <a:r>
                <a:rPr lang="en-US" altLang="zh-TW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‧</a:t>
              </a:r>
              <a:r>
                <a:rPr lang="zh-TW" altLang="en-US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價值  態度</a:t>
              </a:r>
              <a:r>
                <a:rPr lang="en-US" altLang="zh-TW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‧</a:t>
              </a:r>
              <a:r>
                <a:rPr lang="zh-TW" altLang="en-US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承諾  執行力</a:t>
              </a:r>
            </a:p>
          </p:txBody>
        </p:sp>
      </p:grpSp>
      <p:sp>
        <p:nvSpPr>
          <p:cNvPr id="9" name="Line 30"/>
          <p:cNvSpPr>
            <a:spLocks noChangeShapeType="1"/>
          </p:cNvSpPr>
          <p:nvPr/>
        </p:nvSpPr>
        <p:spPr bwMode="auto">
          <a:xfrm flipV="1">
            <a:off x="107950" y="6669088"/>
            <a:ext cx="8928100" cy="1587"/>
          </a:xfrm>
          <a:prstGeom prst="line">
            <a:avLst/>
          </a:prstGeom>
          <a:noFill/>
          <a:ln w="9525">
            <a:solidFill>
              <a:srgbClr val="333333"/>
            </a:solidFill>
            <a:prstDash val="sysDot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ea typeface="微軟正黑體" pitchFamily="34" charset="-120"/>
            </a:endParaRPr>
          </a:p>
        </p:txBody>
      </p:sp>
      <p:pic>
        <p:nvPicPr>
          <p:cNvPr id="10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383338"/>
            <a:ext cx="85248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zh-TW" alt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60504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3768" y="131763"/>
            <a:ext cx="6203032" cy="704949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0203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7223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24075" y="131763"/>
            <a:ext cx="6562725" cy="776957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856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6587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24075" y="131763"/>
            <a:ext cx="6562725" cy="776957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0742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418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820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2900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24075" y="131763"/>
            <a:ext cx="6562725" cy="776957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376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31763"/>
            <a:ext cx="2057400" cy="5994400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31763"/>
            <a:ext cx="6019800" cy="5994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385763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2763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2106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350" y="549275"/>
            <a:ext cx="7740650" cy="11398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noProof="0" smtClean="0"/>
              <a:t>按一下圖示以新增 </a:t>
            </a:r>
            <a:r>
              <a:rPr lang="en-US" altLang="zh-TW" noProof="0" smtClean="0"/>
              <a:t>SmartArt </a:t>
            </a:r>
            <a:r>
              <a:rPr lang="zh-TW" altLang="en-US" noProof="0" smtClean="0"/>
              <a:t>圖形</a:t>
            </a:r>
            <a:endParaRPr lang="zh-TW" altLang="en-US" noProof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3576F44A-6E25-471B-AB43-6ED9E1B60E8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552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1438" y="65643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EB91B0DD-43F1-4113-B228-F6E363D6FCC1}" type="datetimeFigureOut">
              <a:rPr lang="zh-TW" altLang="en-US" smtClean="0"/>
              <a:pPr>
                <a:defRPr/>
              </a:pPr>
              <a:t>2024/5/15</a:t>
            </a:fld>
            <a:endParaRPr lang="zh-TW" altLang="en-US"/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3143250" y="65643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E6CA1B22-008C-4593-AC46-02D423643DB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0960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BD7D444-84F6-49B2-A2D5-59F292FF2FB1}" type="datetimeFigureOut">
              <a:rPr lang="zh-TW" altLang="en-US" smtClean="0"/>
              <a:t>2024/5/15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74C6B8A-2F03-4EEA-A721-2575AEC870CF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7" name="Text Box 31">
            <a:extLst/>
          </p:cNvPr>
          <p:cNvSpPr txBox="1">
            <a:spLocks noChangeArrowheads="1"/>
          </p:cNvSpPr>
          <p:nvPr userDrawn="1"/>
        </p:nvSpPr>
        <p:spPr bwMode="auto">
          <a:xfrm>
            <a:off x="34925" y="6508750"/>
            <a:ext cx="1296988" cy="307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defTabSz="914354" eaLnBrk="1" hangingPunct="1">
              <a:spcBef>
                <a:spcPct val="50000"/>
              </a:spcBef>
              <a:defRPr/>
            </a:pPr>
            <a:fld id="{F384E97F-F608-406E-8DAA-E31EE515A222}" type="slidenum">
              <a:rPr lang="en-US" altLang="zh-TW" sz="1400" b="1">
                <a:solidFill>
                  <a:srgbClr val="000000"/>
                </a:solidFill>
              </a:rPr>
              <a:pPr defTabSz="914354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zh-TW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0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1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131763"/>
            <a:ext cx="65627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grpSp>
        <p:nvGrpSpPr>
          <p:cNvPr id="1029" name="Group 24"/>
          <p:cNvGrpSpPr>
            <a:grpSpLocks/>
          </p:cNvGrpSpPr>
          <p:nvPr/>
        </p:nvGrpSpPr>
        <p:grpSpPr bwMode="auto">
          <a:xfrm>
            <a:off x="4932363" y="6397625"/>
            <a:ext cx="4356100" cy="460375"/>
            <a:chOff x="3243" y="4020"/>
            <a:chExt cx="2744" cy="290"/>
          </a:xfrm>
        </p:grpSpPr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3470" y="4156"/>
              <a:ext cx="230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9pPr>
            </a:lstStyle>
            <a:p>
              <a:pPr algn="ctr">
                <a:defRPr/>
              </a:pPr>
              <a:r>
                <a:rPr lang="en-US" altLang="zh-TW" sz="1000" b="1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微軟正黑體" pitchFamily="34" charset="-120"/>
                </a:rPr>
                <a:t>Knowledge</a:t>
              </a:r>
              <a:r>
                <a:rPr lang="en-US" altLang="zh-TW" sz="1000" b="1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微軟正黑體" pitchFamily="34" charset="-120"/>
                  <a:cs typeface="Arial" charset="0"/>
                </a:rPr>
                <a:t>·</a:t>
              </a:r>
              <a:r>
                <a:rPr lang="en-US" altLang="zh-TW" sz="1000" b="1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微軟正黑體" pitchFamily="34" charset="-120"/>
                </a:rPr>
                <a:t>Vision·Value·Attitude·Commitment·Execution</a:t>
              </a: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3243" y="4020"/>
              <a:ext cx="2744" cy="21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TW" altLang="en-US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知識  視野</a:t>
              </a:r>
              <a:r>
                <a:rPr lang="en-US" altLang="zh-TW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‧</a:t>
              </a:r>
              <a:r>
                <a:rPr lang="zh-TW" altLang="en-US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價值  態度</a:t>
              </a:r>
              <a:r>
                <a:rPr lang="en-US" altLang="zh-TW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‧</a:t>
              </a:r>
              <a:r>
                <a:rPr lang="zh-TW" altLang="en-US" sz="16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微軟正黑體" pitchFamily="34" charset="-120"/>
                </a:rPr>
                <a:t>承諾  執行力</a:t>
              </a:r>
            </a:p>
          </p:txBody>
        </p:sp>
      </p:grpSp>
      <p:sp>
        <p:nvSpPr>
          <p:cNvPr id="1030" name="Line 30"/>
          <p:cNvSpPr>
            <a:spLocks noChangeShapeType="1"/>
          </p:cNvSpPr>
          <p:nvPr/>
        </p:nvSpPr>
        <p:spPr bwMode="auto">
          <a:xfrm flipV="1">
            <a:off x="107950" y="6669088"/>
            <a:ext cx="8928100" cy="1587"/>
          </a:xfrm>
          <a:prstGeom prst="line">
            <a:avLst/>
          </a:prstGeom>
          <a:noFill/>
          <a:ln w="9525">
            <a:solidFill>
              <a:srgbClr val="333333"/>
            </a:solidFill>
            <a:prstDash val="sysDot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ea typeface="微軟正黑體" pitchFamily="34" charset="-120"/>
            </a:endParaRPr>
          </a:p>
        </p:txBody>
      </p:sp>
      <p:pic>
        <p:nvPicPr>
          <p:cNvPr id="1031" name="圖片 3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383338"/>
            <a:ext cx="85248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微軟正黑體" pitchFamily="34" charset="-12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微軟正黑體" pitchFamily="34" charset="-12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微軟正黑體" pitchFamily="34" charset="-12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微軟正黑體" pitchFamily="34" charset="-120"/>
          <a:ea typeface="微軟正黑體" pitchFamily="34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標楷體" pitchFamily="65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標楷體" pitchFamily="65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標楷體" pitchFamily="65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kumimoji="1" sz="28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ü"/>
        <a:defRPr kumimoji="1" sz="2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p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2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microsoft.com/office/2007/relationships/hdphoto" Target="../media/hdphoto4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45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ctrTitle"/>
          </p:nvPr>
        </p:nvSpPr>
        <p:spPr>
          <a:xfrm>
            <a:off x="1259632" y="2132856"/>
            <a:ext cx="6965344" cy="1470025"/>
          </a:xfrm>
        </p:spPr>
        <p:txBody>
          <a:bodyPr/>
          <a:lstStyle/>
          <a:p>
            <a:pPr algn="r" eaLnBrk="1" hangingPunct="1"/>
            <a:r>
              <a:rPr lang="zh-CN" altLang="en-US" sz="5400" dirty="0" smtClean="0"/>
              <a:t>招聘简章</a:t>
            </a:r>
            <a:endParaRPr lang="zh-TW" altLang="en-US" sz="5400" dirty="0" smtClean="0"/>
          </a:p>
        </p:txBody>
      </p:sp>
      <p:sp>
        <p:nvSpPr>
          <p:cNvPr id="15363" name="文字方塊 1"/>
          <p:cNvSpPr txBox="1">
            <a:spLocks noChangeArrowheads="1"/>
          </p:cNvSpPr>
          <p:nvPr/>
        </p:nvSpPr>
        <p:spPr bwMode="auto">
          <a:xfrm>
            <a:off x="5652120" y="4365104"/>
            <a:ext cx="2447925" cy="9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/>
            <a:r>
              <a:rPr lang="en-US" altLang="zh-CN" sz="2000" b="1" i="1" dirty="0" smtClean="0">
                <a:latin typeface="微軟正黑體" pitchFamily="34" charset="-120"/>
                <a:ea typeface="微軟正黑體" pitchFamily="34" charset="-120"/>
              </a:rPr>
              <a:t>BY   ACES --HR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12801" y="947827"/>
            <a:ext cx="1770742" cy="5145469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8914" y="947827"/>
            <a:ext cx="1553029" cy="5145469"/>
          </a:xfrm>
          <a:prstGeom prst="rect">
            <a:avLst/>
          </a:prstGeom>
          <a:solidFill>
            <a:schemeClr val="tx2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0015" y="2039120"/>
            <a:ext cx="2280862" cy="1333578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5635" y="2253632"/>
            <a:ext cx="2044557" cy="86302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67551" y="2039120"/>
            <a:ext cx="1440800" cy="452090"/>
          </a:xfrm>
          <a:prstGeom prst="rect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720250" y="1965934"/>
            <a:ext cx="1970355" cy="107721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1"/>
          <p:cNvSpPr txBox="1"/>
          <p:nvPr/>
        </p:nvSpPr>
        <p:spPr>
          <a:xfrm>
            <a:off x="4020821" y="2330366"/>
            <a:ext cx="181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关于我们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文本框 12"/>
          <p:cNvSpPr txBox="1"/>
          <p:nvPr/>
        </p:nvSpPr>
        <p:spPr>
          <a:xfrm>
            <a:off x="6719713" y="2330366"/>
            <a:ext cx="181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企业文化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13"/>
          <p:cNvSpPr txBox="1"/>
          <p:nvPr/>
        </p:nvSpPr>
        <p:spPr>
          <a:xfrm>
            <a:off x="4020821" y="3527222"/>
            <a:ext cx="181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产品及工艺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文本框 14"/>
          <p:cNvSpPr txBox="1"/>
          <p:nvPr/>
        </p:nvSpPr>
        <p:spPr>
          <a:xfrm>
            <a:off x="6719713" y="3466049"/>
            <a:ext cx="181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企业环境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文本框 16"/>
          <p:cNvSpPr txBox="1"/>
          <p:nvPr/>
        </p:nvSpPr>
        <p:spPr>
          <a:xfrm>
            <a:off x="6784281" y="4604503"/>
            <a:ext cx="2324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福利待遇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等腰三角形 27"/>
          <p:cNvSpPr>
            <a:spLocks noChangeArrowheads="1"/>
          </p:cNvSpPr>
          <p:nvPr/>
        </p:nvSpPr>
        <p:spPr bwMode="auto">
          <a:xfrm rot="5400000">
            <a:off x="3629640" y="2454173"/>
            <a:ext cx="242593" cy="209569"/>
          </a:xfrm>
          <a:prstGeom prst="triangle">
            <a:avLst>
              <a:gd name="adj" fmla="val 50000"/>
            </a:avLst>
          </a:prstGeom>
          <a:solidFill>
            <a:srgbClr val="1E1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zh-CN" altLang="zh-CN" sz="2800">
              <a:latin typeface="+mj-ea"/>
              <a:ea typeface="+mj-ea"/>
            </a:endParaRPr>
          </a:p>
        </p:txBody>
      </p:sp>
      <p:sp>
        <p:nvSpPr>
          <p:cNvPr id="29" name="等腰三角形 28"/>
          <p:cNvSpPr>
            <a:spLocks noChangeArrowheads="1"/>
          </p:cNvSpPr>
          <p:nvPr/>
        </p:nvSpPr>
        <p:spPr bwMode="auto">
          <a:xfrm rot="5400000">
            <a:off x="6328532" y="2425637"/>
            <a:ext cx="242593" cy="209569"/>
          </a:xfrm>
          <a:prstGeom prst="triangle">
            <a:avLst>
              <a:gd name="adj" fmla="val 50000"/>
            </a:avLst>
          </a:prstGeom>
          <a:solidFill>
            <a:srgbClr val="1E1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zh-CN" altLang="zh-CN" sz="2800">
              <a:latin typeface="+mj-ea"/>
              <a:ea typeface="+mj-ea"/>
            </a:endParaRPr>
          </a:p>
        </p:txBody>
      </p:sp>
      <p:sp>
        <p:nvSpPr>
          <p:cNvPr id="30" name="等腰三角形 29"/>
          <p:cNvSpPr>
            <a:spLocks noChangeArrowheads="1"/>
          </p:cNvSpPr>
          <p:nvPr/>
        </p:nvSpPr>
        <p:spPr bwMode="auto">
          <a:xfrm rot="5400000">
            <a:off x="3629640" y="3620634"/>
            <a:ext cx="242593" cy="209569"/>
          </a:xfrm>
          <a:prstGeom prst="triangle">
            <a:avLst>
              <a:gd name="adj" fmla="val 50000"/>
            </a:avLst>
          </a:prstGeom>
          <a:solidFill>
            <a:srgbClr val="1E1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zh-CN" altLang="zh-CN" sz="2800">
              <a:latin typeface="+mj-ea"/>
              <a:ea typeface="+mj-ea"/>
            </a:endParaRPr>
          </a:p>
        </p:txBody>
      </p:sp>
      <p:sp>
        <p:nvSpPr>
          <p:cNvPr id="32" name="等腰三角形 31"/>
          <p:cNvSpPr>
            <a:spLocks noChangeArrowheads="1"/>
          </p:cNvSpPr>
          <p:nvPr/>
        </p:nvSpPr>
        <p:spPr bwMode="auto">
          <a:xfrm rot="5400000">
            <a:off x="6358775" y="3592098"/>
            <a:ext cx="242593" cy="209569"/>
          </a:xfrm>
          <a:prstGeom prst="triangle">
            <a:avLst>
              <a:gd name="adj" fmla="val 50000"/>
            </a:avLst>
          </a:prstGeom>
          <a:solidFill>
            <a:srgbClr val="1E1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zh-CN" altLang="zh-CN" sz="2800">
              <a:latin typeface="+mj-ea"/>
              <a:ea typeface="+mj-ea"/>
            </a:endParaRPr>
          </a:p>
        </p:txBody>
      </p:sp>
      <p:sp>
        <p:nvSpPr>
          <p:cNvPr id="33" name="等腰三角形 32"/>
          <p:cNvSpPr>
            <a:spLocks noChangeArrowheads="1"/>
          </p:cNvSpPr>
          <p:nvPr/>
        </p:nvSpPr>
        <p:spPr bwMode="auto">
          <a:xfrm rot="5400000">
            <a:off x="6358775" y="4711786"/>
            <a:ext cx="242593" cy="209569"/>
          </a:xfrm>
          <a:prstGeom prst="triangle">
            <a:avLst>
              <a:gd name="adj" fmla="val 50000"/>
            </a:avLst>
          </a:prstGeom>
          <a:solidFill>
            <a:srgbClr val="1E1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zh-CN" altLang="zh-CN" sz="2800">
              <a:latin typeface="+mj-ea"/>
              <a:ea typeface="+mj-ea"/>
            </a:endParaRPr>
          </a:p>
        </p:txBody>
      </p:sp>
      <p:sp>
        <p:nvSpPr>
          <p:cNvPr id="26" name="等腰三角形 25"/>
          <p:cNvSpPr>
            <a:spLocks noChangeArrowheads="1"/>
          </p:cNvSpPr>
          <p:nvPr/>
        </p:nvSpPr>
        <p:spPr bwMode="auto">
          <a:xfrm rot="5400000">
            <a:off x="3697846" y="4715087"/>
            <a:ext cx="242593" cy="209569"/>
          </a:xfrm>
          <a:prstGeom prst="triangle">
            <a:avLst>
              <a:gd name="adj" fmla="val 50000"/>
            </a:avLst>
          </a:prstGeom>
          <a:solidFill>
            <a:srgbClr val="1E1D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zh-CN" altLang="zh-CN" sz="2800">
              <a:latin typeface="+mj-ea"/>
              <a:ea typeface="+mj-ea"/>
            </a:endParaRPr>
          </a:p>
        </p:txBody>
      </p:sp>
      <p:sp>
        <p:nvSpPr>
          <p:cNvPr id="31" name="文本框 13"/>
          <p:cNvSpPr txBox="1"/>
          <p:nvPr/>
        </p:nvSpPr>
        <p:spPr>
          <a:xfrm>
            <a:off x="4067944" y="4551511"/>
            <a:ext cx="181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招聘岗位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75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5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2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750"/>
                            </p:stCondLst>
                            <p:childTnLst>
                              <p:par>
                                <p:cTn id="10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1" grpId="1" animBg="1"/>
      <p:bldP spid="22" grpId="0"/>
      <p:bldP spid="23" grpId="0"/>
      <p:bldP spid="24" grpId="0"/>
      <p:bldP spid="25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26" grpId="0" animBg="1"/>
      <p:bldP spid="26" grpId="1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21"/>
          <p:cNvSpPr/>
          <p:nvPr>
            <p:custDataLst>
              <p:tags r:id="rId1"/>
            </p:custDataLst>
          </p:nvPr>
        </p:nvSpPr>
        <p:spPr>
          <a:xfrm>
            <a:off x="2755107" y="2653605"/>
            <a:ext cx="3675460" cy="1351359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cxnSp>
        <p:nvCxnSpPr>
          <p:cNvPr id="6" name="直接连接符 22"/>
          <p:cNvCxnSpPr/>
          <p:nvPr>
            <p:custDataLst>
              <p:tags r:id="rId2"/>
            </p:custDataLst>
          </p:nvPr>
        </p:nvCxnSpPr>
        <p:spPr>
          <a:xfrm flipH="1">
            <a:off x="2377679" y="2379761"/>
            <a:ext cx="1577578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23"/>
          <p:cNvCxnSpPr/>
          <p:nvPr>
            <p:custDataLst>
              <p:tags r:id="rId3"/>
            </p:custDataLst>
          </p:nvPr>
        </p:nvCxnSpPr>
        <p:spPr>
          <a:xfrm flipH="1">
            <a:off x="5195887" y="3154858"/>
            <a:ext cx="1577579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5"/>
          <p:cNvCxnSpPr>
            <a:cxnSpLocks/>
          </p:cNvCxnSpPr>
          <p:nvPr/>
        </p:nvCxnSpPr>
        <p:spPr>
          <a:xfrm>
            <a:off x="3609975" y="2754407"/>
            <a:ext cx="13696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14"/>
          <p:cNvCxnSpPr>
            <a:cxnSpLocks/>
          </p:cNvCxnSpPr>
          <p:nvPr/>
        </p:nvCxnSpPr>
        <p:spPr>
          <a:xfrm>
            <a:off x="2850579" y="3877069"/>
            <a:ext cx="270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5"/>
          <p:cNvCxnSpPr>
            <a:cxnSpLocks/>
          </p:cNvCxnSpPr>
          <p:nvPr/>
        </p:nvCxnSpPr>
        <p:spPr>
          <a:xfrm>
            <a:off x="6331967" y="2801644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28"/>
          <p:cNvCxnSpPr>
            <a:cxnSpLocks/>
          </p:cNvCxnSpPr>
          <p:nvPr/>
        </p:nvCxnSpPr>
        <p:spPr>
          <a:xfrm>
            <a:off x="2850579" y="3276704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31"/>
          <p:cNvSpPr txBox="1"/>
          <p:nvPr/>
        </p:nvSpPr>
        <p:spPr>
          <a:xfrm>
            <a:off x="3599854" y="3054128"/>
            <a:ext cx="1944293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关于我们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3" name="图片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9654" y="2370235"/>
            <a:ext cx="1352313" cy="48696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4" name="文字方塊 13"/>
          <p:cNvSpPr txBox="1"/>
          <p:nvPr/>
        </p:nvSpPr>
        <p:spPr>
          <a:xfrm>
            <a:off x="4932040" y="2289001"/>
            <a:ext cx="1399927" cy="553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第 </a:t>
            </a:r>
            <a:r>
              <a:rPr lang="en-US" altLang="zh-CN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1</a:t>
            </a:r>
            <a:r>
              <a:rPr lang="en-US" altLang="zh-CN" sz="3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  </a:t>
            </a:r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章</a:t>
            </a:r>
            <a:endParaRPr lang="zh-TW" altLang="en-US" sz="27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6940"/>
            <a:ext cx="9177606" cy="6858000"/>
          </a:xfrm>
          <a:prstGeom prst="rect">
            <a:avLst/>
          </a:prstGeom>
        </p:spPr>
      </p:pic>
      <p:sp>
        <p:nvSpPr>
          <p:cNvPr id="110" name="流程圖: 接點 109"/>
          <p:cNvSpPr/>
          <p:nvPr/>
        </p:nvSpPr>
        <p:spPr>
          <a:xfrm>
            <a:off x="3691307" y="3326341"/>
            <a:ext cx="45719" cy="4571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23450" y="3320310"/>
            <a:ext cx="7708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台湾台北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8" name="流程圖: 接點 37"/>
          <p:cNvSpPr/>
          <p:nvPr/>
        </p:nvSpPr>
        <p:spPr>
          <a:xfrm>
            <a:off x="4231342" y="2945096"/>
            <a:ext cx="45719" cy="4571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34005" y="2725298"/>
            <a:ext cx="6085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日本</a:t>
            </a:r>
            <a:endParaRPr kumimoji="0" lang="en-US" altLang="zh-TW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东京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9" name="群組 38"/>
          <p:cNvGrpSpPr/>
          <p:nvPr/>
        </p:nvGrpSpPr>
        <p:grpSpPr>
          <a:xfrm>
            <a:off x="6958540" y="2926742"/>
            <a:ext cx="880638" cy="442109"/>
            <a:chOff x="3636432" y="3623832"/>
            <a:chExt cx="880638" cy="442109"/>
          </a:xfrm>
        </p:grpSpPr>
        <p:grpSp>
          <p:nvGrpSpPr>
            <p:cNvPr id="41" name="群組 40"/>
            <p:cNvGrpSpPr/>
            <p:nvPr/>
          </p:nvGrpSpPr>
          <p:grpSpPr>
            <a:xfrm>
              <a:off x="3636432" y="3671796"/>
              <a:ext cx="120581" cy="120581"/>
              <a:chOff x="3094891" y="2719754"/>
              <a:chExt cx="187570" cy="187570"/>
            </a:xfrm>
          </p:grpSpPr>
          <p:sp>
            <p:nvSpPr>
              <p:cNvPr id="44" name="流程圖: 接點 43"/>
              <p:cNvSpPr/>
              <p:nvPr/>
            </p:nvSpPr>
            <p:spPr>
              <a:xfrm>
                <a:off x="3094891" y="2719754"/>
                <a:ext cx="187570" cy="187570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45" name="流程圖: 接點 44"/>
              <p:cNvSpPr/>
              <p:nvPr/>
            </p:nvSpPr>
            <p:spPr>
              <a:xfrm>
                <a:off x="3158532" y="2783394"/>
                <a:ext cx="60290" cy="6029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3697615" y="3623832"/>
              <a:ext cx="819455" cy="442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美国</a:t>
              </a:r>
              <a:endParaRPr kumimoji="0" lang="en-US" altLang="zh-TW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California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3701544" y="2425700"/>
            <a:ext cx="4667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昆山</a:t>
            </a:r>
          </a:p>
        </p:txBody>
      </p:sp>
      <p:grpSp>
        <p:nvGrpSpPr>
          <p:cNvPr id="59" name="群組 58"/>
          <p:cNvGrpSpPr/>
          <p:nvPr/>
        </p:nvGrpSpPr>
        <p:grpSpPr>
          <a:xfrm>
            <a:off x="3224699" y="2374867"/>
            <a:ext cx="466795" cy="316652"/>
            <a:chOff x="3481527" y="3430007"/>
            <a:chExt cx="466795" cy="316652"/>
          </a:xfrm>
        </p:grpSpPr>
        <p:grpSp>
          <p:nvGrpSpPr>
            <p:cNvPr id="60" name="群組 59"/>
            <p:cNvGrpSpPr/>
            <p:nvPr/>
          </p:nvGrpSpPr>
          <p:grpSpPr>
            <a:xfrm>
              <a:off x="3651668" y="3626078"/>
              <a:ext cx="120581" cy="120581"/>
              <a:chOff x="3118591" y="2648640"/>
              <a:chExt cx="187570" cy="187570"/>
            </a:xfrm>
          </p:grpSpPr>
          <p:sp>
            <p:nvSpPr>
              <p:cNvPr id="62" name="流程圖: 接點 61"/>
              <p:cNvSpPr/>
              <p:nvPr/>
            </p:nvSpPr>
            <p:spPr>
              <a:xfrm>
                <a:off x="3118591" y="2648640"/>
                <a:ext cx="187570" cy="187570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65" name="流程圖: 接點 64"/>
              <p:cNvSpPr/>
              <p:nvPr/>
            </p:nvSpPr>
            <p:spPr>
              <a:xfrm>
                <a:off x="3182238" y="2712276"/>
                <a:ext cx="60290" cy="6029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3481527" y="3430007"/>
              <a:ext cx="466795" cy="2153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北京</a:t>
              </a:r>
            </a:p>
          </p:txBody>
        </p:sp>
      </p:grpSp>
      <p:grpSp>
        <p:nvGrpSpPr>
          <p:cNvPr id="66" name="群組 65"/>
          <p:cNvGrpSpPr/>
          <p:nvPr/>
        </p:nvGrpSpPr>
        <p:grpSpPr>
          <a:xfrm>
            <a:off x="2526243" y="2825898"/>
            <a:ext cx="483910" cy="273704"/>
            <a:chOff x="3100384" y="3477761"/>
            <a:chExt cx="483910" cy="273704"/>
          </a:xfrm>
        </p:grpSpPr>
        <p:grpSp>
          <p:nvGrpSpPr>
            <p:cNvPr id="67" name="群組 66"/>
            <p:cNvGrpSpPr/>
            <p:nvPr/>
          </p:nvGrpSpPr>
          <p:grpSpPr>
            <a:xfrm>
              <a:off x="3463713" y="3630884"/>
              <a:ext cx="120581" cy="120581"/>
              <a:chOff x="2826218" y="2656114"/>
              <a:chExt cx="187570" cy="187570"/>
            </a:xfrm>
          </p:grpSpPr>
          <p:sp>
            <p:nvSpPr>
              <p:cNvPr id="69" name="流程圖: 接點 68"/>
              <p:cNvSpPr/>
              <p:nvPr/>
            </p:nvSpPr>
            <p:spPr>
              <a:xfrm>
                <a:off x="2826218" y="2656114"/>
                <a:ext cx="187570" cy="187570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70" name="流程圖: 接點 69"/>
              <p:cNvSpPr/>
              <p:nvPr/>
            </p:nvSpPr>
            <p:spPr>
              <a:xfrm>
                <a:off x="2889863" y="2719758"/>
                <a:ext cx="60290" cy="6029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3100384" y="3477761"/>
              <a:ext cx="466794" cy="211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重庆</a:t>
              </a:r>
              <a:endParaRPr kumimoji="0" lang="en-US" altLang="zh-TW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956813" y="2348763"/>
            <a:ext cx="466795" cy="211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德国</a:t>
            </a:r>
            <a:endParaRPr kumimoji="0" lang="en-US" altLang="zh-TW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913786" y="358978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菲律宾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582045" y="4077510"/>
            <a:ext cx="607859" cy="211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新加坡</a:t>
            </a:r>
            <a:endParaRPr kumimoji="0" lang="en-US" altLang="zh-TW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906335" y="3265352"/>
            <a:ext cx="4667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东莞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69245" y="3523882"/>
            <a:ext cx="4667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越南</a:t>
            </a:r>
          </a:p>
        </p:txBody>
      </p:sp>
      <p:grpSp>
        <p:nvGrpSpPr>
          <p:cNvPr id="120" name="群組 119"/>
          <p:cNvGrpSpPr/>
          <p:nvPr/>
        </p:nvGrpSpPr>
        <p:grpSpPr>
          <a:xfrm>
            <a:off x="8156400" y="5999025"/>
            <a:ext cx="816249" cy="689225"/>
            <a:chOff x="187703" y="1778795"/>
            <a:chExt cx="5712889" cy="4823855"/>
          </a:xfrm>
        </p:grpSpPr>
        <p:pic>
          <p:nvPicPr>
            <p:cNvPr id="121" name="圖片 120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896" y="1778795"/>
              <a:ext cx="4841022" cy="4823855"/>
            </a:xfrm>
            <a:prstGeom prst="rect">
              <a:avLst/>
            </a:prstGeom>
          </p:spPr>
        </p:pic>
        <p:sp>
          <p:nvSpPr>
            <p:cNvPr id="122" name="矩形 121">
              <a:hlinkClick r:id="rId4" action="ppaction://hlinksldjump"/>
            </p:cNvPr>
            <p:cNvSpPr/>
            <p:nvPr/>
          </p:nvSpPr>
          <p:spPr>
            <a:xfrm>
              <a:off x="187703" y="2798060"/>
              <a:ext cx="5712889" cy="2692645"/>
            </a:xfrm>
            <a:prstGeom prst="rect">
              <a:avLst/>
            </a:prstGeom>
            <a:effectLst>
              <a:outerShdw blurRad="25400" dist="12700" dir="2700000" algn="tl" rotWithShape="0">
                <a:schemeClr val="bg1">
                  <a:alpha val="40000"/>
                </a:scheme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Core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Competence</a:t>
              </a:r>
            </a:p>
          </p:txBody>
        </p:sp>
      </p:grpSp>
      <p:grpSp>
        <p:nvGrpSpPr>
          <p:cNvPr id="90" name="群組 89"/>
          <p:cNvGrpSpPr/>
          <p:nvPr/>
        </p:nvGrpSpPr>
        <p:grpSpPr>
          <a:xfrm>
            <a:off x="197641" y="0"/>
            <a:ext cx="1443665" cy="430812"/>
            <a:chOff x="111122" y="-139708"/>
            <a:chExt cx="1443665" cy="515325"/>
          </a:xfrm>
        </p:grpSpPr>
        <p:sp>
          <p:nvSpPr>
            <p:cNvPr id="93" name="文字方塊 92"/>
            <p:cNvSpPr txBox="1"/>
            <p:nvPr/>
          </p:nvSpPr>
          <p:spPr>
            <a:xfrm>
              <a:off x="111122" y="7463"/>
              <a:ext cx="1443665" cy="36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ACES </a:t>
              </a:r>
              <a:r>
                <a:rPr kumimoji="0" lang="zh-TW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服务据点</a:t>
              </a:r>
              <a:r>
                <a:rPr kumimoji="0" lang="en-US" altLang="zh-TW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 </a:t>
              </a:r>
              <a:endPara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  <p:sp>
          <p:nvSpPr>
            <p:cNvPr id="106" name="平行四邊形 105"/>
            <p:cNvSpPr/>
            <p:nvPr/>
          </p:nvSpPr>
          <p:spPr>
            <a:xfrm>
              <a:off x="1189958" y="-139708"/>
              <a:ext cx="313090" cy="79061"/>
            </a:xfrm>
            <a:prstGeom prst="parallelogram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5" name="平行四邊形 114"/>
            <p:cNvSpPr/>
            <p:nvPr/>
          </p:nvSpPr>
          <p:spPr>
            <a:xfrm>
              <a:off x="148424" y="-138419"/>
              <a:ext cx="314099" cy="77772"/>
            </a:xfrm>
            <a:prstGeom prst="parallelogram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7" name="平行四邊形 116"/>
            <p:cNvSpPr/>
            <p:nvPr/>
          </p:nvSpPr>
          <p:spPr>
            <a:xfrm>
              <a:off x="441371" y="-138419"/>
              <a:ext cx="291836" cy="77772"/>
            </a:xfrm>
            <a:prstGeom prst="parallelogram">
              <a:avLst/>
            </a:prstGeom>
            <a:solidFill>
              <a:srgbClr val="EAB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9" name="平行四邊形 118"/>
            <p:cNvSpPr/>
            <p:nvPr/>
          </p:nvSpPr>
          <p:spPr>
            <a:xfrm>
              <a:off x="687037" y="-138419"/>
              <a:ext cx="291836" cy="77772"/>
            </a:xfrm>
            <a:prstGeom prst="parallelogram">
              <a:avLst/>
            </a:prstGeom>
            <a:solidFill>
              <a:srgbClr val="255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23" name="平行四邊形 122"/>
            <p:cNvSpPr/>
            <p:nvPr/>
          </p:nvSpPr>
          <p:spPr>
            <a:xfrm>
              <a:off x="922825" y="-138419"/>
              <a:ext cx="291836" cy="77772"/>
            </a:xfrm>
            <a:prstGeom prst="parallelogram">
              <a:avLst/>
            </a:prstGeom>
            <a:solidFill>
              <a:srgbClr val="4B73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00" name="群組 99"/>
          <p:cNvGrpSpPr/>
          <p:nvPr/>
        </p:nvGrpSpPr>
        <p:grpSpPr>
          <a:xfrm>
            <a:off x="7949863" y="2926742"/>
            <a:ext cx="1226887" cy="442109"/>
            <a:chOff x="3636432" y="3623832"/>
            <a:chExt cx="1226887" cy="442109"/>
          </a:xfrm>
        </p:grpSpPr>
        <p:grpSp>
          <p:nvGrpSpPr>
            <p:cNvPr id="102" name="群組 101"/>
            <p:cNvGrpSpPr/>
            <p:nvPr/>
          </p:nvGrpSpPr>
          <p:grpSpPr>
            <a:xfrm>
              <a:off x="3636432" y="3671796"/>
              <a:ext cx="120581" cy="120581"/>
              <a:chOff x="3094891" y="2719754"/>
              <a:chExt cx="187570" cy="187570"/>
            </a:xfrm>
          </p:grpSpPr>
          <p:sp>
            <p:nvSpPr>
              <p:cNvPr id="104" name="流程圖: 接點 103"/>
              <p:cNvSpPr/>
              <p:nvPr/>
            </p:nvSpPr>
            <p:spPr>
              <a:xfrm>
                <a:off x="3094891" y="2719754"/>
                <a:ext cx="187570" cy="187570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05" name="流程圖: 接點 104"/>
              <p:cNvSpPr/>
              <p:nvPr/>
            </p:nvSpPr>
            <p:spPr>
              <a:xfrm>
                <a:off x="3158532" y="2783394"/>
                <a:ext cx="60290" cy="6029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</p:grpSp>
        <p:sp>
          <p:nvSpPr>
            <p:cNvPr id="103" name="矩形 102"/>
            <p:cNvSpPr/>
            <p:nvPr/>
          </p:nvSpPr>
          <p:spPr>
            <a:xfrm>
              <a:off x="3697615" y="3623832"/>
              <a:ext cx="1165704" cy="442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美国</a:t>
              </a:r>
              <a:endParaRPr kumimoji="0" lang="en-US" altLang="zh-TW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North Carolina</a:t>
              </a:r>
            </a:p>
          </p:txBody>
        </p:sp>
      </p:grpSp>
      <p:grpSp>
        <p:nvGrpSpPr>
          <p:cNvPr id="92" name="群組 91"/>
          <p:cNvGrpSpPr/>
          <p:nvPr/>
        </p:nvGrpSpPr>
        <p:grpSpPr>
          <a:xfrm>
            <a:off x="2428578" y="3480739"/>
            <a:ext cx="135049" cy="144107"/>
            <a:chOff x="3094885" y="2719758"/>
            <a:chExt cx="187570" cy="187570"/>
          </a:xfrm>
        </p:grpSpPr>
        <p:sp>
          <p:nvSpPr>
            <p:cNvPr id="107" name="流程圖: 接點 106"/>
            <p:cNvSpPr/>
            <p:nvPr/>
          </p:nvSpPr>
          <p:spPr>
            <a:xfrm>
              <a:off x="3094885" y="2719758"/>
              <a:ext cx="187570" cy="18757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4" name="流程圖: 接點 113"/>
            <p:cNvSpPr/>
            <p:nvPr/>
          </p:nvSpPr>
          <p:spPr>
            <a:xfrm>
              <a:off x="3158532" y="2783394"/>
              <a:ext cx="60290" cy="6029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1943245" y="3670583"/>
            <a:ext cx="109423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印度销售代表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83" name="群組 182"/>
          <p:cNvGrpSpPr/>
          <p:nvPr/>
        </p:nvGrpSpPr>
        <p:grpSpPr>
          <a:xfrm>
            <a:off x="3788574" y="3139486"/>
            <a:ext cx="124498" cy="124498"/>
            <a:chOff x="3660200" y="3270544"/>
            <a:chExt cx="124498" cy="124498"/>
          </a:xfrm>
        </p:grpSpPr>
        <p:sp>
          <p:nvSpPr>
            <p:cNvPr id="184" name="流程圖: 接點 183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85" name="流程圖: 接點 184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88" name="群組 187"/>
          <p:cNvGrpSpPr/>
          <p:nvPr/>
        </p:nvGrpSpPr>
        <p:grpSpPr>
          <a:xfrm>
            <a:off x="3122582" y="4040770"/>
            <a:ext cx="135049" cy="144107"/>
            <a:chOff x="3094885" y="2719758"/>
            <a:chExt cx="187570" cy="187570"/>
          </a:xfrm>
        </p:grpSpPr>
        <p:sp>
          <p:nvSpPr>
            <p:cNvPr id="189" name="流程圖: 接點 188"/>
            <p:cNvSpPr/>
            <p:nvPr/>
          </p:nvSpPr>
          <p:spPr>
            <a:xfrm>
              <a:off x="3094885" y="2719758"/>
              <a:ext cx="187570" cy="18757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90" name="流程圖: 接點 189"/>
            <p:cNvSpPr/>
            <p:nvPr/>
          </p:nvSpPr>
          <p:spPr>
            <a:xfrm>
              <a:off x="3158532" y="2783394"/>
              <a:ext cx="60290" cy="6029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92" name="群組 191"/>
          <p:cNvGrpSpPr/>
          <p:nvPr/>
        </p:nvGrpSpPr>
        <p:grpSpPr>
          <a:xfrm>
            <a:off x="4734476" y="2887094"/>
            <a:ext cx="135049" cy="144107"/>
            <a:chOff x="3094885" y="2719758"/>
            <a:chExt cx="187570" cy="187570"/>
          </a:xfrm>
        </p:grpSpPr>
        <p:sp>
          <p:nvSpPr>
            <p:cNvPr id="193" name="流程圖: 接點 192"/>
            <p:cNvSpPr/>
            <p:nvPr/>
          </p:nvSpPr>
          <p:spPr>
            <a:xfrm>
              <a:off x="3094885" y="2719758"/>
              <a:ext cx="187570" cy="18757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94" name="流程圖: 接點 193"/>
            <p:cNvSpPr/>
            <p:nvPr/>
          </p:nvSpPr>
          <p:spPr>
            <a:xfrm>
              <a:off x="3158532" y="2783394"/>
              <a:ext cx="60290" cy="6029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95" name="群組 194"/>
          <p:cNvGrpSpPr/>
          <p:nvPr/>
        </p:nvGrpSpPr>
        <p:grpSpPr>
          <a:xfrm>
            <a:off x="4060207" y="3210935"/>
            <a:ext cx="124498" cy="124498"/>
            <a:chOff x="3660200" y="3270544"/>
            <a:chExt cx="124498" cy="124498"/>
          </a:xfrm>
        </p:grpSpPr>
        <p:sp>
          <p:nvSpPr>
            <p:cNvPr id="196" name="流程圖: 接點 195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97" name="流程圖: 接點 196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98" name="矩形 197"/>
          <p:cNvSpPr/>
          <p:nvPr/>
        </p:nvSpPr>
        <p:spPr>
          <a:xfrm>
            <a:off x="2958735" y="2671450"/>
            <a:ext cx="4667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苏州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02" name="群組 201"/>
          <p:cNvGrpSpPr/>
          <p:nvPr/>
        </p:nvGrpSpPr>
        <p:grpSpPr>
          <a:xfrm>
            <a:off x="3918614" y="3202907"/>
            <a:ext cx="124498" cy="124498"/>
            <a:chOff x="3660200" y="3270544"/>
            <a:chExt cx="124498" cy="124498"/>
          </a:xfrm>
        </p:grpSpPr>
        <p:sp>
          <p:nvSpPr>
            <p:cNvPr id="203" name="流程圖: 接點 202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4" name="流程圖: 接點 203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05" name="群組 204"/>
          <p:cNvGrpSpPr/>
          <p:nvPr/>
        </p:nvGrpSpPr>
        <p:grpSpPr>
          <a:xfrm>
            <a:off x="854406" y="2380876"/>
            <a:ext cx="135049" cy="144107"/>
            <a:chOff x="3094885" y="2719758"/>
            <a:chExt cx="187570" cy="187570"/>
          </a:xfrm>
        </p:grpSpPr>
        <p:sp>
          <p:nvSpPr>
            <p:cNvPr id="206" name="流程圖: 接點 205"/>
            <p:cNvSpPr/>
            <p:nvPr/>
          </p:nvSpPr>
          <p:spPr>
            <a:xfrm>
              <a:off x="3094885" y="2719758"/>
              <a:ext cx="187570" cy="18757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7" name="流程圖: 接點 206"/>
            <p:cNvSpPr/>
            <p:nvPr/>
          </p:nvSpPr>
          <p:spPr>
            <a:xfrm>
              <a:off x="3158532" y="2783394"/>
              <a:ext cx="60290" cy="6029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5841361" y="115414"/>
            <a:ext cx="3071040" cy="1371600"/>
            <a:chOff x="5607117" y="135088"/>
            <a:chExt cx="3071040" cy="1371600"/>
          </a:xfrm>
        </p:grpSpPr>
        <p:sp>
          <p:nvSpPr>
            <p:cNvPr id="10" name="圓角矩形 9"/>
            <p:cNvSpPr/>
            <p:nvPr/>
          </p:nvSpPr>
          <p:spPr>
            <a:xfrm>
              <a:off x="5607117" y="135088"/>
              <a:ext cx="3071040" cy="1371600"/>
            </a:xfrm>
            <a:prstGeom prst="roundRect">
              <a:avLst/>
            </a:prstGeom>
            <a:solidFill>
              <a:schemeClr val="bg1">
                <a:alpha val="34000"/>
              </a:schemeClr>
            </a:solidFill>
            <a:ln w="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ctr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SimHei" panose="02010609060101010101" pitchFamily="49" charset="-122"/>
                <a:cs typeface="+mn-cs"/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5869134" y="198777"/>
              <a:ext cx="1826714" cy="1189021"/>
              <a:chOff x="5631834" y="4808468"/>
              <a:chExt cx="1826714" cy="1189021"/>
            </a:xfrm>
          </p:grpSpPr>
          <p:grpSp>
            <p:nvGrpSpPr>
              <p:cNvPr id="20" name="群組 19"/>
              <p:cNvGrpSpPr/>
              <p:nvPr/>
            </p:nvGrpSpPr>
            <p:grpSpPr>
              <a:xfrm>
                <a:off x="5631834" y="4809529"/>
                <a:ext cx="881972" cy="1187960"/>
                <a:chOff x="6268079" y="5247313"/>
                <a:chExt cx="881972" cy="1187960"/>
              </a:xfrm>
            </p:grpSpPr>
            <p:pic>
              <p:nvPicPr>
                <p:cNvPr id="4" name="圖片 3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32534" y="5247313"/>
                  <a:ext cx="753061" cy="753061"/>
                </a:xfrm>
                <a:prstGeom prst="rect">
                  <a:avLst/>
                </a:prstGeom>
              </p:spPr>
            </p:pic>
            <p:sp>
              <p:nvSpPr>
                <p:cNvPr id="72" name="矩形 71"/>
                <p:cNvSpPr/>
                <p:nvPr/>
              </p:nvSpPr>
              <p:spPr>
                <a:xfrm>
                  <a:off x="6499712" y="6150580"/>
                  <a:ext cx="418704" cy="284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ctr" latinLnBrk="0" hangingPunct="1">
                    <a:lnSpc>
                      <a:spcPts val="15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SimHei" panose="02010609060101010101" pitchFamily="49" charset="-122"/>
                      <a:cs typeface="+mn-cs"/>
                    </a:rPr>
                    <a:t>15</a:t>
                  </a: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6268079" y="5883678"/>
                  <a:ext cx="881972" cy="284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ctr" latinLnBrk="0" hangingPunct="1">
                    <a:lnSpc>
                      <a:spcPts val="15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厂区</a:t>
                  </a:r>
                  <a:r>
                    <a:rPr kumimoji="0" lang="en-US" altLang="zh-TW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/</a:t>
                  </a:r>
                  <a:r>
                    <a:rPr kumimoji="0" lang="zh-TW" alt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办事处</a:t>
                  </a:r>
                  <a:endParaRPr kumimoji="0" lang="zh-TW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18" name="群組 17"/>
              <p:cNvGrpSpPr/>
              <p:nvPr/>
            </p:nvGrpSpPr>
            <p:grpSpPr>
              <a:xfrm>
                <a:off x="6632681" y="4808468"/>
                <a:ext cx="825867" cy="1187960"/>
                <a:chOff x="7268926" y="5246252"/>
                <a:chExt cx="825867" cy="1187960"/>
              </a:xfrm>
            </p:grpSpPr>
            <p:pic>
              <p:nvPicPr>
                <p:cNvPr id="7" name="圖片 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98116" y="5246252"/>
                  <a:ext cx="753061" cy="753061"/>
                </a:xfrm>
                <a:prstGeom prst="rect">
                  <a:avLst/>
                </a:prstGeom>
              </p:spPr>
            </p:pic>
            <p:sp>
              <p:nvSpPr>
                <p:cNvPr id="9" name="矩形 8"/>
                <p:cNvSpPr/>
                <p:nvPr/>
              </p:nvSpPr>
              <p:spPr>
                <a:xfrm>
                  <a:off x="7465295" y="6149519"/>
                  <a:ext cx="418704" cy="284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ctr" latinLnBrk="0" hangingPunct="1">
                    <a:lnSpc>
                      <a:spcPts val="15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zh-TW" dirty="0">
                      <a:solidFill>
                        <a:prstClr val="black"/>
                      </a:solidFill>
                      <a:latin typeface="Calibri"/>
                      <a:ea typeface="新細明體" panose="02020500000000000000" pitchFamily="18" charset="-120"/>
                    </a:rPr>
                    <a:t>12</a:t>
                  </a:r>
                  <a:endParaRPr kumimoji="0" lang="en-US" altLang="zh-TW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SimHei" panose="02010609060101010101" pitchFamily="49" charset="-122"/>
                    <a:cs typeface="+mn-cs"/>
                  </a:endParaRP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7268926" y="5973928"/>
                  <a:ext cx="825867" cy="2083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9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业务办事处</a:t>
                  </a:r>
                  <a:endParaRPr kumimoji="0" lang="zh-TW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</p:grpSp>
        <p:grpSp>
          <p:nvGrpSpPr>
            <p:cNvPr id="5" name="群組 4"/>
            <p:cNvGrpSpPr/>
            <p:nvPr/>
          </p:nvGrpSpPr>
          <p:grpSpPr>
            <a:xfrm>
              <a:off x="7814934" y="275628"/>
              <a:ext cx="668972" cy="1140922"/>
              <a:chOff x="6922403" y="4809515"/>
              <a:chExt cx="668972" cy="1140922"/>
            </a:xfrm>
          </p:grpSpPr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2403" y="4809515"/>
                <a:ext cx="668972" cy="6298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" name="矩形 207"/>
              <p:cNvSpPr/>
              <p:nvPr/>
            </p:nvSpPr>
            <p:spPr>
              <a:xfrm>
                <a:off x="7024450" y="5457782"/>
                <a:ext cx="441146" cy="2117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仓库</a:t>
                </a:r>
                <a:endParaRPr kumimoji="0" lang="zh-TW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209" name="矩形 208"/>
              <p:cNvSpPr/>
              <p:nvPr/>
            </p:nvSpPr>
            <p:spPr>
              <a:xfrm>
                <a:off x="7112223" y="5644584"/>
                <a:ext cx="301686" cy="3058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ctr" latinLnBrk="0" hangingPunct="1">
                  <a:lnSpc>
                    <a:spcPts val="1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新細明體" panose="02020500000000000000" pitchFamily="18" charset="-120"/>
                    <a:cs typeface="+mn-cs"/>
                  </a:rPr>
                  <a:t>2</a:t>
                </a:r>
                <a:endParaRPr kumimoji="0" lang="en-US" altLang="zh-TW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 Black" panose="020B0A04020102020204" pitchFamily="34" charset="0"/>
                  <a:ea typeface="SimHei" panose="02010609060101010101" pitchFamily="49" charset="-122"/>
                  <a:cs typeface="+mn-cs"/>
                </a:endParaRP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707641" y="2416941"/>
            <a:ext cx="65921" cy="71976"/>
          </a:xfrm>
          <a:prstGeom prst="rect">
            <a:avLst/>
          </a:prstGeom>
          <a:solidFill>
            <a:srgbClr val="CC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7864798" y="3009258"/>
            <a:ext cx="65921" cy="71976"/>
          </a:xfrm>
          <a:prstGeom prst="rect">
            <a:avLst/>
          </a:prstGeom>
          <a:solidFill>
            <a:srgbClr val="CC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5" name="群組 94"/>
          <p:cNvGrpSpPr/>
          <p:nvPr/>
        </p:nvGrpSpPr>
        <p:grpSpPr>
          <a:xfrm>
            <a:off x="3735448" y="2668681"/>
            <a:ext cx="124498" cy="124498"/>
            <a:chOff x="3660200" y="3270544"/>
            <a:chExt cx="124498" cy="124498"/>
          </a:xfrm>
        </p:grpSpPr>
        <p:sp>
          <p:nvSpPr>
            <p:cNvPr id="96" name="流程圖: 接點 95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7" name="流程圖: 接點 96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99" name="群組 98"/>
          <p:cNvGrpSpPr/>
          <p:nvPr/>
        </p:nvGrpSpPr>
        <p:grpSpPr>
          <a:xfrm>
            <a:off x="3503311" y="2773142"/>
            <a:ext cx="124498" cy="124498"/>
            <a:chOff x="3660200" y="3270544"/>
            <a:chExt cx="124498" cy="124498"/>
          </a:xfrm>
        </p:grpSpPr>
        <p:sp>
          <p:nvSpPr>
            <p:cNvPr id="101" name="流程圖: 接點 100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08" name="流程圖: 接點 107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09" name="群組 108"/>
          <p:cNvGrpSpPr/>
          <p:nvPr/>
        </p:nvGrpSpPr>
        <p:grpSpPr>
          <a:xfrm>
            <a:off x="3374743" y="2807522"/>
            <a:ext cx="124498" cy="124498"/>
            <a:chOff x="3660200" y="3270544"/>
            <a:chExt cx="124498" cy="124498"/>
          </a:xfrm>
        </p:grpSpPr>
        <p:sp>
          <p:nvSpPr>
            <p:cNvPr id="111" name="流程圖: 接點 110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2" name="流程圖: 接點 111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13" name="群組 112"/>
          <p:cNvGrpSpPr/>
          <p:nvPr/>
        </p:nvGrpSpPr>
        <p:grpSpPr>
          <a:xfrm>
            <a:off x="3589668" y="2667526"/>
            <a:ext cx="124498" cy="124498"/>
            <a:chOff x="3660200" y="3270544"/>
            <a:chExt cx="124498" cy="124498"/>
          </a:xfrm>
        </p:grpSpPr>
        <p:sp>
          <p:nvSpPr>
            <p:cNvPr id="118" name="流程圖: 接點 117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24" name="流程圖: 接點 123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25" name="群組 124"/>
          <p:cNvGrpSpPr/>
          <p:nvPr/>
        </p:nvGrpSpPr>
        <p:grpSpPr>
          <a:xfrm>
            <a:off x="3278303" y="3220960"/>
            <a:ext cx="124498" cy="124498"/>
            <a:chOff x="3660200" y="3270544"/>
            <a:chExt cx="124498" cy="124498"/>
          </a:xfrm>
        </p:grpSpPr>
        <p:sp>
          <p:nvSpPr>
            <p:cNvPr id="126" name="流程圖: 接點 125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27" name="流程圖: 接點 126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367347" y="3335433"/>
            <a:ext cx="124498" cy="124498"/>
            <a:chOff x="3660200" y="3270544"/>
            <a:chExt cx="124498" cy="124498"/>
          </a:xfrm>
        </p:grpSpPr>
        <p:sp>
          <p:nvSpPr>
            <p:cNvPr id="129" name="流程圖: 接點 128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0" name="流程圖: 接點 129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31" name="群組 130"/>
          <p:cNvGrpSpPr/>
          <p:nvPr/>
        </p:nvGrpSpPr>
        <p:grpSpPr>
          <a:xfrm>
            <a:off x="3379600" y="3594853"/>
            <a:ext cx="124498" cy="124498"/>
            <a:chOff x="3660200" y="3270544"/>
            <a:chExt cx="124498" cy="124498"/>
          </a:xfrm>
        </p:grpSpPr>
        <p:sp>
          <p:nvSpPr>
            <p:cNvPr id="132" name="流程圖: 接點 131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3" name="流程圖: 接點 132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34" name="群組 133"/>
          <p:cNvGrpSpPr/>
          <p:nvPr/>
        </p:nvGrpSpPr>
        <p:grpSpPr>
          <a:xfrm>
            <a:off x="3762493" y="3254639"/>
            <a:ext cx="124498" cy="124498"/>
            <a:chOff x="3660200" y="3270544"/>
            <a:chExt cx="124498" cy="124498"/>
          </a:xfrm>
        </p:grpSpPr>
        <p:sp>
          <p:nvSpPr>
            <p:cNvPr id="135" name="流程圖: 接點 134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6" name="流程圖: 接點 135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37" name="群組 136"/>
          <p:cNvGrpSpPr/>
          <p:nvPr/>
        </p:nvGrpSpPr>
        <p:grpSpPr>
          <a:xfrm>
            <a:off x="4435016" y="3632718"/>
            <a:ext cx="124498" cy="124498"/>
            <a:chOff x="3660200" y="3270544"/>
            <a:chExt cx="124498" cy="124498"/>
          </a:xfrm>
        </p:grpSpPr>
        <p:sp>
          <p:nvSpPr>
            <p:cNvPr id="138" name="流程圖: 接點 137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9" name="流程圖: 接點 138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40" name="群組 139"/>
          <p:cNvGrpSpPr/>
          <p:nvPr/>
        </p:nvGrpSpPr>
        <p:grpSpPr>
          <a:xfrm>
            <a:off x="4196421" y="3216622"/>
            <a:ext cx="124498" cy="124498"/>
            <a:chOff x="3660200" y="3270544"/>
            <a:chExt cx="124498" cy="124498"/>
          </a:xfrm>
        </p:grpSpPr>
        <p:sp>
          <p:nvSpPr>
            <p:cNvPr id="141" name="流程圖: 接點 140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2" name="流程圖: 接點 141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43" name="群組 142"/>
          <p:cNvGrpSpPr/>
          <p:nvPr/>
        </p:nvGrpSpPr>
        <p:grpSpPr>
          <a:xfrm>
            <a:off x="3499853" y="3372060"/>
            <a:ext cx="124498" cy="124498"/>
            <a:chOff x="3660200" y="3270544"/>
            <a:chExt cx="124498" cy="124498"/>
          </a:xfrm>
        </p:grpSpPr>
        <p:sp>
          <p:nvSpPr>
            <p:cNvPr id="144" name="流程圖: 接點 143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5" name="流程圖: 接點 144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46" name="群組 145"/>
          <p:cNvGrpSpPr/>
          <p:nvPr/>
        </p:nvGrpSpPr>
        <p:grpSpPr>
          <a:xfrm>
            <a:off x="3481379" y="3240292"/>
            <a:ext cx="124498" cy="124498"/>
            <a:chOff x="3660200" y="3270544"/>
            <a:chExt cx="124498" cy="124498"/>
          </a:xfrm>
        </p:grpSpPr>
        <p:sp>
          <p:nvSpPr>
            <p:cNvPr id="147" name="流程圖: 接點 146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8" name="流程圖: 接點 147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9" name="矩形 148"/>
          <p:cNvSpPr/>
          <p:nvPr/>
        </p:nvSpPr>
        <p:spPr>
          <a:xfrm>
            <a:off x="3046860" y="2987369"/>
            <a:ext cx="4667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惠州</a:t>
            </a:r>
          </a:p>
        </p:txBody>
      </p:sp>
      <p:grpSp>
        <p:nvGrpSpPr>
          <p:cNvPr id="150" name="群組 149"/>
          <p:cNvGrpSpPr/>
          <p:nvPr/>
        </p:nvGrpSpPr>
        <p:grpSpPr>
          <a:xfrm>
            <a:off x="3527419" y="3072601"/>
            <a:ext cx="124498" cy="124498"/>
            <a:chOff x="3660200" y="3270544"/>
            <a:chExt cx="124498" cy="124498"/>
          </a:xfrm>
        </p:grpSpPr>
        <p:sp>
          <p:nvSpPr>
            <p:cNvPr id="151" name="流程圖: 接點 150"/>
            <p:cNvSpPr/>
            <p:nvPr/>
          </p:nvSpPr>
          <p:spPr>
            <a:xfrm>
              <a:off x="3660200" y="3270544"/>
              <a:ext cx="124498" cy="124498"/>
            </a:xfrm>
            <a:prstGeom prst="flowChartConnector">
              <a:avLst/>
            </a:pr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52" name="流程圖: 接點 151"/>
            <p:cNvSpPr/>
            <p:nvPr/>
          </p:nvSpPr>
          <p:spPr>
            <a:xfrm>
              <a:off x="3701110" y="3308409"/>
              <a:ext cx="45719" cy="4571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4C6B8A-2F03-4EEA-A721-2575AEC870C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aphicFrame>
        <p:nvGraphicFramePr>
          <p:cNvPr id="175" name="表格 174"/>
          <p:cNvGraphicFramePr>
            <a:graphicFrameLocks noGrp="1"/>
          </p:cNvGraphicFramePr>
          <p:nvPr>
            <p:extLst/>
          </p:nvPr>
        </p:nvGraphicFramePr>
        <p:xfrm>
          <a:off x="687270" y="4529740"/>
          <a:ext cx="7813965" cy="22050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3002">
                  <a:extLst>
                    <a:ext uri="{9D8B030D-6E8A-4147-A177-3AD203B41FA5}">
                      <a16:colId xmlns:a16="http://schemas.microsoft.com/office/drawing/2014/main" val="673686681"/>
                    </a:ext>
                  </a:extLst>
                </a:gridCol>
                <a:gridCol w="1695272">
                  <a:extLst>
                    <a:ext uri="{9D8B030D-6E8A-4147-A177-3AD203B41FA5}">
                      <a16:colId xmlns:a16="http://schemas.microsoft.com/office/drawing/2014/main" val="3576967348"/>
                    </a:ext>
                  </a:extLst>
                </a:gridCol>
                <a:gridCol w="1571775">
                  <a:extLst>
                    <a:ext uri="{9D8B030D-6E8A-4147-A177-3AD203B41FA5}">
                      <a16:colId xmlns:a16="http://schemas.microsoft.com/office/drawing/2014/main" val="2779026006"/>
                    </a:ext>
                  </a:extLst>
                </a:gridCol>
                <a:gridCol w="1481958">
                  <a:extLst>
                    <a:ext uri="{9D8B030D-6E8A-4147-A177-3AD203B41FA5}">
                      <a16:colId xmlns:a16="http://schemas.microsoft.com/office/drawing/2014/main" val="3550463923"/>
                    </a:ext>
                  </a:extLst>
                </a:gridCol>
                <a:gridCol w="14819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1766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C4C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39652"/>
                  </a:ext>
                </a:extLst>
              </a:tr>
              <a:tr h="159327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altLang="zh-TW" sz="105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dirty="0" smtClean="0"/>
                        <a:t>台湾台北内湖总部</a:t>
                      </a:r>
                      <a:endParaRPr lang="en-US" altLang="zh-TW" sz="105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苏州瀚腾</a:t>
                      </a:r>
                      <a:endParaRPr lang="en-US" altLang="zh-TW" sz="1050" dirty="0"/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东莞奇翰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菲律宾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美国办公室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zh-TW" altLang="en-US" sz="105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台湾桃园总部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台湾 精工中心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日本办公室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美国办公室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新加坡办事处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中国昆山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中国东莞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加利斯金属工艺中心</a:t>
                      </a:r>
                      <a:endParaRPr lang="zh-TW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zh-TW" sz="105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台湾台北南港总部</a:t>
                      </a:r>
                      <a:endParaRPr lang="en-US" altLang="zh-TW" sz="105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越南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德国办公室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zh-TW" altLang="en-US" sz="105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altLang="zh-TW" sz="1050" dirty="0"/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台湾桃园总部</a:t>
                      </a:r>
                      <a:endParaRPr lang="en-US" altLang="zh-TW" sz="1050" dirty="0"/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中国东莞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中国苏州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中国惠州</a:t>
                      </a:r>
                      <a:endParaRPr lang="zh-TW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</a:t>
                      </a: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总部</a:t>
                      </a:r>
                      <a:endParaRPr lang="en-US" altLang="zh-TW" sz="1050" dirty="0"/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</a:t>
                      </a:r>
                      <a:r>
                        <a:rPr lang="zh-CN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余姚</a:t>
                      </a:r>
                      <a:endParaRPr lang="en-US" altLang="zh-CN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</a:t>
                      </a:r>
                      <a:r>
                        <a:rPr lang="zh-CN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贵</a:t>
                      </a: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州</a:t>
                      </a:r>
                      <a:endParaRPr lang="en-US" altLang="zh-TW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中国</a:t>
                      </a:r>
                      <a:r>
                        <a:rPr lang="zh-CN" alt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台湾</a:t>
                      </a:r>
                      <a:endParaRPr lang="zh-TW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785573"/>
                  </a:ext>
                </a:extLst>
              </a:tr>
            </a:tbl>
          </a:graphicData>
        </a:graphic>
      </p:graphicFrame>
      <p:sp>
        <p:nvSpPr>
          <p:cNvPr id="176" name="文字方塊 175"/>
          <p:cNvSpPr txBox="1"/>
          <p:nvPr/>
        </p:nvSpPr>
        <p:spPr>
          <a:xfrm>
            <a:off x="818890" y="4568531"/>
            <a:ext cx="1664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MEC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连接线事业群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7" name="文字方塊 176"/>
          <p:cNvSpPr txBox="1"/>
          <p:nvPr/>
        </p:nvSpPr>
        <p:spPr>
          <a:xfrm>
            <a:off x="2295927" y="4551608"/>
            <a:ext cx="1664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ACES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连接器事业群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8" name="文字方塊 177"/>
          <p:cNvSpPr txBox="1"/>
          <p:nvPr/>
        </p:nvSpPr>
        <p:spPr>
          <a:xfrm>
            <a:off x="3961222" y="4551607"/>
            <a:ext cx="156551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CPC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200" dirty="0">
                <a:solidFill>
                  <a:prstClr val="black"/>
                </a:solidFill>
                <a:latin typeface="Calibri"/>
              </a:rPr>
              <a:t>通路暨射频事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业群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9" name="文字方塊 178"/>
          <p:cNvSpPr txBox="1"/>
          <p:nvPr/>
        </p:nvSpPr>
        <p:spPr>
          <a:xfrm>
            <a:off x="5570901" y="4588137"/>
            <a:ext cx="1467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广迎新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计算机设备事业群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3" name="文字方塊 152"/>
          <p:cNvSpPr txBox="1"/>
          <p:nvPr/>
        </p:nvSpPr>
        <p:spPr>
          <a:xfrm>
            <a:off x="7018830" y="4595001"/>
            <a:ext cx="1467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dirty="0" smtClean="0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t>吉诺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高速连接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事业群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6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817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" b="58165"/>
          <a:stretch/>
        </p:blipFill>
        <p:spPr>
          <a:xfrm>
            <a:off x="0" y="3433"/>
            <a:ext cx="9144000" cy="2550221"/>
          </a:xfrm>
          <a:prstGeom prst="rect">
            <a:avLst/>
          </a:prstGeom>
          <a:noFill/>
        </p:spPr>
      </p:pic>
      <p:sp>
        <p:nvSpPr>
          <p:cNvPr id="66" name="矩形 65"/>
          <p:cNvSpPr/>
          <p:nvPr/>
        </p:nvSpPr>
        <p:spPr>
          <a:xfrm>
            <a:off x="3659010" y="1974512"/>
            <a:ext cx="1718441" cy="463655"/>
          </a:xfrm>
          <a:prstGeom prst="rect">
            <a:avLst/>
          </a:prstGeom>
          <a:gradFill flip="none" rotWithShape="1">
            <a:gsLst>
              <a:gs pos="0">
                <a:srgbClr val="EAA00C"/>
              </a:gs>
              <a:gs pos="100000">
                <a:srgbClr val="FFC000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EAA00C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8" name="矩形 67"/>
          <p:cNvSpPr/>
          <p:nvPr/>
        </p:nvSpPr>
        <p:spPr>
          <a:xfrm>
            <a:off x="5392117" y="1974512"/>
            <a:ext cx="1718441" cy="463655"/>
          </a:xfrm>
          <a:prstGeom prst="rect">
            <a:avLst/>
          </a:prstGeom>
          <a:gradFill flip="none" rotWithShape="1">
            <a:gsLst>
              <a:gs pos="0">
                <a:srgbClr val="548626"/>
              </a:gs>
              <a:gs pos="100000">
                <a:srgbClr val="7AC82C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265545" y="1974512"/>
            <a:ext cx="1660359" cy="463655"/>
          </a:xfrm>
          <a:prstGeom prst="rect">
            <a:avLst/>
          </a:prstGeom>
          <a:gradFill flip="none" rotWithShape="1">
            <a:gsLst>
              <a:gs pos="0">
                <a:srgbClr val="9E0000"/>
              </a:gs>
              <a:gs pos="100000">
                <a:srgbClr val="660606"/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rgbClr val="660606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7" name="Picture 37" descr="outloo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74"/>
          <a:stretch/>
        </p:blipFill>
        <p:spPr bwMode="auto">
          <a:xfrm>
            <a:off x="357392" y="3779246"/>
            <a:ext cx="1430888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28659" y="2543514"/>
            <a:ext cx="160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Marketing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Sales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endParaRPr kumimoji="1" lang="en-US" altLang="zh-TW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0692" y="2059554"/>
            <a:ext cx="595036" cy="338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lvl="0" algn="ctr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总部</a:t>
            </a:r>
            <a:endParaRPr kumimoji="1" lang="en-US" altLang="zh-TW" sz="1600" b="1" dirty="0">
              <a:solidFill>
                <a:schemeClr val="bg1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25904" y="1974512"/>
            <a:ext cx="1718441" cy="463655"/>
          </a:xfrm>
          <a:prstGeom prst="rect">
            <a:avLst/>
          </a:prstGeom>
          <a:gradFill flip="none" rotWithShape="1">
            <a:gsLst>
              <a:gs pos="0">
                <a:srgbClr val="F66004"/>
              </a:gs>
              <a:gs pos="100000">
                <a:srgbClr val="FB7523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F6600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096969" y="2543514"/>
            <a:ext cx="13727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R&amp;D</a:t>
            </a:r>
          </a:p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Tooling</a:t>
            </a:r>
          </a:p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Molding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Stamping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Assembly</a:t>
            </a:r>
          </a:p>
        </p:txBody>
      </p:sp>
      <p:sp>
        <p:nvSpPr>
          <p:cNvPr id="12" name="矩形 11"/>
          <p:cNvSpPr/>
          <p:nvPr/>
        </p:nvSpPr>
        <p:spPr>
          <a:xfrm>
            <a:off x="2280649" y="2037062"/>
            <a:ext cx="1005404" cy="338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lvl="0" algn="ctr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精工中心</a:t>
            </a:r>
            <a:endParaRPr kumimoji="1" lang="en-US" altLang="zh-TW" sz="1600" b="1" dirty="0">
              <a:solidFill>
                <a:schemeClr val="bg1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pic>
        <p:nvPicPr>
          <p:cNvPr id="59" name="Picture 20" descr="New Log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811" y="702062"/>
            <a:ext cx="1343611" cy="50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3929486" y="2543514"/>
            <a:ext cx="9188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Sales</a:t>
            </a:r>
          </a:p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R&amp;D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Tooling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Molding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Stamping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Assembly </a:t>
            </a:r>
          </a:p>
        </p:txBody>
      </p:sp>
      <p:sp>
        <p:nvSpPr>
          <p:cNvPr id="17" name="矩形 16"/>
          <p:cNvSpPr/>
          <p:nvPr/>
        </p:nvSpPr>
        <p:spPr>
          <a:xfrm>
            <a:off x="4003021" y="2037062"/>
            <a:ext cx="1005403" cy="338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lvl="0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东莞宏致</a:t>
            </a:r>
            <a:endParaRPr kumimoji="1" lang="en-US" altLang="zh-TW" sz="1600" b="1" dirty="0">
              <a:solidFill>
                <a:schemeClr val="bg1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16650" y="2543514"/>
            <a:ext cx="18017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Sales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R&amp;D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Tooling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Molding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Stamping</a:t>
            </a:r>
            <a:b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</a:b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Assembly</a:t>
            </a:r>
          </a:p>
        </p:txBody>
      </p:sp>
      <p:sp>
        <p:nvSpPr>
          <p:cNvPr id="60" name="矩形 59"/>
          <p:cNvSpPr/>
          <p:nvPr/>
        </p:nvSpPr>
        <p:spPr>
          <a:xfrm>
            <a:off x="5388622" y="2036421"/>
            <a:ext cx="1725429" cy="338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lvl="0" algn="ctr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昆山宏致</a:t>
            </a:r>
            <a:endParaRPr kumimoji="1" lang="en-US" altLang="zh-TW" sz="1600" b="1" dirty="0">
              <a:solidFill>
                <a:schemeClr val="bg1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110557" y="1974512"/>
            <a:ext cx="1865919" cy="46365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矩形 60"/>
          <p:cNvSpPr/>
          <p:nvPr/>
        </p:nvSpPr>
        <p:spPr>
          <a:xfrm>
            <a:off x="7596101" y="1944088"/>
            <a:ext cx="902811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lvl="0" algn="ctr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加利斯</a:t>
            </a:r>
            <a:endParaRPr kumimoji="1" lang="en-US" altLang="zh-TW" sz="1400" b="1" dirty="0">
              <a:solidFill>
                <a:schemeClr val="bg1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  <a:p>
            <a:pPr lvl="0" algn="ctr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金属工艺</a:t>
            </a:r>
            <a:endParaRPr kumimoji="1" lang="en-US" altLang="zh-TW" sz="1400" b="1" dirty="0">
              <a:solidFill>
                <a:schemeClr val="bg1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224562" y="2543514"/>
            <a:ext cx="6896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Plating</a:t>
            </a:r>
          </a:p>
        </p:txBody>
      </p:sp>
      <p:cxnSp>
        <p:nvCxnSpPr>
          <p:cNvPr id="20" name="直線接點 19"/>
          <p:cNvCxnSpPr/>
          <p:nvPr/>
        </p:nvCxnSpPr>
        <p:spPr>
          <a:xfrm>
            <a:off x="1925904" y="2440818"/>
            <a:ext cx="0" cy="26520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3648379" y="2440818"/>
            <a:ext cx="0" cy="26520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5392119" y="2440818"/>
            <a:ext cx="0" cy="26520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接點 74"/>
          <p:cNvCxnSpPr/>
          <p:nvPr/>
        </p:nvCxnSpPr>
        <p:spPr>
          <a:xfrm>
            <a:off x="7125226" y="2440818"/>
            <a:ext cx="0" cy="26520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/>
          <p:cNvCxnSpPr/>
          <p:nvPr/>
        </p:nvCxnSpPr>
        <p:spPr>
          <a:xfrm>
            <a:off x="8924158" y="2440818"/>
            <a:ext cx="0" cy="26520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>
            <a:off x="277859" y="2440818"/>
            <a:ext cx="0" cy="26520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群組 39"/>
          <p:cNvGrpSpPr/>
          <p:nvPr/>
        </p:nvGrpSpPr>
        <p:grpSpPr>
          <a:xfrm>
            <a:off x="135124" y="1078"/>
            <a:ext cx="1579215" cy="408197"/>
            <a:chOff x="48605" y="-138419"/>
            <a:chExt cx="1579215" cy="488274"/>
          </a:xfrm>
        </p:grpSpPr>
        <p:sp>
          <p:nvSpPr>
            <p:cNvPr id="43" name="文字方塊 42"/>
            <p:cNvSpPr txBox="1"/>
            <p:nvPr/>
          </p:nvSpPr>
          <p:spPr>
            <a:xfrm>
              <a:off x="48605" y="-18299"/>
              <a:ext cx="1579215" cy="36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軟正黑體" pitchFamily="34" charset="-120"/>
                </a:rPr>
                <a:t>据点概述</a:t>
              </a:r>
              <a:r>
                <a:rPr lang="en-US" altLang="zh-TW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軟正黑體" pitchFamily="34" charset="-120"/>
                </a:rPr>
                <a:t>(</a:t>
              </a:r>
              <a:r>
                <a:rPr lang="en-US" altLang="zh-TW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軟正黑體" pitchFamily="34" charset="-120"/>
                </a:rPr>
                <a:t>ACES)</a:t>
              </a:r>
            </a:p>
          </p:txBody>
        </p:sp>
        <p:sp>
          <p:nvSpPr>
            <p:cNvPr id="51" name="平行四邊形 50"/>
            <p:cNvSpPr/>
            <p:nvPr/>
          </p:nvSpPr>
          <p:spPr>
            <a:xfrm>
              <a:off x="1189958" y="-138419"/>
              <a:ext cx="313090" cy="77771"/>
            </a:xfrm>
            <a:prstGeom prst="parallelogram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2" name="平行四邊形 51"/>
            <p:cNvSpPr/>
            <p:nvPr/>
          </p:nvSpPr>
          <p:spPr>
            <a:xfrm>
              <a:off x="148424" y="-138419"/>
              <a:ext cx="314099" cy="77772"/>
            </a:xfrm>
            <a:prstGeom prst="parallelogram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平行四邊形 57"/>
            <p:cNvSpPr/>
            <p:nvPr/>
          </p:nvSpPr>
          <p:spPr>
            <a:xfrm>
              <a:off x="441371" y="-138419"/>
              <a:ext cx="291836" cy="77772"/>
            </a:xfrm>
            <a:prstGeom prst="parallelogram">
              <a:avLst/>
            </a:prstGeom>
            <a:solidFill>
              <a:srgbClr val="EAB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3" name="平行四邊形 62"/>
            <p:cNvSpPr/>
            <p:nvPr/>
          </p:nvSpPr>
          <p:spPr>
            <a:xfrm>
              <a:off x="687037" y="-138419"/>
              <a:ext cx="291836" cy="77772"/>
            </a:xfrm>
            <a:prstGeom prst="parallelogram">
              <a:avLst/>
            </a:prstGeom>
            <a:solidFill>
              <a:srgbClr val="255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平行四邊形 63"/>
            <p:cNvSpPr/>
            <p:nvPr/>
          </p:nvSpPr>
          <p:spPr>
            <a:xfrm>
              <a:off x="922825" y="-138419"/>
              <a:ext cx="291836" cy="77772"/>
            </a:xfrm>
            <a:prstGeom prst="parallelogram">
              <a:avLst/>
            </a:prstGeom>
            <a:solidFill>
              <a:srgbClr val="4B73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319905" y="5128311"/>
            <a:ext cx="16059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台湾</a:t>
            </a:r>
            <a:r>
              <a:rPr kumimoji="1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/ </a:t>
            </a: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桃园</a:t>
            </a: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08424" y="5416763"/>
            <a:ext cx="15438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* </a:t>
            </a:r>
            <a:r>
              <a:rPr kumimoji="1" lang="zh-TW" altLang="en-US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青阳</a:t>
            </a:r>
            <a:r>
              <a:rPr kumimoji="1" lang="en-US" altLang="zh-TW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endParaRPr kumimoji="1" lang="en-US" altLang="zh-TW" sz="10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fontAlgn="ctr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zh-TW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* </a:t>
            </a:r>
            <a:r>
              <a:rPr kumimoji="1" lang="zh-TW" altLang="en-US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长江</a:t>
            </a:r>
            <a:endParaRPr kumimoji="1" lang="en-US" altLang="zh-TW" sz="10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00881" y="5130583"/>
            <a:ext cx="16059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台湾</a:t>
            </a:r>
            <a:r>
              <a:rPr kumimoji="1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/ </a:t>
            </a: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桃园</a:t>
            </a: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709153" y="5132855"/>
            <a:ext cx="16059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中国大陆</a:t>
            </a:r>
            <a:r>
              <a:rPr kumimoji="1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/ </a:t>
            </a: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东莞</a:t>
            </a: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458369" y="5135127"/>
            <a:ext cx="16059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中国大陆</a:t>
            </a:r>
            <a:r>
              <a:rPr kumimoji="1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/ </a:t>
            </a:r>
            <a:r>
              <a:rPr kumimoji="1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昆山</a:t>
            </a: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207585" y="5137399"/>
            <a:ext cx="16059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zh-TW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中国大陆</a:t>
            </a:r>
            <a:r>
              <a:rPr kumimoji="1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/ </a:t>
            </a:r>
            <a:r>
              <a:rPr kumimoji="1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Arial" charset="0"/>
              </a:rPr>
              <a:t>昆山</a:t>
            </a:r>
            <a:endParaRPr kumimoji="1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3093197" y="5969733"/>
            <a:ext cx="2778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据点概述</a:t>
            </a:r>
            <a:r>
              <a:rPr lang="en-US" altLang="zh-TW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ACES)</a:t>
            </a:r>
          </a:p>
        </p:txBody>
      </p:sp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7357122" y="3593635"/>
            <a:ext cx="1268045" cy="162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54" name="圖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7" r="8082" b="13892"/>
          <a:stretch/>
        </p:blipFill>
        <p:spPr bwMode="auto">
          <a:xfrm>
            <a:off x="2014757" y="3779246"/>
            <a:ext cx="1566061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"/>
          <a:stretch/>
        </p:blipFill>
        <p:spPr bwMode="auto">
          <a:xfrm>
            <a:off x="3727193" y="3779246"/>
            <a:ext cx="1598664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文字方塊 79"/>
          <p:cNvSpPr txBox="1"/>
          <p:nvPr/>
        </p:nvSpPr>
        <p:spPr>
          <a:xfrm>
            <a:off x="1788280" y="76991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軟正黑體" pitchFamily="34" charset="-120"/>
              </a:rPr>
              <a:t>连接器事业群</a:t>
            </a:r>
            <a:endParaRPr lang="en-US" altLang="zh-TW" sz="2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微軟正黑體" pitchFamily="34" charset="-120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2"/>
          <a:stretch/>
        </p:blipFill>
        <p:spPr bwMode="auto">
          <a:xfrm>
            <a:off x="5471390" y="3779246"/>
            <a:ext cx="1599505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3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641230"/>
            <a:ext cx="9144000" cy="4324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" name="直線單箭頭接點 4"/>
          <p:cNvCxnSpPr/>
          <p:nvPr/>
        </p:nvCxnSpPr>
        <p:spPr>
          <a:xfrm>
            <a:off x="303495" y="3457855"/>
            <a:ext cx="8407368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群組 5"/>
          <p:cNvGrpSpPr/>
          <p:nvPr/>
        </p:nvGrpSpPr>
        <p:grpSpPr>
          <a:xfrm>
            <a:off x="781465" y="2766161"/>
            <a:ext cx="1402398" cy="1402398"/>
            <a:chOff x="440900" y="3171718"/>
            <a:chExt cx="1402397" cy="1402397"/>
          </a:xfrm>
          <a:solidFill>
            <a:srgbClr val="0070C0"/>
          </a:solidFill>
        </p:grpSpPr>
        <p:sp>
          <p:nvSpPr>
            <p:cNvPr id="7" name="橢圓 6"/>
            <p:cNvSpPr/>
            <p:nvPr/>
          </p:nvSpPr>
          <p:spPr>
            <a:xfrm>
              <a:off x="440900" y="3171718"/>
              <a:ext cx="1402397" cy="1402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657030" y="3719028"/>
              <a:ext cx="970137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 fontAlgn="t"/>
              <a:r>
                <a:rPr lang="en-US" altLang="zh-TW" sz="1400" b="1" dirty="0" smtClean="0">
                  <a:solidFill>
                    <a:schemeClr val="bg1"/>
                  </a:solidFill>
                </a:rPr>
                <a:t>1997</a:t>
              </a:r>
              <a:r>
                <a:rPr lang="en-US" altLang="zh-TW" sz="1400" dirty="0" smtClean="0">
                  <a:solidFill>
                    <a:schemeClr val="bg1"/>
                  </a:solidFill>
                </a:rPr>
                <a:t>-</a:t>
              </a:r>
              <a:r>
                <a:rPr lang="en-US" altLang="zh-TW" sz="1400" b="1" dirty="0" smtClean="0">
                  <a:solidFill>
                    <a:schemeClr val="bg1"/>
                  </a:solidFill>
                </a:rPr>
                <a:t>2003</a:t>
              </a:r>
              <a:endParaRPr lang="zh-TW" altLang="zh-TW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62881" y="1959097"/>
            <a:ext cx="2477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1997 </a:t>
            </a:r>
            <a:r>
              <a:rPr lang="zh-TW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成立</a:t>
            </a:r>
            <a:endParaRPr lang="en-US" altLang="zh-TW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1200" b="1" dirty="0" smtClean="0">
                <a:solidFill>
                  <a:srgbClr val="192C4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2001 </a:t>
            </a:r>
            <a:r>
              <a:rPr lang="zh-TW" altLang="en-US" sz="1200" b="1" dirty="0" smtClean="0">
                <a:solidFill>
                  <a:srgbClr val="192C4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设立东莞厂</a:t>
            </a:r>
            <a:endParaRPr lang="en-US" altLang="zh-TW" sz="1200" b="1" dirty="0" smtClean="0">
              <a:solidFill>
                <a:srgbClr val="192C4F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1200" b="1" dirty="0" smtClean="0">
                <a:solidFill>
                  <a:srgbClr val="192C4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2003 </a:t>
            </a:r>
            <a:r>
              <a:rPr lang="zh-TW" altLang="en-US" sz="1200" b="1" dirty="0" smtClean="0">
                <a:solidFill>
                  <a:srgbClr val="192C4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成立昆山长江厂</a:t>
            </a:r>
            <a:endParaRPr lang="en-US" altLang="zh-TW" sz="1200" b="1" dirty="0" smtClean="0">
              <a:solidFill>
                <a:srgbClr val="192C4F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2554597" y="2766161"/>
            <a:ext cx="1402398" cy="1402398"/>
            <a:chOff x="2282074" y="3019318"/>
            <a:chExt cx="1402397" cy="1402397"/>
          </a:xfrm>
        </p:grpSpPr>
        <p:sp>
          <p:nvSpPr>
            <p:cNvPr id="12" name="橢圓 11"/>
            <p:cNvSpPr/>
            <p:nvPr/>
          </p:nvSpPr>
          <p:spPr>
            <a:xfrm>
              <a:off x="2282074" y="3019318"/>
              <a:ext cx="1402397" cy="140239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2468677" y="3566628"/>
              <a:ext cx="10291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t"/>
              <a:r>
                <a:rPr lang="en-US" altLang="zh-TW" sz="1400" b="1" dirty="0" smtClean="0">
                  <a:solidFill>
                    <a:schemeClr val="bg1"/>
                  </a:solidFill>
                </a:rPr>
                <a:t>2006</a:t>
              </a:r>
              <a:r>
                <a:rPr lang="en-US" altLang="zh-TW" sz="1400" dirty="0" smtClean="0">
                  <a:solidFill>
                    <a:schemeClr val="bg1"/>
                  </a:solidFill>
                </a:rPr>
                <a:t>-</a:t>
              </a:r>
              <a:r>
                <a:rPr lang="en-US" altLang="zh-TW" sz="1400" b="1" dirty="0" smtClean="0">
                  <a:solidFill>
                    <a:schemeClr val="bg1"/>
                  </a:solidFill>
                </a:rPr>
                <a:t>20</a:t>
              </a:r>
              <a:r>
                <a:rPr lang="en-US" altLang="zh-CN" sz="1400" b="1" dirty="0" smtClean="0">
                  <a:solidFill>
                    <a:schemeClr val="bg1"/>
                  </a:solidFill>
                </a:rPr>
                <a:t>11</a:t>
              </a:r>
              <a:endParaRPr lang="zh-TW" altLang="zh-TW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396611" y="2766161"/>
            <a:ext cx="1402398" cy="1402398"/>
            <a:chOff x="2282074" y="3019318"/>
            <a:chExt cx="1402397" cy="1402397"/>
          </a:xfrm>
          <a:solidFill>
            <a:srgbClr val="0070C0"/>
          </a:solidFill>
        </p:grpSpPr>
        <p:sp>
          <p:nvSpPr>
            <p:cNvPr id="15" name="橢圓 14"/>
            <p:cNvSpPr/>
            <p:nvPr/>
          </p:nvSpPr>
          <p:spPr>
            <a:xfrm>
              <a:off x="2282074" y="3019318"/>
              <a:ext cx="1402397" cy="1402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2463740" y="3566628"/>
              <a:ext cx="1039066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 fontAlgn="t"/>
              <a:r>
                <a:rPr lang="en-US" altLang="zh-TW" sz="1400" b="1" dirty="0" smtClean="0">
                  <a:solidFill>
                    <a:schemeClr val="bg1"/>
                  </a:solidFill>
                </a:rPr>
                <a:t>201</a:t>
              </a:r>
              <a:r>
                <a:rPr lang="en-US" altLang="zh-CN" sz="1400" b="1" dirty="0" smtClean="0">
                  <a:solidFill>
                    <a:schemeClr val="bg1"/>
                  </a:solidFill>
                </a:rPr>
                <a:t>2</a:t>
              </a:r>
              <a:r>
                <a:rPr lang="en-US" altLang="zh-TW" sz="1400" dirty="0" smtClean="0">
                  <a:solidFill>
                    <a:schemeClr val="bg1"/>
                  </a:solidFill>
                </a:rPr>
                <a:t>-</a:t>
              </a:r>
              <a:r>
                <a:rPr lang="en-US" altLang="zh-TW" sz="1400" b="1" dirty="0" smtClean="0">
                  <a:solidFill>
                    <a:schemeClr val="bg1"/>
                  </a:solidFill>
                </a:rPr>
                <a:t>201</a:t>
              </a:r>
              <a:r>
                <a:rPr lang="en-US" altLang="zh-CN" sz="1400" b="1" dirty="0" smtClean="0">
                  <a:solidFill>
                    <a:schemeClr val="bg1"/>
                  </a:solidFill>
                </a:rPr>
                <a:t>8</a:t>
              </a:r>
              <a:endParaRPr lang="zh-TW" altLang="zh-TW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223954" y="2766161"/>
            <a:ext cx="1402398" cy="1402398"/>
            <a:chOff x="2282074" y="3019318"/>
            <a:chExt cx="1402397" cy="1402397"/>
          </a:xfrm>
          <a:solidFill>
            <a:schemeClr val="accent1">
              <a:lumMod val="75000"/>
            </a:schemeClr>
          </a:solidFill>
        </p:grpSpPr>
        <p:sp>
          <p:nvSpPr>
            <p:cNvPr id="18" name="橢圓 17"/>
            <p:cNvSpPr/>
            <p:nvPr/>
          </p:nvSpPr>
          <p:spPr>
            <a:xfrm>
              <a:off x="2282074" y="3019318"/>
              <a:ext cx="1402397" cy="1402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2463739" y="3566628"/>
              <a:ext cx="1039066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 fontAlgn="t"/>
              <a:r>
                <a:rPr lang="en-US" altLang="zh-TW" sz="1400" b="1" dirty="0" smtClean="0">
                  <a:solidFill>
                    <a:schemeClr val="bg1"/>
                  </a:solidFill>
                </a:rPr>
                <a:t>201</a:t>
              </a:r>
              <a:r>
                <a:rPr lang="en-US" altLang="zh-CN" sz="1400" b="1" dirty="0" smtClean="0">
                  <a:solidFill>
                    <a:schemeClr val="bg1"/>
                  </a:solidFill>
                </a:rPr>
                <a:t>9</a:t>
              </a:r>
              <a:r>
                <a:rPr lang="en-US" altLang="zh-TW" sz="1400" dirty="0" smtClean="0">
                  <a:solidFill>
                    <a:schemeClr val="bg1"/>
                  </a:solidFill>
                </a:rPr>
                <a:t>-</a:t>
              </a:r>
              <a:r>
                <a:rPr lang="en-US" altLang="zh-TW" sz="1400" b="1" dirty="0" smtClean="0">
                  <a:solidFill>
                    <a:schemeClr val="bg1"/>
                  </a:solidFill>
                </a:rPr>
                <a:t>20</a:t>
              </a:r>
              <a:r>
                <a:rPr lang="en-US" altLang="zh-CN" sz="1400" b="1" dirty="0" smtClean="0">
                  <a:solidFill>
                    <a:schemeClr val="bg1"/>
                  </a:solidFill>
                </a:rPr>
                <a:t>22</a:t>
              </a:r>
              <a:endParaRPr lang="zh-TW" altLang="zh-TW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字方塊 19"/>
          <p:cNvSpPr txBox="1"/>
          <p:nvPr/>
        </p:nvSpPr>
        <p:spPr>
          <a:xfrm>
            <a:off x="4863996" y="1628800"/>
            <a:ext cx="3308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2012 </a:t>
            </a:r>
            <a:r>
              <a:rPr lang="zh-TW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成立日本宏致</a:t>
            </a:r>
            <a:endParaRPr lang="en-US" altLang="zh-TW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2013</a:t>
            </a:r>
            <a:r>
              <a:rPr lang="zh-TW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创建加利斯金属工艺 </a:t>
            </a:r>
            <a:endParaRPr lang="en-US" altLang="zh-TW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2015 </a:t>
            </a:r>
            <a:r>
              <a:rPr lang="zh-TW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并购</a:t>
            </a:r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MEC (</a:t>
            </a:r>
            <a:r>
              <a:rPr lang="zh-TW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线材</a:t>
            </a:r>
            <a:r>
              <a: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endParaRPr lang="en-US" altLang="zh-TW" sz="1200" b="1" dirty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2016 </a:t>
            </a:r>
            <a:r>
              <a:rPr lang="zh-TW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与昆山市政签订</a:t>
            </a:r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MOU</a:t>
            </a:r>
          </a:p>
          <a:p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2017 </a:t>
            </a:r>
            <a:r>
              <a:rPr lang="zh-TW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并购</a:t>
            </a:r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CPC</a:t>
            </a:r>
          </a:p>
          <a:p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2018 </a:t>
            </a:r>
            <a:r>
              <a:rPr lang="zh-TW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销货营收</a:t>
            </a:r>
            <a:r>
              <a: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USD250M</a:t>
            </a:r>
            <a:endParaRPr lang="zh-TW" altLang="en-US" sz="1200" b="1" dirty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zh-TW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     </a:t>
            </a:r>
            <a:endParaRPr lang="en-US" altLang="zh-TW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endParaRPr lang="zh-TW" altLang="en-US" sz="1200" b="1" dirty="0">
              <a:solidFill>
                <a:srgbClr val="192C4F"/>
              </a:solidFill>
              <a:effectLst/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2987286" y="4335062"/>
            <a:ext cx="3017173" cy="1338828"/>
            <a:chOff x="2455653" y="2213420"/>
            <a:chExt cx="2487580" cy="1212654"/>
          </a:xfrm>
        </p:grpSpPr>
        <p:sp>
          <p:nvSpPr>
            <p:cNvPr id="22" name="文字方塊 21"/>
            <p:cNvSpPr txBox="1"/>
            <p:nvPr/>
          </p:nvSpPr>
          <p:spPr>
            <a:xfrm>
              <a:off x="2455653" y="2213420"/>
              <a:ext cx="2487580" cy="585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 smtClean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2008 </a:t>
              </a:r>
              <a:r>
                <a:rPr lang="zh-TW" altLang="en-US" sz="1200" b="1" dirty="0" smtClean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昆山青阳厂正式营运</a:t>
              </a:r>
              <a:endPara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r>
                <a:rPr lang="en-US" altLang="zh-TW" sz="1200" b="1" dirty="0" smtClean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2009 </a:t>
              </a:r>
              <a:r>
                <a:rPr lang="zh-TW" altLang="en-US" sz="1200" b="1" dirty="0" smtClean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获选亚洲富比士中小企业</a:t>
              </a:r>
              <a:r>
                <a:rPr lang="en-US" altLang="zh-TW" sz="1200" b="1" dirty="0" smtClean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200</a:t>
              </a:r>
              <a:r>
                <a:rPr lang="zh-TW" altLang="en-US" sz="1200" b="1" dirty="0" smtClean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大企业</a:t>
              </a:r>
              <a:endPara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endParaRPr lang="en-US" altLang="zh-TW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23" name="Text Box 80"/>
            <p:cNvSpPr txBox="1">
              <a:spLocks noChangeArrowheads="1"/>
            </p:cNvSpPr>
            <p:nvPr/>
          </p:nvSpPr>
          <p:spPr bwMode="auto">
            <a:xfrm>
              <a:off x="2828435" y="2673392"/>
              <a:ext cx="1509878" cy="7526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1200" b="1" dirty="0" smtClean="0">
                  <a:solidFill>
                    <a:srgbClr val="192C4F"/>
                  </a:solidFill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2009/03 IPO 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TW" sz="1200" b="1" dirty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2011 </a:t>
              </a:r>
              <a:r>
                <a:rPr lang="zh-TW" altLang="en-US" sz="1200" b="1" dirty="0">
                  <a:solidFill>
                    <a:srgbClr val="192C4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精工中心落成</a:t>
              </a:r>
              <a:endParaRPr lang="en-US" altLang="zh-TW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50000"/>
                </a:spcBef>
              </a:pPr>
              <a:endParaRPr lang="en-US" altLang="zh-TW" sz="1200" b="1" dirty="0">
                <a:solidFill>
                  <a:srgbClr val="192C4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9871" y="2626094"/>
              <a:ext cx="352852" cy="352266"/>
            </a:xfrm>
            <a:prstGeom prst="rect">
              <a:avLst/>
            </a:prstGeom>
          </p:spPr>
        </p:pic>
      </p:grpSp>
      <p:cxnSp>
        <p:nvCxnSpPr>
          <p:cNvPr id="25" name="肘形接點 24"/>
          <p:cNvCxnSpPr>
            <a:endCxn id="9" idx="1"/>
          </p:cNvCxnSpPr>
          <p:nvPr/>
        </p:nvCxnSpPr>
        <p:spPr>
          <a:xfrm rot="5400000" flipH="1" flipV="1">
            <a:off x="932586" y="2415069"/>
            <a:ext cx="463100" cy="19748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接點 25"/>
          <p:cNvCxnSpPr/>
          <p:nvPr/>
        </p:nvCxnSpPr>
        <p:spPr>
          <a:xfrm rot="5400000" flipH="1" flipV="1">
            <a:off x="4498950" y="2438240"/>
            <a:ext cx="566687" cy="151974"/>
          </a:xfrm>
          <a:prstGeom prst="bentConnector3">
            <a:avLst>
              <a:gd name="adj1" fmla="val 987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接點 26"/>
          <p:cNvCxnSpPr/>
          <p:nvPr/>
        </p:nvCxnSpPr>
        <p:spPr>
          <a:xfrm rot="16200000" flipH="1">
            <a:off x="2627053" y="4433562"/>
            <a:ext cx="625233" cy="95226"/>
          </a:xfrm>
          <a:prstGeom prst="bentConnector3">
            <a:avLst>
              <a:gd name="adj1" fmla="val 993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接點 27"/>
          <p:cNvCxnSpPr/>
          <p:nvPr/>
        </p:nvCxnSpPr>
        <p:spPr>
          <a:xfrm rot="16200000" flipH="1">
            <a:off x="6276528" y="4449811"/>
            <a:ext cx="625233" cy="95226"/>
          </a:xfrm>
          <a:prstGeom prst="bentConnector3">
            <a:avLst>
              <a:gd name="adj1" fmla="val 9931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/>
          <p:cNvSpPr txBox="1"/>
          <p:nvPr/>
        </p:nvSpPr>
        <p:spPr>
          <a:xfrm>
            <a:off x="6804248" y="4208543"/>
            <a:ext cx="2020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2019 </a:t>
            </a:r>
            <a:r>
              <a:rPr lang="zh-CN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收购 广迎集团 </a:t>
            </a:r>
            <a:endParaRPr lang="en-US" altLang="zh-CN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CN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2020</a:t>
            </a:r>
            <a:r>
              <a:rPr lang="zh-CN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zh-CN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收购瀚腾集团</a:t>
            </a:r>
            <a:endParaRPr lang="en-US" altLang="zh-CN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CN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2021</a:t>
            </a:r>
            <a:r>
              <a:rPr lang="zh-CN" altLang="en-US" sz="1200" b="1" dirty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zh-CN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收购美资吉诺</a:t>
            </a:r>
            <a:endParaRPr lang="en-US" altLang="zh-CN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CN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2022-- </a:t>
            </a:r>
            <a:r>
              <a:rPr lang="zh-CN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研发大楼施建中</a:t>
            </a:r>
            <a:r>
              <a:rPr lang="zh-TW" altLang="en-US" sz="1200" b="1" dirty="0" smtClean="0">
                <a:solidFill>
                  <a:srgbClr val="192C4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      </a:t>
            </a:r>
            <a:endParaRPr lang="en-US" altLang="zh-TW" sz="1200" b="1" dirty="0" smtClean="0">
              <a:solidFill>
                <a:srgbClr val="192C4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endParaRPr lang="zh-TW" altLang="en-US" sz="1200" b="1" dirty="0">
              <a:solidFill>
                <a:srgbClr val="192C4F"/>
              </a:solidFill>
              <a:effectLst/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43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更新版效果圖07-6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" y="951761"/>
            <a:ext cx="9143970" cy="341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H_SubTitle_1"/>
          <p:cNvSpPr/>
          <p:nvPr>
            <p:custDataLst>
              <p:tags r:id="rId1"/>
            </p:custDataLst>
          </p:nvPr>
        </p:nvSpPr>
        <p:spPr>
          <a:xfrm>
            <a:off x="30" y="3602813"/>
            <a:ext cx="5364058" cy="761135"/>
          </a:xfrm>
          <a:prstGeom prst="rect">
            <a:avLst/>
          </a:prstGeom>
          <a:solidFill>
            <a:schemeClr val="tx1">
              <a:lumMod val="50000"/>
              <a:lumOff val="5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" anchor="ctr"/>
          <a:lstStyle/>
          <a:p>
            <a:pPr>
              <a:defRPr/>
            </a:pPr>
            <a:r>
              <a:rPr lang="zh-CN" altLang="en-US" sz="3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</a:rPr>
              <a:t>Company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  <a:endParaRPr lang="zh-CN" altLang="en-US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40688" y="4365104"/>
            <a:ext cx="8712968" cy="2003625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marL="342900" indent="-342900" eaLnBrk="0" hangingPunct="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昆山宏致电子有限公司于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2007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年成立青阳厂，厂区占地面积约：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40,000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㎡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。公司现有员工约</a:t>
            </a:r>
            <a:r>
              <a:rPr lang="en-US" altLang="zh-CN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00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人左右。</a:t>
            </a:r>
          </a:p>
          <a:p>
            <a:pPr marL="342900" indent="-342900" eaLnBrk="0" hangingPunct="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产品</a:t>
            </a:r>
            <a:r>
              <a:rPr lang="en-US" altLang="zh-CN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:</a:t>
            </a:r>
            <a:r>
              <a:rPr lang="zh-CN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高阶精密连接器之研发及精密模具之设计与制造；</a:t>
            </a:r>
            <a:endParaRPr lang="en-US" altLang="zh-CN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42900" indent="-342900" eaLnBrk="0" hangingPunct="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应用范围</a:t>
            </a:r>
            <a:r>
              <a:rPr lang="en-US" altLang="zh-CN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:</a:t>
            </a:r>
            <a:r>
              <a:rPr lang="zh-CN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笔记本电脑、消费性电子、面板、手机、打印机、车用设备及太阳能等领域。</a:t>
            </a:r>
            <a:endParaRPr lang="en-US" altLang="zh-TW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B97CA78-FAB0-4DF5-AFD0-1541C5FDD94B}"/>
              </a:ext>
            </a:extLst>
          </p:cNvPr>
          <p:cNvSpPr txBox="1"/>
          <p:nvPr/>
        </p:nvSpPr>
        <p:spPr>
          <a:xfrm>
            <a:off x="1949797" y="86302"/>
            <a:ext cx="6649395" cy="727009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sm" len="sm"/>
          </a:ln>
          <a:effectLst>
            <a:glow rad="228600">
              <a:schemeClr val="accent3">
                <a:satMod val="175000"/>
                <a:alpha val="40000"/>
              </a:schemeClr>
            </a:glow>
            <a:prstShdw prst="shdw17" dist="17961" dir="2700000">
              <a:srgbClr val="003D00"/>
            </a:prstShdw>
          </a:effectLst>
        </p:spPr>
        <p:txBody>
          <a:bodyPr lIns="110377" tIns="55189" rIns="110377" bIns="55189">
            <a:spAutoFit/>
          </a:bodyPr>
          <a:lstStyle>
            <a:defPPr>
              <a:defRPr lang="zh-TW"/>
            </a:defPPr>
            <a:lvl1pPr defTabSz="1103630">
              <a:defRPr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Rounded MT Bold" panose="020F0704030504030204" pitchFamily="34" charset="0"/>
                <a:ea typeface="微軟正黑體" panose="020B0604030504040204" pitchFamily="34" charset="-120"/>
                <a:cs typeface="Calibri" panose="020F05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KS ACES (</a:t>
            </a:r>
            <a:r>
              <a:rPr lang="zh-CN" altLang="en-US" dirty="0"/>
              <a:t>青</a:t>
            </a:r>
            <a:r>
              <a:rPr lang="zh-CN" altLang="en-US" dirty="0" smtClean="0"/>
              <a:t>陽一廠</a:t>
            </a:r>
            <a:r>
              <a:rPr lang="en-US" altLang="zh-CN" dirty="0"/>
              <a:t>)</a:t>
            </a:r>
            <a:r>
              <a:rPr lang="zh-CN" altLang="en-US" dirty="0"/>
              <a:t>鳥瞰圖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6897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圖片 3">
            <a:extLst>
              <a:ext uri="{FF2B5EF4-FFF2-40B4-BE49-F238E27FC236}">
                <a16:creationId xmlns:a16="http://schemas.microsoft.com/office/drawing/2014/main" id="{4DF916E3-AC28-4C87-9C47-573384793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6"/>
          <a:stretch>
            <a:fillRect/>
          </a:stretch>
        </p:blipFill>
        <p:spPr bwMode="auto">
          <a:xfrm>
            <a:off x="0" y="812800"/>
            <a:ext cx="9144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群組 4">
            <a:extLst>
              <a:ext uri="{FF2B5EF4-FFF2-40B4-BE49-F238E27FC236}">
                <a16:creationId xmlns:a16="http://schemas.microsoft.com/office/drawing/2014/main" id="{A4512891-E5A2-4C79-96A5-CDB6A2649706}"/>
              </a:ext>
            </a:extLst>
          </p:cNvPr>
          <p:cNvGrpSpPr>
            <a:grpSpLocks/>
          </p:cNvGrpSpPr>
          <p:nvPr/>
        </p:nvGrpSpPr>
        <p:grpSpPr bwMode="auto">
          <a:xfrm>
            <a:off x="234950" y="1588"/>
            <a:ext cx="1354138" cy="65087"/>
            <a:chOff x="148424" y="-138419"/>
            <a:chExt cx="1354624" cy="77772"/>
          </a:xfrm>
        </p:grpSpPr>
        <p:sp>
          <p:nvSpPr>
            <p:cNvPr id="6" name="平行四邊形 5">
              <a:extLst>
                <a:ext uri="{FF2B5EF4-FFF2-40B4-BE49-F238E27FC236}">
                  <a16:creationId xmlns:a16="http://schemas.microsoft.com/office/drawing/2014/main" id="{DA6B7D96-8CE8-4188-B8B8-89D9D5BB9C83}"/>
                </a:ext>
              </a:extLst>
            </p:cNvPr>
            <p:cNvSpPr/>
            <p:nvPr/>
          </p:nvSpPr>
          <p:spPr>
            <a:xfrm>
              <a:off x="1190198" y="-138419"/>
              <a:ext cx="312850" cy="77772"/>
            </a:xfrm>
            <a:prstGeom prst="parallelogram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平行四邊形 6">
              <a:extLst>
                <a:ext uri="{FF2B5EF4-FFF2-40B4-BE49-F238E27FC236}">
                  <a16:creationId xmlns:a16="http://schemas.microsoft.com/office/drawing/2014/main" id="{D9DFF43A-5B8A-4DBB-993C-08ACBA09C7B2}"/>
                </a:ext>
              </a:extLst>
            </p:cNvPr>
            <p:cNvSpPr/>
            <p:nvPr/>
          </p:nvSpPr>
          <p:spPr>
            <a:xfrm>
              <a:off x="148424" y="-138419"/>
              <a:ext cx="314438" cy="77772"/>
            </a:xfrm>
            <a:prstGeom prst="parallelogram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平行四邊形 7">
              <a:extLst>
                <a:ext uri="{FF2B5EF4-FFF2-40B4-BE49-F238E27FC236}">
                  <a16:creationId xmlns:a16="http://schemas.microsoft.com/office/drawing/2014/main" id="{DC18B4AB-E4AE-4AD9-991C-34295DE4411F}"/>
                </a:ext>
              </a:extLst>
            </p:cNvPr>
            <p:cNvSpPr/>
            <p:nvPr/>
          </p:nvSpPr>
          <p:spPr>
            <a:xfrm>
              <a:off x="440629" y="-138419"/>
              <a:ext cx="292205" cy="77772"/>
            </a:xfrm>
            <a:prstGeom prst="parallelogram">
              <a:avLst/>
            </a:prstGeom>
            <a:solidFill>
              <a:srgbClr val="EAB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平行四邊形 8">
              <a:extLst>
                <a:ext uri="{FF2B5EF4-FFF2-40B4-BE49-F238E27FC236}">
                  <a16:creationId xmlns:a16="http://schemas.microsoft.com/office/drawing/2014/main" id="{F161360D-EE01-49B2-8E82-B4347239FF50}"/>
                </a:ext>
              </a:extLst>
            </p:cNvPr>
            <p:cNvSpPr/>
            <p:nvPr/>
          </p:nvSpPr>
          <p:spPr>
            <a:xfrm>
              <a:off x="686780" y="-138419"/>
              <a:ext cx="292205" cy="77772"/>
            </a:xfrm>
            <a:prstGeom prst="parallelogram">
              <a:avLst/>
            </a:prstGeom>
            <a:solidFill>
              <a:srgbClr val="255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平行四邊形 9">
              <a:extLst>
                <a:ext uri="{FF2B5EF4-FFF2-40B4-BE49-F238E27FC236}">
                  <a16:creationId xmlns:a16="http://schemas.microsoft.com/office/drawing/2014/main" id="{CC732399-6BB4-47ED-8690-4237DD55B566}"/>
                </a:ext>
              </a:extLst>
            </p:cNvPr>
            <p:cNvSpPr/>
            <p:nvPr/>
          </p:nvSpPr>
          <p:spPr>
            <a:xfrm>
              <a:off x="923402" y="-138419"/>
              <a:ext cx="290617" cy="77772"/>
            </a:xfrm>
            <a:prstGeom prst="parallelogram">
              <a:avLst/>
            </a:prstGeom>
            <a:solidFill>
              <a:srgbClr val="4B73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B97CA78-FAB0-4DF5-AFD0-1541C5FDD94B}"/>
              </a:ext>
            </a:extLst>
          </p:cNvPr>
          <p:cNvSpPr txBox="1"/>
          <p:nvPr/>
        </p:nvSpPr>
        <p:spPr>
          <a:xfrm>
            <a:off x="1949797" y="86302"/>
            <a:ext cx="6649395" cy="727009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sm" len="sm"/>
          </a:ln>
          <a:effectLst>
            <a:glow rad="228600">
              <a:schemeClr val="accent3">
                <a:satMod val="175000"/>
                <a:alpha val="40000"/>
              </a:schemeClr>
            </a:glow>
            <a:prstShdw prst="shdw17" dist="17961" dir="2700000">
              <a:srgbClr val="003D00"/>
            </a:prstShdw>
          </a:effectLst>
        </p:spPr>
        <p:txBody>
          <a:bodyPr lIns="110377" tIns="55189" rIns="110377" bIns="55189">
            <a:spAutoFit/>
          </a:bodyPr>
          <a:lstStyle>
            <a:defPPr>
              <a:defRPr lang="zh-TW"/>
            </a:defPPr>
            <a:lvl1pPr defTabSz="1103630">
              <a:defRPr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Rounded MT Bold" panose="020F0704030504030204" pitchFamily="34" charset="0"/>
                <a:ea typeface="微軟正黑體" panose="020B0604030504040204" pitchFamily="34" charset="-120"/>
                <a:cs typeface="Calibri" panose="020F05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KS ACES (</a:t>
            </a:r>
            <a:r>
              <a:rPr lang="zh-CN" altLang="en-US" dirty="0"/>
              <a:t>青陽二廠</a:t>
            </a:r>
            <a:r>
              <a:rPr lang="en-US" altLang="zh-CN" dirty="0"/>
              <a:t>)</a:t>
            </a:r>
            <a:r>
              <a:rPr lang="zh-CN" altLang="en-US" dirty="0"/>
              <a:t>鳥瞰圖</a:t>
            </a:r>
            <a:endParaRPr lang="en-US" altLang="zh-TW" dirty="0"/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C64AACE3-B6EE-40FC-85AB-E3AB642D30F6}"/>
              </a:ext>
            </a:extLst>
          </p:cNvPr>
          <p:cNvGrpSpPr>
            <a:grpSpLocks/>
          </p:cNvGrpSpPr>
          <p:nvPr/>
        </p:nvGrpSpPr>
        <p:grpSpPr bwMode="auto">
          <a:xfrm>
            <a:off x="796925" y="1711325"/>
            <a:ext cx="6718300" cy="2528099"/>
            <a:chOff x="2720926" y="1473226"/>
            <a:chExt cx="6718923" cy="2528749"/>
          </a:xfrm>
        </p:grpSpPr>
        <p:sp>
          <p:nvSpPr>
            <p:cNvPr id="13" name="圓角化對角線角落矩形 12">
              <a:extLst>
                <a:ext uri="{FF2B5EF4-FFF2-40B4-BE49-F238E27FC236}">
                  <a16:creationId xmlns:a16="http://schemas.microsoft.com/office/drawing/2014/main" id="{E3DFCC4C-5360-4447-9F76-9A1B1475F952}"/>
                </a:ext>
              </a:extLst>
            </p:cNvPr>
            <p:cNvSpPr/>
            <p:nvPr/>
          </p:nvSpPr>
          <p:spPr>
            <a:xfrm>
              <a:off x="7358862" y="3547033"/>
              <a:ext cx="1097440" cy="454942"/>
            </a:xfrm>
            <a:prstGeom prst="round2DiagRect">
              <a:avLst>
                <a:gd name="adj1" fmla="val 16667"/>
                <a:gd name="adj2" fmla="val 38149"/>
              </a:avLst>
            </a:prstGeom>
            <a:solidFill>
              <a:schemeClr val="accent2">
                <a:lumMod val="60000"/>
                <a:lumOff val="4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b="1" dirty="0">
                  <a:solidFill>
                    <a:srgbClr val="4472C4">
                      <a:lumMod val="75000"/>
                    </a:srgbClr>
                  </a:solidFill>
                </a:rPr>
                <a:t>KL</a:t>
              </a:r>
              <a:r>
                <a:rPr kumimoji="0" lang="zh-CN" altLang="en-US" sz="1400" b="1" dirty="0">
                  <a:solidFill>
                    <a:srgbClr val="4472C4">
                      <a:lumMod val="75000"/>
                    </a:srgbClr>
                  </a:solidFill>
                </a:rPr>
                <a:t>辦公樓</a:t>
              </a:r>
              <a:endParaRPr kumimoji="0" lang="zh-TW" altLang="en-US" sz="1400" b="1" dirty="0">
                <a:solidFill>
                  <a:srgbClr val="4472C4">
                    <a:lumMod val="75000"/>
                  </a:srgbClr>
                </a:solidFill>
              </a:endParaRPr>
            </a:p>
          </p:txBody>
        </p:sp>
        <p:sp>
          <p:nvSpPr>
            <p:cNvPr id="14" name="圓角化對角線角落矩形 13">
              <a:extLst>
                <a:ext uri="{FF2B5EF4-FFF2-40B4-BE49-F238E27FC236}">
                  <a16:creationId xmlns:a16="http://schemas.microsoft.com/office/drawing/2014/main" id="{932BE16F-A211-48CF-A596-0EC374DB0546}"/>
                </a:ext>
              </a:extLst>
            </p:cNvPr>
            <p:cNvSpPr/>
            <p:nvPr/>
          </p:nvSpPr>
          <p:spPr>
            <a:xfrm>
              <a:off x="5344619" y="1473226"/>
              <a:ext cx="1512168" cy="617723"/>
            </a:xfrm>
            <a:prstGeom prst="round2DiagRect">
              <a:avLst/>
            </a:prstGeom>
            <a:solidFill>
              <a:schemeClr val="bg1">
                <a:lumMod val="8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r>
                <a:rPr kumimoji="0" lang="zh-CN" altLang="en-US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棟</a:t>
              </a: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(1\2</a:t>
              </a:r>
              <a:r>
                <a:rPr kumimoji="0" lang="zh-CN" altLang="en-US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跨</a:t>
              </a: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600" b="1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</a:rPr>
                <a:t> </a:t>
              </a:r>
              <a:r>
                <a:rPr kumimoji="0" lang="en-US" altLang="zh-CN" sz="1400" b="1" dirty="0" smtClean="0">
                  <a:solidFill>
                    <a:srgbClr val="4472C4">
                      <a:lumMod val="75000"/>
                    </a:srgbClr>
                  </a:solidFill>
                </a:rPr>
                <a:t>KS</a:t>
              </a:r>
              <a:r>
                <a:rPr kumimoji="0" lang="zh-CN" altLang="en-US" sz="1400" b="1" dirty="0">
                  <a:solidFill>
                    <a:srgbClr val="4472C4">
                      <a:lumMod val="75000"/>
                    </a:srgbClr>
                  </a:solidFill>
                </a:rPr>
                <a:t>廣迎生產車間</a:t>
              </a:r>
              <a:endParaRPr kumimoji="0" lang="zh-TW" altLang="en-US" sz="1400" b="1" dirty="0">
                <a:solidFill>
                  <a:srgbClr val="4472C4">
                    <a:lumMod val="75000"/>
                  </a:srgbClr>
                </a:solidFill>
              </a:endParaRPr>
            </a:p>
          </p:txBody>
        </p:sp>
        <p:sp>
          <p:nvSpPr>
            <p:cNvPr id="15" name="圓角化對角線角落矩形 14">
              <a:extLst>
                <a:ext uri="{FF2B5EF4-FFF2-40B4-BE49-F238E27FC236}">
                  <a16:creationId xmlns:a16="http://schemas.microsoft.com/office/drawing/2014/main" id="{E5E43DB6-7860-415B-8CBE-36FB29D34353}"/>
                </a:ext>
              </a:extLst>
            </p:cNvPr>
            <p:cNvSpPr/>
            <p:nvPr/>
          </p:nvSpPr>
          <p:spPr>
            <a:xfrm>
              <a:off x="8164969" y="2483135"/>
              <a:ext cx="1274880" cy="684389"/>
            </a:xfrm>
            <a:prstGeom prst="round2DiagRect">
              <a:avLst/>
            </a:prstGeom>
            <a:solidFill>
              <a:schemeClr val="bg1">
                <a:lumMod val="8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r>
                <a:rPr kumimoji="0" lang="zh-CN" altLang="en-US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棟</a:t>
              </a:r>
              <a:endParaRPr kumimoji="0" lang="en-US" altLang="zh-CN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CN" altLang="en-US" sz="1400" b="1" dirty="0">
                  <a:solidFill>
                    <a:srgbClr val="4472C4">
                      <a:lumMod val="75000"/>
                    </a:srgbClr>
                  </a:solidFill>
                </a:rPr>
                <a:t>空置</a:t>
              </a:r>
              <a:endParaRPr kumimoji="0" lang="zh-TW" altLang="en-US" sz="1400" b="1" dirty="0">
                <a:solidFill>
                  <a:srgbClr val="4472C4">
                    <a:lumMod val="75000"/>
                  </a:srgbClr>
                </a:solidFill>
              </a:endParaRPr>
            </a:p>
          </p:txBody>
        </p:sp>
        <p:sp>
          <p:nvSpPr>
            <p:cNvPr id="16" name="圓角化對角線角落矩形 15">
              <a:extLst>
                <a:ext uri="{FF2B5EF4-FFF2-40B4-BE49-F238E27FC236}">
                  <a16:creationId xmlns:a16="http://schemas.microsoft.com/office/drawing/2014/main" id="{718FA7FE-3AAE-4867-97D7-ABB10867A99E}"/>
                </a:ext>
              </a:extLst>
            </p:cNvPr>
            <p:cNvSpPr/>
            <p:nvPr/>
          </p:nvSpPr>
          <p:spPr>
            <a:xfrm>
              <a:off x="2720926" y="2090949"/>
              <a:ext cx="1235143" cy="684000"/>
            </a:xfrm>
            <a:prstGeom prst="round2DiagRect">
              <a:avLst/>
            </a:prstGeom>
            <a:solidFill>
              <a:schemeClr val="bg1">
                <a:lumMod val="8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</a:t>
              </a:r>
              <a:r>
                <a:rPr kumimoji="0" lang="zh-CN" altLang="en-US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棟</a:t>
              </a: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</a:effectLst>
                </a:rPr>
                <a:t>	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b="1" dirty="0">
                  <a:solidFill>
                    <a:srgbClr val="4472C4">
                      <a:lumMod val="75000"/>
                    </a:srgbClr>
                  </a:solidFill>
                </a:rPr>
                <a:t>KL</a:t>
              </a:r>
              <a:r>
                <a:rPr kumimoji="0" lang="zh-CN" altLang="en-US" sz="1400" b="1" dirty="0">
                  <a:solidFill>
                    <a:srgbClr val="4472C4">
                      <a:lumMod val="75000"/>
                    </a:srgbClr>
                  </a:solidFill>
                </a:rPr>
                <a:t>生產車間</a:t>
              </a:r>
              <a:endParaRPr kumimoji="0" lang="zh-TW" altLang="en-US" sz="1400" b="1" dirty="0">
                <a:solidFill>
                  <a:srgbClr val="4472C4">
                    <a:lumMod val="75000"/>
                  </a:srgbClr>
                </a:solidFill>
              </a:endParaRPr>
            </a:p>
          </p:txBody>
        </p:sp>
        <p:cxnSp>
          <p:nvCxnSpPr>
            <p:cNvPr id="17" name="直線單箭頭接點 16">
              <a:extLst>
                <a:ext uri="{FF2B5EF4-FFF2-40B4-BE49-F238E27FC236}">
                  <a16:creationId xmlns:a16="http://schemas.microsoft.com/office/drawing/2014/main" id="{83C888CE-8B0C-4915-92DF-5F85E579A4FB}"/>
                </a:ext>
              </a:extLst>
            </p:cNvPr>
            <p:cNvCxnSpPr/>
            <p:nvPr/>
          </p:nvCxnSpPr>
          <p:spPr>
            <a:xfrm flipH="1" flipV="1">
              <a:off x="6834520" y="3324726"/>
              <a:ext cx="728730" cy="222307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圓角化對角線角落矩形 18">
              <a:extLst>
                <a:ext uri="{FF2B5EF4-FFF2-40B4-BE49-F238E27FC236}">
                  <a16:creationId xmlns:a16="http://schemas.microsoft.com/office/drawing/2014/main" id="{B7DA1E08-0B24-47AD-85B4-BED2FA7E40BA}"/>
                </a:ext>
              </a:extLst>
            </p:cNvPr>
            <p:cNvSpPr/>
            <p:nvPr/>
          </p:nvSpPr>
          <p:spPr>
            <a:xfrm>
              <a:off x="4030735" y="1543094"/>
              <a:ext cx="1235190" cy="840004"/>
            </a:xfrm>
            <a:prstGeom prst="round2DiagRect">
              <a:avLst/>
            </a:prstGeom>
            <a:solidFill>
              <a:schemeClr val="bg1">
                <a:lumMod val="8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r>
                <a:rPr kumimoji="0" lang="zh-CN" altLang="en-US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棟</a:t>
              </a: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(3\4</a:t>
              </a:r>
              <a:r>
                <a:rPr kumimoji="0" lang="zh-CN" altLang="en-US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跨</a:t>
              </a:r>
              <a:r>
                <a:rPr kumimoji="0" lang="en-US" altLang="zh-CN" b="1" u="sng" dirty="0">
                  <a:solidFill>
                    <a:srgbClr val="4472C4">
                      <a:lumMod val="75000"/>
                    </a:srgbClr>
                  </a:solidFill>
                  <a:effectLst>
                    <a:glow rad="63500">
                      <a:srgbClr val="ED7D31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b="1" dirty="0">
                  <a:solidFill>
                    <a:srgbClr val="4472C4">
                      <a:lumMod val="75000"/>
                    </a:srgbClr>
                  </a:solidFill>
                </a:rPr>
                <a:t>KL</a:t>
              </a:r>
              <a:r>
                <a:rPr kumimoji="0" lang="zh-CN" altLang="en-US" sz="1400" b="1" dirty="0">
                  <a:solidFill>
                    <a:srgbClr val="4472C4">
                      <a:lumMod val="75000"/>
                    </a:srgbClr>
                  </a:solidFill>
                </a:rPr>
                <a:t>暫放區</a:t>
              </a:r>
              <a:endParaRPr kumimoji="0" lang="zh-TW" altLang="en-US" sz="1400" b="1" dirty="0">
                <a:solidFill>
                  <a:srgbClr val="4472C4">
                    <a:lumMod val="75000"/>
                  </a:srgbClr>
                </a:solidFill>
              </a:endParaRPr>
            </a:p>
          </p:txBody>
        </p:sp>
        <p:cxnSp>
          <p:nvCxnSpPr>
            <p:cNvPr id="20" name="直線單箭頭接點 19">
              <a:extLst>
                <a:ext uri="{FF2B5EF4-FFF2-40B4-BE49-F238E27FC236}">
                  <a16:creationId xmlns:a16="http://schemas.microsoft.com/office/drawing/2014/main" id="{BB995819-D7DD-4457-A0B9-02366BAC0824}"/>
                </a:ext>
              </a:extLst>
            </p:cNvPr>
            <p:cNvCxnSpPr/>
            <p:nvPr/>
          </p:nvCxnSpPr>
          <p:spPr>
            <a:xfrm flipV="1">
              <a:off x="4767404" y="2432322"/>
              <a:ext cx="0" cy="428735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直線單箭頭接點 20">
              <a:extLst>
                <a:ext uri="{FF2B5EF4-FFF2-40B4-BE49-F238E27FC236}">
                  <a16:creationId xmlns:a16="http://schemas.microsoft.com/office/drawing/2014/main" id="{11827741-C83A-4950-AF17-794580CCEF41}"/>
                </a:ext>
              </a:extLst>
            </p:cNvPr>
            <p:cNvCxnSpPr/>
            <p:nvPr/>
          </p:nvCxnSpPr>
          <p:spPr>
            <a:xfrm flipH="1" flipV="1">
              <a:off x="5781910" y="2175081"/>
              <a:ext cx="0" cy="362043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直線單箭頭接點 21">
              <a:extLst>
                <a:ext uri="{FF2B5EF4-FFF2-40B4-BE49-F238E27FC236}">
                  <a16:creationId xmlns:a16="http://schemas.microsoft.com/office/drawing/2014/main" id="{7BB1B9C7-5DE4-4057-A949-041066B8318F}"/>
                </a:ext>
              </a:extLst>
            </p:cNvPr>
            <p:cNvCxnSpPr/>
            <p:nvPr/>
          </p:nvCxnSpPr>
          <p:spPr>
            <a:xfrm>
              <a:off x="7602942" y="2775310"/>
              <a:ext cx="471071" cy="148972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圓角化對角線角落矩形 27">
            <a:extLst>
              <a:ext uri="{FF2B5EF4-FFF2-40B4-BE49-F238E27FC236}">
                <a16:creationId xmlns:a16="http://schemas.microsoft.com/office/drawing/2014/main" id="{91C318AD-9B56-40FC-AABC-D337CD51E770}"/>
              </a:ext>
            </a:extLst>
          </p:cNvPr>
          <p:cNvSpPr/>
          <p:nvPr/>
        </p:nvSpPr>
        <p:spPr>
          <a:xfrm>
            <a:off x="4922116" y="1973633"/>
            <a:ext cx="1512168" cy="617723"/>
          </a:xfrm>
          <a:prstGeom prst="round2DiagRect">
            <a:avLst/>
          </a:prstGeom>
          <a:solidFill>
            <a:schemeClr val="bg1">
              <a:lumMod val="8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kumimoji="0" lang="zh-CN" altLang="en-US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棟</a:t>
            </a:r>
            <a:r>
              <a:rPr kumimoji="0" lang="en-US" altLang="zh-CN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0" lang="zh-CN" altLang="en-US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</a:t>
            </a:r>
            <a:r>
              <a:rPr kumimoji="0" lang="en-US" altLang="zh-CN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0" lang="zh-CN" altLang="en-US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樓</a:t>
            </a:r>
            <a:r>
              <a:rPr kumimoji="0" lang="en-US" altLang="zh-CN" b="1" u="sng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b="1" dirty="0">
                <a:solidFill>
                  <a:srgbClr val="4472C4">
                    <a:lumMod val="75000"/>
                  </a:srgbClr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</a:rPr>
              <a:t> </a:t>
            </a:r>
            <a:r>
              <a:rPr kumimoji="0" lang="en-US" altLang="zh-CN" sz="1400" b="1" dirty="0" smtClean="0">
                <a:solidFill>
                  <a:srgbClr val="4472C4">
                    <a:lumMod val="75000"/>
                  </a:srgbClr>
                </a:solidFill>
              </a:rPr>
              <a:t>KS</a:t>
            </a:r>
            <a:r>
              <a:rPr kumimoji="0" lang="zh-CN" altLang="en-US" sz="1400" b="1" dirty="0">
                <a:solidFill>
                  <a:srgbClr val="4472C4">
                    <a:lumMod val="75000"/>
                  </a:srgbClr>
                </a:solidFill>
              </a:rPr>
              <a:t>廣迎辦公車間</a:t>
            </a:r>
            <a:endParaRPr kumimoji="0" lang="zh-TW" altLang="en-US" sz="1400" b="1" dirty="0">
              <a:solidFill>
                <a:srgbClr val="4472C4">
                  <a:lumMod val="75000"/>
                </a:srgbClr>
              </a:solidFill>
            </a:endParaRPr>
          </a:p>
        </p:txBody>
      </p:sp>
      <p:cxnSp>
        <p:nvCxnSpPr>
          <p:cNvPr id="29" name="肘形接點 28">
            <a:extLst>
              <a:ext uri="{FF2B5EF4-FFF2-40B4-BE49-F238E27FC236}">
                <a16:creationId xmlns:a16="http://schemas.microsoft.com/office/drawing/2014/main" id="{BF18489C-FEBB-41D8-93FB-B61C82231D13}"/>
              </a:ext>
            </a:extLst>
          </p:cNvPr>
          <p:cNvCxnSpPr/>
          <p:nvPr/>
        </p:nvCxnSpPr>
        <p:spPr>
          <a:xfrm flipV="1">
            <a:off x="4427538" y="2593975"/>
            <a:ext cx="482600" cy="187325"/>
          </a:xfrm>
          <a:prstGeom prst="bentConnector3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88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群組 4">
            <a:extLst>
              <a:ext uri="{FF2B5EF4-FFF2-40B4-BE49-F238E27FC236}">
                <a16:creationId xmlns:a16="http://schemas.microsoft.com/office/drawing/2014/main" id="{A4512891-E5A2-4C79-96A5-CDB6A2649706}"/>
              </a:ext>
            </a:extLst>
          </p:cNvPr>
          <p:cNvGrpSpPr>
            <a:grpSpLocks/>
          </p:cNvGrpSpPr>
          <p:nvPr/>
        </p:nvGrpSpPr>
        <p:grpSpPr bwMode="auto">
          <a:xfrm>
            <a:off x="234950" y="1588"/>
            <a:ext cx="1354138" cy="65087"/>
            <a:chOff x="148424" y="-138419"/>
            <a:chExt cx="1354624" cy="77772"/>
          </a:xfrm>
        </p:grpSpPr>
        <p:sp>
          <p:nvSpPr>
            <p:cNvPr id="6" name="平行四邊形 5">
              <a:extLst>
                <a:ext uri="{FF2B5EF4-FFF2-40B4-BE49-F238E27FC236}">
                  <a16:creationId xmlns:a16="http://schemas.microsoft.com/office/drawing/2014/main" id="{DA6B7D96-8CE8-4188-B8B8-89D9D5BB9C83}"/>
                </a:ext>
              </a:extLst>
            </p:cNvPr>
            <p:cNvSpPr/>
            <p:nvPr/>
          </p:nvSpPr>
          <p:spPr>
            <a:xfrm>
              <a:off x="1190198" y="-138419"/>
              <a:ext cx="312850" cy="77772"/>
            </a:xfrm>
            <a:prstGeom prst="parallelogram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平行四邊形 6">
              <a:extLst>
                <a:ext uri="{FF2B5EF4-FFF2-40B4-BE49-F238E27FC236}">
                  <a16:creationId xmlns:a16="http://schemas.microsoft.com/office/drawing/2014/main" id="{D9DFF43A-5B8A-4DBB-993C-08ACBA09C7B2}"/>
                </a:ext>
              </a:extLst>
            </p:cNvPr>
            <p:cNvSpPr/>
            <p:nvPr/>
          </p:nvSpPr>
          <p:spPr>
            <a:xfrm>
              <a:off x="148424" y="-138419"/>
              <a:ext cx="314438" cy="77772"/>
            </a:xfrm>
            <a:prstGeom prst="parallelogram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平行四邊形 7">
              <a:extLst>
                <a:ext uri="{FF2B5EF4-FFF2-40B4-BE49-F238E27FC236}">
                  <a16:creationId xmlns:a16="http://schemas.microsoft.com/office/drawing/2014/main" id="{DC18B4AB-E4AE-4AD9-991C-34295DE4411F}"/>
                </a:ext>
              </a:extLst>
            </p:cNvPr>
            <p:cNvSpPr/>
            <p:nvPr/>
          </p:nvSpPr>
          <p:spPr>
            <a:xfrm>
              <a:off x="440629" y="-138419"/>
              <a:ext cx="292205" cy="77772"/>
            </a:xfrm>
            <a:prstGeom prst="parallelogram">
              <a:avLst/>
            </a:prstGeom>
            <a:solidFill>
              <a:srgbClr val="EAB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平行四邊形 8">
              <a:extLst>
                <a:ext uri="{FF2B5EF4-FFF2-40B4-BE49-F238E27FC236}">
                  <a16:creationId xmlns:a16="http://schemas.microsoft.com/office/drawing/2014/main" id="{F161360D-EE01-49B2-8E82-B4347239FF50}"/>
                </a:ext>
              </a:extLst>
            </p:cNvPr>
            <p:cNvSpPr/>
            <p:nvPr/>
          </p:nvSpPr>
          <p:spPr>
            <a:xfrm>
              <a:off x="686780" y="-138419"/>
              <a:ext cx="292205" cy="77772"/>
            </a:xfrm>
            <a:prstGeom prst="parallelogram">
              <a:avLst/>
            </a:prstGeom>
            <a:solidFill>
              <a:srgbClr val="255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平行四邊形 9">
              <a:extLst>
                <a:ext uri="{FF2B5EF4-FFF2-40B4-BE49-F238E27FC236}">
                  <a16:creationId xmlns:a16="http://schemas.microsoft.com/office/drawing/2014/main" id="{CC732399-6BB4-47ED-8690-4237DD55B566}"/>
                </a:ext>
              </a:extLst>
            </p:cNvPr>
            <p:cNvSpPr/>
            <p:nvPr/>
          </p:nvSpPr>
          <p:spPr>
            <a:xfrm>
              <a:off x="923402" y="-138419"/>
              <a:ext cx="290617" cy="77772"/>
            </a:xfrm>
            <a:prstGeom prst="parallelogram">
              <a:avLst/>
            </a:prstGeom>
            <a:solidFill>
              <a:srgbClr val="4B73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B97CA78-FAB0-4DF5-AFD0-1541C5FDD94B}"/>
              </a:ext>
            </a:extLst>
          </p:cNvPr>
          <p:cNvSpPr txBox="1"/>
          <p:nvPr/>
        </p:nvSpPr>
        <p:spPr>
          <a:xfrm>
            <a:off x="1949797" y="66675"/>
            <a:ext cx="6649395" cy="727009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sm" len="sm"/>
          </a:ln>
          <a:effectLst>
            <a:glow rad="228600">
              <a:schemeClr val="accent3">
                <a:satMod val="175000"/>
                <a:alpha val="40000"/>
              </a:schemeClr>
            </a:glow>
            <a:prstShdw prst="shdw17" dist="17961" dir="2700000">
              <a:srgbClr val="003D00"/>
            </a:prstShdw>
          </a:effectLst>
        </p:spPr>
        <p:txBody>
          <a:bodyPr lIns="110377" tIns="55189" rIns="110377" bIns="55189">
            <a:spAutoFit/>
          </a:bodyPr>
          <a:lstStyle>
            <a:defPPr>
              <a:defRPr lang="zh-TW"/>
            </a:defPPr>
            <a:lvl1pPr defTabSz="1103630">
              <a:defRPr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Rounded MT Bold" panose="020F0704030504030204" pitchFamily="34" charset="0"/>
                <a:ea typeface="微軟正黑體" panose="020B0604030504040204" pitchFamily="34" charset="-120"/>
                <a:cs typeface="Calibri" panose="020F05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KS </a:t>
            </a:r>
            <a:r>
              <a:rPr lang="zh-CN" altLang="en-US" dirty="0"/>
              <a:t>成刚电子科技鳥瞰圖</a:t>
            </a:r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48226AD-4357-4428-8998-D2602DAF6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8173"/>
            <a:ext cx="9144000" cy="541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1"/>
          <p:cNvSpPr/>
          <p:nvPr>
            <p:custDataLst>
              <p:tags r:id="rId1"/>
            </p:custDataLst>
          </p:nvPr>
        </p:nvSpPr>
        <p:spPr>
          <a:xfrm>
            <a:off x="2755107" y="2725613"/>
            <a:ext cx="3675460" cy="1351359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cxnSp>
        <p:nvCxnSpPr>
          <p:cNvPr id="5" name="直接连接符 22"/>
          <p:cNvCxnSpPr/>
          <p:nvPr>
            <p:custDataLst>
              <p:tags r:id="rId2"/>
            </p:custDataLst>
          </p:nvPr>
        </p:nvCxnSpPr>
        <p:spPr>
          <a:xfrm flipH="1">
            <a:off x="2377679" y="2451769"/>
            <a:ext cx="1577578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23"/>
          <p:cNvCxnSpPr/>
          <p:nvPr>
            <p:custDataLst>
              <p:tags r:id="rId3"/>
            </p:custDataLst>
          </p:nvPr>
        </p:nvCxnSpPr>
        <p:spPr>
          <a:xfrm flipH="1">
            <a:off x="5195887" y="3226866"/>
            <a:ext cx="1577579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5"/>
          <p:cNvCxnSpPr>
            <a:cxnSpLocks/>
          </p:cNvCxnSpPr>
          <p:nvPr/>
        </p:nvCxnSpPr>
        <p:spPr>
          <a:xfrm>
            <a:off x="3609975" y="2826415"/>
            <a:ext cx="13696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4"/>
          <p:cNvCxnSpPr>
            <a:cxnSpLocks/>
          </p:cNvCxnSpPr>
          <p:nvPr/>
        </p:nvCxnSpPr>
        <p:spPr>
          <a:xfrm>
            <a:off x="2850579" y="3949077"/>
            <a:ext cx="270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5"/>
          <p:cNvCxnSpPr>
            <a:cxnSpLocks/>
          </p:cNvCxnSpPr>
          <p:nvPr/>
        </p:nvCxnSpPr>
        <p:spPr>
          <a:xfrm>
            <a:off x="6331967" y="2873652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8"/>
          <p:cNvCxnSpPr>
            <a:cxnSpLocks/>
          </p:cNvCxnSpPr>
          <p:nvPr/>
        </p:nvCxnSpPr>
        <p:spPr>
          <a:xfrm>
            <a:off x="2850579" y="3348712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31"/>
          <p:cNvSpPr txBox="1"/>
          <p:nvPr/>
        </p:nvSpPr>
        <p:spPr>
          <a:xfrm>
            <a:off x="3599854" y="3126136"/>
            <a:ext cx="1944293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  <a:ea typeface="+mn-ea"/>
              </a:rPr>
              <a:t>企业文化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32040" y="2289001"/>
            <a:ext cx="1399927" cy="553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第 </a:t>
            </a:r>
            <a:r>
              <a:rPr lang="en-US" altLang="zh-CN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2</a:t>
            </a:r>
            <a:r>
              <a:rPr lang="en-US" altLang="zh-CN" sz="3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 </a:t>
            </a:r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章</a:t>
            </a:r>
            <a:endParaRPr lang="zh-TW" altLang="en-US" sz="27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983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5"/>
          <p:cNvSpPr txBox="1"/>
          <p:nvPr/>
        </p:nvSpPr>
        <p:spPr>
          <a:xfrm>
            <a:off x="388510" y="4962996"/>
            <a:ext cx="1853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TW" altLang="en-US" sz="1600" b="1" dirty="0" smtClean="0">
                <a:latin typeface="標楷體" pitchFamily="65" charset="-120"/>
                <a:ea typeface="標楷體" pitchFamily="65" charset="-120"/>
              </a:rPr>
              <a:t>知识与视野</a:t>
            </a:r>
            <a:endParaRPr lang="en-US" altLang="zh-TW" sz="1600" b="1" dirty="0" smtClean="0">
              <a:latin typeface="標楷體" pitchFamily="65" charset="-120"/>
              <a:ea typeface="標楷體" pitchFamily="65" charset="-120"/>
            </a:endParaRPr>
          </a:p>
          <a:p>
            <a:pPr algn="ctr" eaLnBrk="1" hangingPunct="1"/>
            <a:r>
              <a:rPr lang="zh-TW" altLang="en-US" sz="1600" b="1" dirty="0" smtClean="0">
                <a:ea typeface="標楷體" pitchFamily="65" charset="-120"/>
              </a:rPr>
              <a:t>价值与态度</a:t>
            </a:r>
            <a:endParaRPr lang="en-US" altLang="zh-TW" sz="1600" b="1" dirty="0" smtClean="0"/>
          </a:p>
          <a:p>
            <a:pPr algn="ctr"/>
            <a:r>
              <a:rPr lang="zh-TW" altLang="en-US" sz="1600" b="1" dirty="0" smtClean="0">
                <a:latin typeface="Showcard Gothic" pitchFamily="82" charset="0"/>
                <a:ea typeface="標楷體" pitchFamily="65" charset="-120"/>
              </a:rPr>
              <a:t>承诺与执行力</a:t>
            </a:r>
            <a:endParaRPr lang="en-US" altLang="zh-TW" sz="1600" b="1" dirty="0"/>
          </a:p>
        </p:txBody>
      </p:sp>
      <p:sp>
        <p:nvSpPr>
          <p:cNvPr id="5" name="文本框 18"/>
          <p:cNvSpPr txBox="1"/>
          <p:nvPr/>
        </p:nvSpPr>
        <p:spPr>
          <a:xfrm>
            <a:off x="2405550" y="5147662"/>
            <a:ext cx="1806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latin typeface="標楷體" pitchFamily="65" charset="-120"/>
                <a:ea typeface="標楷體" pitchFamily="65" charset="-120"/>
              </a:rPr>
              <a:t>勤朴务实</a:t>
            </a:r>
          </a:p>
        </p:txBody>
      </p:sp>
      <p:sp>
        <p:nvSpPr>
          <p:cNvPr id="6" name="文本框 19"/>
          <p:cNvSpPr txBox="1"/>
          <p:nvPr/>
        </p:nvSpPr>
        <p:spPr>
          <a:xfrm>
            <a:off x="4334262" y="5135312"/>
            <a:ext cx="239457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kumimoji="0" lang="zh-TW" altLang="en-US" sz="1400" b="1" dirty="0">
                <a:latin typeface="標楷體" pitchFamily="65" charset="-120"/>
                <a:ea typeface="標楷體" pitchFamily="65" charset="-120"/>
              </a:rPr>
              <a:t>一群有能力的人</a:t>
            </a:r>
            <a:r>
              <a:rPr kumimoji="0" lang="zh-TW" altLang="en-US" sz="1400" b="1" dirty="0" smtClean="0">
                <a:latin typeface="標楷體" pitchFamily="65" charset="-120"/>
                <a:ea typeface="標楷體" pitchFamily="65" charset="-120"/>
              </a:rPr>
              <a:t>共同</a:t>
            </a:r>
            <a:r>
              <a:rPr kumimoji="0" lang="zh-CN" altLang="en-US" sz="1400" b="1" dirty="0" smtClean="0">
                <a:latin typeface="標楷體" pitchFamily="65" charset="-120"/>
                <a:ea typeface="標楷體" pitchFamily="65" charset="-120"/>
              </a:rPr>
              <a:t>奋斗，</a:t>
            </a:r>
            <a:endParaRPr kumimoji="0" lang="zh-TW" altLang="zh-CN" sz="14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kumimoji="0" lang="zh-TW" altLang="en-US" sz="1400" b="1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kumimoji="0" lang="zh-CN" altLang="en-US" sz="1400" b="1" dirty="0" smtClean="0">
                <a:latin typeface="標楷體" pitchFamily="65" charset="-120"/>
                <a:ea typeface="標楷體" pitchFamily="65" charset="-120"/>
              </a:rPr>
              <a:t>起来实现</a:t>
            </a:r>
            <a:r>
              <a:rPr kumimoji="0" lang="zh-TW" altLang="en-US" sz="1400" b="1" dirty="0" smtClean="0">
                <a:latin typeface="標楷體" pitchFamily="65" charset="-120"/>
                <a:ea typeface="標楷體" pitchFamily="65" charset="-120"/>
              </a:rPr>
              <a:t>理想</a:t>
            </a:r>
            <a:r>
              <a:rPr kumimoji="0" lang="zh-CN" altLang="en-US" sz="1400" b="1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14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图片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08" y="0"/>
            <a:ext cx="9144001" cy="3933056"/>
          </a:xfrm>
          <a:prstGeom prst="rect">
            <a:avLst/>
          </a:prstGeom>
        </p:spPr>
      </p:pic>
      <p:sp>
        <p:nvSpPr>
          <p:cNvPr id="8" name="MH_SubTitle_1"/>
          <p:cNvSpPr/>
          <p:nvPr>
            <p:custDataLst>
              <p:tags r:id="rId1"/>
            </p:custDataLst>
          </p:nvPr>
        </p:nvSpPr>
        <p:spPr>
          <a:xfrm>
            <a:off x="14508" y="3161508"/>
            <a:ext cx="4804229" cy="761135"/>
          </a:xfrm>
          <a:prstGeom prst="rect">
            <a:avLst/>
          </a:prstGeom>
          <a:solidFill>
            <a:schemeClr val="tx2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" anchor="ctr"/>
          <a:lstStyle/>
          <a:p>
            <a:pPr>
              <a:defRPr/>
            </a:pPr>
            <a:r>
              <a:rPr lang="zh-CN" altLang="en-US" sz="3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</a:rPr>
              <a:t>Company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</a:rPr>
              <a:t>philosophy</a:t>
            </a:r>
            <a:endParaRPr lang="zh-CN" altLang="en-US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6"/>
          <p:cNvSpPr txBox="1"/>
          <p:nvPr/>
        </p:nvSpPr>
        <p:spPr>
          <a:xfrm>
            <a:off x="346759" y="4228029"/>
            <a:ext cx="1915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01 </a:t>
            </a:r>
            <a:r>
              <a:rPr lang="zh-CN" altLang="en-US" sz="2000" dirty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公司文化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2405550" y="4243255"/>
            <a:ext cx="1915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02 </a:t>
            </a:r>
            <a:r>
              <a:rPr lang="zh-CN" altLang="en-US" sz="2000" dirty="0" smtClean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企业精神</a:t>
            </a:r>
            <a:endParaRPr lang="zh-CN" altLang="en-US" sz="2000" dirty="0">
              <a:solidFill>
                <a:srgbClr val="00B0F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4647863" y="4243255"/>
            <a:ext cx="1741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03 </a:t>
            </a:r>
            <a:r>
              <a:rPr lang="zh-CN" altLang="en-US" sz="2000" dirty="0" smtClean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企业理念</a:t>
            </a:r>
            <a:endParaRPr lang="zh-CN" altLang="en-US" sz="2000" dirty="0">
              <a:solidFill>
                <a:srgbClr val="00B0F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338446" y="4975337"/>
            <a:ext cx="0" cy="71398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2307784" y="5002724"/>
            <a:ext cx="0" cy="71398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334262" y="4975337"/>
            <a:ext cx="0" cy="71398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716006" y="4987678"/>
            <a:ext cx="0" cy="71398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8"/>
          <p:cNvSpPr txBox="1"/>
          <p:nvPr/>
        </p:nvSpPr>
        <p:spPr>
          <a:xfrm>
            <a:off x="6832875" y="4246040"/>
            <a:ext cx="1741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04 </a:t>
            </a:r>
            <a:r>
              <a:rPr lang="zh-CN" altLang="en-US" sz="2000" dirty="0" smtClean="0">
                <a:solidFill>
                  <a:srgbClr val="00B0F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企业愿景</a:t>
            </a:r>
            <a:endParaRPr lang="zh-CN" altLang="en-US" sz="2000" dirty="0">
              <a:solidFill>
                <a:srgbClr val="00B0F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7" name="文本框 15"/>
          <p:cNvSpPr txBox="1"/>
          <p:nvPr/>
        </p:nvSpPr>
        <p:spPr>
          <a:xfrm>
            <a:off x="6820349" y="5098105"/>
            <a:ext cx="185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1600" b="1" dirty="0" smtClean="0">
                <a:latin typeface="+mn-ea"/>
                <a:ea typeface="+mn-ea"/>
              </a:rPr>
              <a:t>成为连接器产业的领导品牌</a:t>
            </a:r>
            <a:endParaRPr lang="en-US" altLang="zh-TW" sz="1600" b="1" dirty="0">
              <a:latin typeface="+mn-ea"/>
              <a:ea typeface="+mn-ea"/>
            </a:endParaRPr>
          </a:p>
        </p:txBody>
      </p:sp>
      <p:cxnSp>
        <p:nvCxnSpPr>
          <p:cNvPr id="18" name="直接连接符 11"/>
          <p:cNvCxnSpPr>
            <a:cxnSpLocks/>
          </p:cNvCxnSpPr>
          <p:nvPr/>
        </p:nvCxnSpPr>
        <p:spPr>
          <a:xfrm>
            <a:off x="8752978" y="5002724"/>
            <a:ext cx="0" cy="71398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5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  <p:bldP spid="9" grpId="0"/>
      <p:bldP spid="10" grpId="0"/>
      <p:bldP spid="11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1"/>
          <p:cNvSpPr/>
          <p:nvPr>
            <p:custDataLst>
              <p:tags r:id="rId1"/>
            </p:custDataLst>
          </p:nvPr>
        </p:nvSpPr>
        <p:spPr>
          <a:xfrm>
            <a:off x="2755107" y="2653605"/>
            <a:ext cx="3675460" cy="1351359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cxnSp>
        <p:nvCxnSpPr>
          <p:cNvPr id="5" name="直接连接符 22"/>
          <p:cNvCxnSpPr/>
          <p:nvPr>
            <p:custDataLst>
              <p:tags r:id="rId2"/>
            </p:custDataLst>
          </p:nvPr>
        </p:nvCxnSpPr>
        <p:spPr>
          <a:xfrm flipH="1">
            <a:off x="2377679" y="2379761"/>
            <a:ext cx="1577578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23"/>
          <p:cNvCxnSpPr/>
          <p:nvPr>
            <p:custDataLst>
              <p:tags r:id="rId3"/>
            </p:custDataLst>
          </p:nvPr>
        </p:nvCxnSpPr>
        <p:spPr>
          <a:xfrm flipH="1">
            <a:off x="5195887" y="3154858"/>
            <a:ext cx="1577579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5"/>
          <p:cNvCxnSpPr>
            <a:cxnSpLocks/>
          </p:cNvCxnSpPr>
          <p:nvPr/>
        </p:nvCxnSpPr>
        <p:spPr>
          <a:xfrm>
            <a:off x="3609975" y="2754407"/>
            <a:ext cx="13696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4"/>
          <p:cNvCxnSpPr>
            <a:cxnSpLocks/>
          </p:cNvCxnSpPr>
          <p:nvPr/>
        </p:nvCxnSpPr>
        <p:spPr>
          <a:xfrm>
            <a:off x="2850579" y="3877069"/>
            <a:ext cx="270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5"/>
          <p:cNvCxnSpPr>
            <a:cxnSpLocks/>
          </p:cNvCxnSpPr>
          <p:nvPr/>
        </p:nvCxnSpPr>
        <p:spPr>
          <a:xfrm>
            <a:off x="6331967" y="2801644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8"/>
          <p:cNvCxnSpPr>
            <a:cxnSpLocks/>
          </p:cNvCxnSpPr>
          <p:nvPr/>
        </p:nvCxnSpPr>
        <p:spPr>
          <a:xfrm>
            <a:off x="2850579" y="3276704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31"/>
          <p:cNvSpPr txBox="1"/>
          <p:nvPr/>
        </p:nvSpPr>
        <p:spPr>
          <a:xfrm>
            <a:off x="3466965" y="3022302"/>
            <a:ext cx="2244687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  <a:ea typeface="+mn-ea"/>
              </a:rPr>
              <a:t>产品及工艺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32040" y="2289001"/>
            <a:ext cx="1399927" cy="553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第 </a:t>
            </a:r>
            <a:r>
              <a:rPr lang="en-US" altLang="zh-CN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3</a:t>
            </a:r>
            <a:r>
              <a:rPr lang="en-US" altLang="zh-CN" sz="3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  </a:t>
            </a:r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章</a:t>
            </a:r>
            <a:endParaRPr lang="zh-TW" altLang="en-US" sz="27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315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" y="869522"/>
            <a:ext cx="9144000" cy="3550200"/>
          </a:xfrm>
          <a:prstGeom prst="rect">
            <a:avLst/>
          </a:prstGeom>
        </p:spPr>
      </p:pic>
      <p:sp>
        <p:nvSpPr>
          <p:cNvPr id="5" name="MH_SubTitle_1"/>
          <p:cNvSpPr/>
          <p:nvPr>
            <p:custDataLst>
              <p:tags r:id="rId1"/>
            </p:custDataLst>
          </p:nvPr>
        </p:nvSpPr>
        <p:spPr>
          <a:xfrm>
            <a:off x="60" y="3657532"/>
            <a:ext cx="4308626" cy="761135"/>
          </a:xfrm>
          <a:prstGeom prst="rect">
            <a:avLst/>
          </a:prstGeom>
          <a:solidFill>
            <a:schemeClr val="tx2">
              <a:lumMod val="7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" anchor="ctr"/>
          <a:lstStyle/>
          <a:p>
            <a:pPr>
              <a:defRPr/>
            </a:pPr>
            <a:r>
              <a:rPr lang="zh-CN" altLang="en-US" sz="3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</a:rPr>
              <a:t>Products</a:t>
            </a:r>
            <a:endParaRPr lang="zh-CN" altLang="en-US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5109225" y="4665111"/>
            <a:ext cx="1346772" cy="1457550"/>
          </a:xfrm>
          <a:custGeom>
            <a:avLst/>
            <a:gdLst/>
            <a:ahLst/>
            <a:cxnLst/>
            <a:rect l="0" t="0" r="r" b="b"/>
            <a:pathLst>
              <a:path w="21600" h="21251">
                <a:moveTo>
                  <a:pt x="0" y="7472"/>
                </a:moveTo>
                <a:cubicBezTo>
                  <a:pt x="0" y="6079"/>
                  <a:pt x="1085" y="4368"/>
                  <a:pt x="2412" y="3670"/>
                </a:cubicBezTo>
                <a:lnTo>
                  <a:pt x="8389" y="523"/>
                </a:lnTo>
                <a:cubicBezTo>
                  <a:pt x="9715" y="-175"/>
                  <a:pt x="11885" y="-175"/>
                  <a:pt x="13211" y="523"/>
                </a:cubicBezTo>
                <a:lnTo>
                  <a:pt x="19188" y="3670"/>
                </a:lnTo>
                <a:cubicBezTo>
                  <a:pt x="20515" y="4368"/>
                  <a:pt x="21600" y="6079"/>
                  <a:pt x="21600" y="7472"/>
                </a:cubicBezTo>
                <a:lnTo>
                  <a:pt x="21600" y="13778"/>
                </a:lnTo>
                <a:cubicBezTo>
                  <a:pt x="21600" y="15171"/>
                  <a:pt x="20515" y="16882"/>
                  <a:pt x="19188" y="17580"/>
                </a:cubicBezTo>
                <a:lnTo>
                  <a:pt x="13211" y="20727"/>
                </a:lnTo>
                <a:cubicBezTo>
                  <a:pt x="11885" y="21425"/>
                  <a:pt x="9715" y="21425"/>
                  <a:pt x="8389" y="20727"/>
                </a:cubicBezTo>
                <a:lnTo>
                  <a:pt x="2412" y="17580"/>
                </a:lnTo>
                <a:cubicBezTo>
                  <a:pt x="1085" y="16882"/>
                  <a:pt x="0" y="15171"/>
                  <a:pt x="0" y="13778"/>
                </a:cubicBezTo>
                <a:lnTo>
                  <a:pt x="0" y="7472"/>
                </a:lnTo>
                <a:close/>
                <a:moveTo>
                  <a:pt x="0" y="7472"/>
                </a:moveTo>
              </a:path>
            </a:pathLst>
          </a:custGeom>
          <a:solidFill>
            <a:schemeClr val="tx2">
              <a:lumMod val="75000"/>
              <a:alpha val="80000"/>
            </a:schemeClr>
          </a:solidFill>
          <a:ln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/>
            <a:endParaRPr lang="en-US" sz="1600" dirty="0">
              <a:latin typeface="+mn-ea"/>
              <a:ea typeface="+mn-ea"/>
              <a:cs typeface="Titillium" charset="0"/>
            </a:endParaRPr>
          </a:p>
        </p:txBody>
      </p:sp>
      <p:sp>
        <p:nvSpPr>
          <p:cNvPr id="8" name="AutoShape 2"/>
          <p:cNvSpPr>
            <a:spLocks/>
          </p:cNvSpPr>
          <p:nvPr/>
        </p:nvSpPr>
        <p:spPr bwMode="auto">
          <a:xfrm>
            <a:off x="2339752" y="4679312"/>
            <a:ext cx="1346772" cy="1457550"/>
          </a:xfrm>
          <a:custGeom>
            <a:avLst/>
            <a:gdLst/>
            <a:ahLst/>
            <a:cxnLst/>
            <a:rect l="0" t="0" r="r" b="b"/>
            <a:pathLst>
              <a:path w="21600" h="21251">
                <a:moveTo>
                  <a:pt x="0" y="7472"/>
                </a:moveTo>
                <a:cubicBezTo>
                  <a:pt x="0" y="6079"/>
                  <a:pt x="1085" y="4368"/>
                  <a:pt x="2412" y="3670"/>
                </a:cubicBezTo>
                <a:lnTo>
                  <a:pt x="8389" y="523"/>
                </a:lnTo>
                <a:cubicBezTo>
                  <a:pt x="9715" y="-175"/>
                  <a:pt x="11885" y="-175"/>
                  <a:pt x="13211" y="523"/>
                </a:cubicBezTo>
                <a:lnTo>
                  <a:pt x="19188" y="3670"/>
                </a:lnTo>
                <a:cubicBezTo>
                  <a:pt x="20515" y="4368"/>
                  <a:pt x="21600" y="6079"/>
                  <a:pt x="21600" y="7472"/>
                </a:cubicBezTo>
                <a:lnTo>
                  <a:pt x="21600" y="13778"/>
                </a:lnTo>
                <a:cubicBezTo>
                  <a:pt x="21600" y="15171"/>
                  <a:pt x="20515" y="16882"/>
                  <a:pt x="19188" y="17580"/>
                </a:cubicBezTo>
                <a:lnTo>
                  <a:pt x="13211" y="20727"/>
                </a:lnTo>
                <a:cubicBezTo>
                  <a:pt x="11885" y="21425"/>
                  <a:pt x="9715" y="21425"/>
                  <a:pt x="8389" y="20727"/>
                </a:cubicBezTo>
                <a:lnTo>
                  <a:pt x="2412" y="17580"/>
                </a:lnTo>
                <a:cubicBezTo>
                  <a:pt x="1085" y="16882"/>
                  <a:pt x="0" y="15171"/>
                  <a:pt x="0" y="13778"/>
                </a:cubicBezTo>
                <a:lnTo>
                  <a:pt x="0" y="7472"/>
                </a:lnTo>
                <a:close/>
                <a:moveTo>
                  <a:pt x="0" y="7472"/>
                </a:moveTo>
              </a:path>
            </a:pathLst>
          </a:custGeom>
          <a:solidFill>
            <a:schemeClr val="tx2">
              <a:lumMod val="75000"/>
              <a:alpha val="80000"/>
            </a:schemeClr>
          </a:solidFill>
          <a:ln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ea typeface="+mn-ea"/>
              <a:cs typeface="Titillium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07844" y="530763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  <a:ea typeface="+mn-ea"/>
                <a:cs typeface="Titillium" charset="0"/>
              </a:rPr>
              <a:t>产品展示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cs typeface="Titillium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7629" y="539388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  <a:ea typeface="+mn-ea"/>
                <a:cs typeface="Titillium" charset="0"/>
              </a:rPr>
              <a:t>品牌客户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cs typeface="Titillium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86417" y="528446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  <a:ea typeface="+mn-ea"/>
                <a:cs typeface="Titillium" charset="0"/>
              </a:rPr>
              <a:t>主要工艺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cs typeface="Titillium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58901" y="4845972"/>
            <a:ext cx="508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n-ea"/>
                <a:cs typeface="Titillium" charset="0"/>
              </a:rPr>
              <a:t>01</a:t>
            </a:r>
          </a:p>
        </p:txBody>
      </p:sp>
      <p:sp>
        <p:nvSpPr>
          <p:cNvPr id="13" name="矩形 12"/>
          <p:cNvSpPr/>
          <p:nvPr/>
        </p:nvSpPr>
        <p:spPr>
          <a:xfrm>
            <a:off x="4308686" y="4932221"/>
            <a:ext cx="508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n-ea"/>
                <a:cs typeface="Titillium" charset="0"/>
              </a:rPr>
              <a:t>02</a:t>
            </a:r>
          </a:p>
        </p:txBody>
      </p:sp>
      <p:sp>
        <p:nvSpPr>
          <p:cNvPr id="14" name="矩形 13"/>
          <p:cNvSpPr/>
          <p:nvPr/>
        </p:nvSpPr>
        <p:spPr>
          <a:xfrm>
            <a:off x="5545489" y="4822801"/>
            <a:ext cx="492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  <a:cs typeface="Titillium" charset="0"/>
              </a:rPr>
              <a:t>02</a:t>
            </a:r>
            <a:endParaRPr lang="en-US" altLang="zh-CN" sz="2400" dirty="0">
              <a:solidFill>
                <a:schemeClr val="bg1"/>
              </a:solidFill>
              <a:latin typeface="+mn-ea"/>
              <a:cs typeface="Titill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6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3636050" y="10527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产品展示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1021760" y="1916832"/>
            <a:ext cx="7133580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工业用及智慧生产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/ 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工业计算机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/ 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医疗精密设备</a:t>
            </a:r>
            <a:endParaRPr lang="zh-TW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651" y="2708920"/>
            <a:ext cx="5257800" cy="1032571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3922141" y="5138028"/>
            <a:ext cx="12766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LOCK type </a:t>
            </a:r>
          </a:p>
          <a:p>
            <a:r>
              <a:rPr lang="en-US" altLang="zh-CN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Connector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pic>
        <p:nvPicPr>
          <p:cNvPr id="39" name="圖片 3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51" b="94921" l="2640" r="98985">
                        <a14:foregroundMark x1="5178" y1="59365" x2="7614" y2="75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6887" y="4159990"/>
            <a:ext cx="1555328" cy="994779"/>
          </a:xfrm>
          <a:prstGeom prst="rect">
            <a:avLst/>
          </a:prstGeom>
        </p:spPr>
      </p:pic>
      <p:grpSp>
        <p:nvGrpSpPr>
          <p:cNvPr id="40" name="群組 39"/>
          <p:cNvGrpSpPr/>
          <p:nvPr/>
        </p:nvGrpSpPr>
        <p:grpSpPr>
          <a:xfrm>
            <a:off x="2576467" y="4317213"/>
            <a:ext cx="1491915" cy="1128592"/>
            <a:chOff x="3111628" y="4489085"/>
            <a:chExt cx="1491915" cy="1128592"/>
          </a:xfrm>
        </p:grpSpPr>
        <p:sp>
          <p:nvSpPr>
            <p:cNvPr id="41" name="矩形 40"/>
            <p:cNvSpPr/>
            <p:nvPr/>
          </p:nvSpPr>
          <p:spPr>
            <a:xfrm>
              <a:off x="3111628" y="5309900"/>
              <a:ext cx="1491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Press Fit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9707" y="4489085"/>
              <a:ext cx="741665" cy="718578"/>
            </a:xfrm>
            <a:prstGeom prst="rect">
              <a:avLst/>
            </a:prstGeom>
          </p:spPr>
        </p:pic>
      </p:grpSp>
      <p:grpSp>
        <p:nvGrpSpPr>
          <p:cNvPr id="43" name="群組 42"/>
          <p:cNvGrpSpPr/>
          <p:nvPr/>
        </p:nvGrpSpPr>
        <p:grpSpPr>
          <a:xfrm>
            <a:off x="5262215" y="4350481"/>
            <a:ext cx="1111564" cy="1310767"/>
            <a:chOff x="5702393" y="4559300"/>
            <a:chExt cx="744890" cy="1310767"/>
          </a:xfrm>
        </p:grpSpPr>
        <p:sp>
          <p:nvSpPr>
            <p:cNvPr id="44" name="矩形 43"/>
            <p:cNvSpPr/>
            <p:nvPr/>
          </p:nvSpPr>
          <p:spPr>
            <a:xfrm>
              <a:off x="5702393" y="5346847"/>
              <a:ext cx="7448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TW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Terminal</a:t>
              </a:r>
              <a:endPara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043" b="97872" l="344" r="975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80482" y="4559300"/>
              <a:ext cx="647437" cy="6191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472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47512" y="1837717"/>
            <a:ext cx="4482075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云端、通讯及伺服相关</a:t>
            </a:r>
            <a:endParaRPr lang="zh-TW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724" y="2558501"/>
            <a:ext cx="5257800" cy="103257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153810" y="3933056"/>
            <a:ext cx="2310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Power Connector</a:t>
            </a:r>
            <a:endParaRPr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pic>
        <p:nvPicPr>
          <p:cNvPr id="7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229" y="3999460"/>
            <a:ext cx="878235" cy="49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E:\0-產品照片資料庫\PNG\power-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6616" y="4015105"/>
            <a:ext cx="834284" cy="48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976" y="4036396"/>
            <a:ext cx="802377" cy="46040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153810" y="4867976"/>
            <a:ext cx="2622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High Speed connector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2244517" y="4636857"/>
            <a:ext cx="48110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群組 11"/>
          <p:cNvGrpSpPr/>
          <p:nvPr/>
        </p:nvGrpSpPr>
        <p:grpSpPr>
          <a:xfrm>
            <a:off x="5860900" y="4761018"/>
            <a:ext cx="2095476" cy="1311493"/>
            <a:chOff x="5795745" y="5108644"/>
            <a:chExt cx="2095476" cy="1311493"/>
          </a:xfrm>
        </p:grpSpPr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745" y="5108644"/>
              <a:ext cx="1374775" cy="95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6"/>
            <p:cNvSpPr txBox="1">
              <a:spLocks noChangeArrowheads="1"/>
            </p:cNvSpPr>
            <p:nvPr/>
          </p:nvSpPr>
          <p:spPr bwMode="gray">
            <a:xfrm>
              <a:off x="5929071" y="6017655"/>
              <a:ext cx="1962150" cy="402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kumimoji="0" lang="en-US" altLang="zh-TW" sz="1400" dirty="0" err="1" smtClean="0">
                  <a:solidFill>
                    <a:srgbClr val="000000"/>
                  </a:solidFill>
                  <a:ea typeface="微軟正黑體" panose="020B0604030504040204" pitchFamily="34" charset="-120"/>
                </a:rPr>
                <a:t>PCIe</a:t>
              </a:r>
              <a:r>
                <a:rPr kumimoji="0" lang="en-US" altLang="zh-TW" sz="1400" dirty="0" smtClean="0">
                  <a:solidFill>
                    <a:srgbClr val="000000"/>
                  </a:solidFill>
                  <a:ea typeface="微軟正黑體" panose="020B0604030504040204" pitchFamily="34" charset="-120"/>
                </a:rPr>
                <a:t> </a:t>
              </a:r>
              <a:r>
                <a:rPr kumimoji="0" lang="en-US" altLang="zh-TW" sz="1400" dirty="0">
                  <a:solidFill>
                    <a:srgbClr val="000000"/>
                  </a:solidFill>
                  <a:ea typeface="微軟正黑體" panose="020B0604030504040204" pitchFamily="34" charset="-120"/>
                </a:rPr>
                <a:t>4.0</a:t>
              </a:r>
            </a:p>
            <a:p>
              <a:pPr eaLnBrk="1" hangingPunct="1">
                <a:lnSpc>
                  <a:spcPts val="1200"/>
                </a:lnSpc>
              </a:pPr>
              <a:r>
                <a:rPr kumimoji="0" lang="en-US" altLang="zh-TW" sz="1400" dirty="0">
                  <a:solidFill>
                    <a:srgbClr val="C00000"/>
                  </a:solidFill>
                  <a:ea typeface="微軟正黑體" panose="020B0604030504040204" pitchFamily="34" charset="-120"/>
                  <a:sym typeface="Wingdings" panose="05000000000000000000" pitchFamily="2" charset="2"/>
                </a:rPr>
                <a:t>   </a:t>
              </a:r>
              <a:endParaRPr lang="en-US" altLang="zh-TW" sz="1200" dirty="0">
                <a:solidFill>
                  <a:srgbClr val="FF0000"/>
                </a:solidFill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419506" y="4703732"/>
            <a:ext cx="1962150" cy="1512608"/>
            <a:chOff x="7132311" y="5405890"/>
            <a:chExt cx="1962150" cy="1512608"/>
          </a:xfrm>
        </p:grpSpPr>
        <p:grpSp>
          <p:nvGrpSpPr>
            <p:cNvPr id="16" name="群組 15"/>
            <p:cNvGrpSpPr>
              <a:grpSpLocks/>
            </p:cNvGrpSpPr>
            <p:nvPr/>
          </p:nvGrpSpPr>
          <p:grpSpPr bwMode="auto">
            <a:xfrm rot="747123">
              <a:off x="7301570" y="5405890"/>
              <a:ext cx="1256354" cy="953419"/>
              <a:chOff x="3250268" y="2281238"/>
              <a:chExt cx="2640945" cy="2295525"/>
            </a:xfrm>
          </p:grpSpPr>
          <p:pic>
            <p:nvPicPr>
              <p:cNvPr id="18" name="Picture 115" descr="C:\Users\t00105\Desktop\snap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2788" y="2281238"/>
                <a:ext cx="2638425" cy="2295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矩形 18"/>
              <p:cNvSpPr/>
              <p:nvPr/>
            </p:nvSpPr>
            <p:spPr>
              <a:xfrm>
                <a:off x="3250268" y="4260400"/>
                <a:ext cx="529379" cy="3157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TW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TW" altLang="en-US"/>
              </a:p>
            </p:txBody>
          </p:sp>
        </p:grpSp>
        <p:sp>
          <p:nvSpPr>
            <p:cNvPr id="17" name="Text Box 76"/>
            <p:cNvSpPr txBox="1">
              <a:spLocks noChangeArrowheads="1"/>
            </p:cNvSpPr>
            <p:nvPr/>
          </p:nvSpPr>
          <p:spPr bwMode="gray">
            <a:xfrm>
              <a:off x="7132311" y="6364500"/>
              <a:ext cx="196215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cs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kumimoji="0" lang="en-US" altLang="zh-TW" sz="1400" dirty="0" smtClean="0">
                  <a:solidFill>
                    <a:srgbClr val="000000"/>
                  </a:solidFill>
                  <a:ea typeface="微軟正黑體" panose="020B0604030504040204" pitchFamily="34" charset="-120"/>
                </a:rPr>
                <a:t>High Speed Cable Assembly</a:t>
              </a:r>
              <a:endParaRPr kumimoji="0" lang="en-US" altLang="zh-TW" sz="1400" dirty="0">
                <a:solidFill>
                  <a:srgbClr val="000000"/>
                </a:solidFill>
                <a:ea typeface="微軟正黑體" panose="020B0604030504040204" pitchFamily="34" charset="-120"/>
              </a:endParaRPr>
            </a:p>
            <a:p>
              <a:pPr eaLnBrk="1" hangingPunct="1">
                <a:lnSpc>
                  <a:spcPts val="1200"/>
                </a:lnSpc>
              </a:pPr>
              <a:r>
                <a:rPr kumimoji="0" lang="en-US" altLang="zh-TW" sz="1400" dirty="0">
                  <a:solidFill>
                    <a:srgbClr val="C00000"/>
                  </a:solidFill>
                  <a:ea typeface="微軟正黑體" panose="020B0604030504040204" pitchFamily="34" charset="-120"/>
                  <a:sym typeface="Wingdings" panose="05000000000000000000" pitchFamily="2" charset="2"/>
                </a:rPr>
                <a:t>   </a:t>
              </a:r>
              <a:endParaRPr lang="en-US" altLang="zh-TW" sz="1200" dirty="0">
                <a:solidFill>
                  <a:srgbClr val="FF0000"/>
                </a:solidFill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20" name="文本框 3"/>
          <p:cNvSpPr txBox="1"/>
          <p:nvPr/>
        </p:nvSpPr>
        <p:spPr>
          <a:xfrm>
            <a:off x="3636050" y="10527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产品展示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9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36050" y="10527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产品展示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717271" y="1916832"/>
            <a:ext cx="3742557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汽车及外围相关</a:t>
            </a:r>
            <a:endParaRPr lang="en-US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5042" y="2656545"/>
            <a:ext cx="5257800" cy="1032571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5910432" y="4140016"/>
            <a:ext cx="3102076" cy="1289940"/>
            <a:chOff x="6557735" y="3228773"/>
            <a:chExt cx="3102076" cy="1289940"/>
          </a:xfrm>
        </p:grpSpPr>
        <p:sp>
          <p:nvSpPr>
            <p:cNvPr id="10" name="矩形 9"/>
            <p:cNvSpPr/>
            <p:nvPr/>
          </p:nvSpPr>
          <p:spPr>
            <a:xfrm>
              <a:off x="6800155" y="3228773"/>
              <a:ext cx="28596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Body </a:t>
              </a:r>
              <a:r>
                <a:rPr lang="en-US" altLang="zh-TW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Control </a:t>
              </a:r>
              <a:r>
                <a:rPr lang="en-US" altLang="zh-TW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Module Connector</a:t>
              </a:r>
              <a:endPara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7735" y="4048260"/>
              <a:ext cx="821804" cy="427279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1851" y="4005084"/>
              <a:ext cx="705682" cy="513629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0237" y="3961910"/>
              <a:ext cx="705682" cy="513629"/>
            </a:xfrm>
            <a:prstGeom prst="rect">
              <a:avLst/>
            </a:prstGeom>
          </p:spPr>
        </p:pic>
      </p:grpSp>
      <p:grpSp>
        <p:nvGrpSpPr>
          <p:cNvPr id="14" name="群組 13"/>
          <p:cNvGrpSpPr/>
          <p:nvPr/>
        </p:nvGrpSpPr>
        <p:grpSpPr>
          <a:xfrm>
            <a:off x="3440775" y="4118621"/>
            <a:ext cx="2943091" cy="1801541"/>
            <a:chOff x="6745885" y="808609"/>
            <a:chExt cx="2943091" cy="1801541"/>
          </a:xfrm>
        </p:grpSpPr>
        <p:sp>
          <p:nvSpPr>
            <p:cNvPr id="15" name="矩形 14"/>
            <p:cNvSpPr/>
            <p:nvPr/>
          </p:nvSpPr>
          <p:spPr>
            <a:xfrm>
              <a:off x="6745885" y="808609"/>
              <a:ext cx="29430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Reverse Parking Sensor </a:t>
              </a:r>
            </a:p>
            <a:p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Connector &amp; Cable Assembly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954369" y="1404910"/>
              <a:ext cx="2090905" cy="1205240"/>
              <a:chOff x="6949026" y="1477543"/>
              <a:chExt cx="2090905" cy="1205240"/>
            </a:xfrm>
          </p:grpSpPr>
          <p:grpSp>
            <p:nvGrpSpPr>
              <p:cNvPr id="17" name="群組 16"/>
              <p:cNvGrpSpPr/>
              <p:nvPr/>
            </p:nvGrpSpPr>
            <p:grpSpPr>
              <a:xfrm>
                <a:off x="6949026" y="1532040"/>
                <a:ext cx="1193788" cy="533042"/>
                <a:chOff x="7012735" y="1445074"/>
                <a:chExt cx="1193788" cy="533042"/>
              </a:xfrm>
            </p:grpSpPr>
            <p:pic>
              <p:nvPicPr>
                <p:cNvPr id="21" name="圖片 20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2735" y="1445074"/>
                  <a:ext cx="713028" cy="533042"/>
                </a:xfrm>
                <a:prstGeom prst="rect">
                  <a:avLst/>
                </a:prstGeom>
              </p:spPr>
            </p:pic>
            <p:pic>
              <p:nvPicPr>
                <p:cNvPr id="22" name="圖片 21"/>
                <p:cNvPicPr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83034" y="1509528"/>
                  <a:ext cx="623489" cy="397555"/>
                </a:xfrm>
                <a:prstGeom prst="rect">
                  <a:avLst/>
                </a:prstGeom>
              </p:spPr>
            </p:pic>
          </p:grpSp>
          <p:pic>
            <p:nvPicPr>
              <p:cNvPr id="18" name="圖片 17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59067" y="1532040"/>
                <a:ext cx="537797" cy="477363"/>
              </a:xfrm>
              <a:prstGeom prst="rect">
                <a:avLst/>
              </a:prstGeom>
            </p:spPr>
          </p:pic>
          <p:pic>
            <p:nvPicPr>
              <p:cNvPr id="19" name="圖片 18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02134" y="1477543"/>
                <a:ext cx="537797" cy="477363"/>
              </a:xfrm>
              <a:prstGeom prst="rect">
                <a:avLst/>
              </a:prstGeom>
            </p:spPr>
          </p:pic>
          <p:pic>
            <p:nvPicPr>
              <p:cNvPr id="20" name="圖片 19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47986" y="1916202"/>
                <a:ext cx="1188623" cy="766581"/>
              </a:xfrm>
              <a:prstGeom prst="rect">
                <a:avLst/>
              </a:prstGeom>
            </p:spPr>
          </p:pic>
        </p:grpSp>
      </p:grpSp>
      <p:grpSp>
        <p:nvGrpSpPr>
          <p:cNvPr id="23" name="群組 22"/>
          <p:cNvGrpSpPr/>
          <p:nvPr/>
        </p:nvGrpSpPr>
        <p:grpSpPr>
          <a:xfrm>
            <a:off x="1113661" y="4247738"/>
            <a:ext cx="2859656" cy="1344482"/>
            <a:chOff x="3749786" y="5266913"/>
            <a:chExt cx="2859656" cy="1344482"/>
          </a:xfrm>
        </p:grpSpPr>
        <p:pic>
          <p:nvPicPr>
            <p:cNvPr id="24" name="Picture 7" descr="A picture containing indoor, table, wall, sitting&#10;&#10;Description generated with high confidence">
              <a:extLst>
                <a:ext uri="{FF2B5EF4-FFF2-40B4-BE49-F238E27FC236}">
                  <a16:creationId xmlns:a16="http://schemas.microsoft.com/office/drawing/2014/main" id="{B2D03105-7F5C-4159-9931-7C91D90F5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600" b="98667" l="2254" r="97817">
                          <a14:foregroundMark x1="8028" y1="45733" x2="31549" y2="20533"/>
                          <a14:backgroundMark x1="60070" y1="62667" x2="61197" y2="93600"/>
                          <a14:backgroundMark x1="60352" y1="60133" x2="60352" y2="66533"/>
                          <a14:backgroundMark x1="83380" y1="10000" x2="84789" y2="92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8293" y="5667535"/>
              <a:ext cx="1787042" cy="94386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3749786" y="5266913"/>
              <a:ext cx="285965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High Power Connector</a:t>
              </a:r>
              <a:endPara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003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81428" y="1888123"/>
            <a:ext cx="4414243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计算机外设及消费性电子产品</a:t>
            </a:r>
            <a:endParaRPr lang="en-US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649" y="2636912"/>
            <a:ext cx="5257800" cy="1032571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2123728" y="4614878"/>
            <a:ext cx="1276661" cy="1008761"/>
            <a:chOff x="1960532" y="4060865"/>
            <a:chExt cx="1276661" cy="1008761"/>
          </a:xfrm>
        </p:grpSpPr>
        <p:sp>
          <p:nvSpPr>
            <p:cNvPr id="7" name="矩形 6"/>
            <p:cNvSpPr/>
            <p:nvPr/>
          </p:nvSpPr>
          <p:spPr>
            <a:xfrm>
              <a:off x="1960532" y="4546406"/>
              <a:ext cx="12766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FPC Connector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96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9306" y="4060865"/>
              <a:ext cx="669711" cy="431461"/>
            </a:xfrm>
            <a:prstGeom prst="rect">
              <a:avLst/>
            </a:prstGeom>
          </p:spPr>
        </p:pic>
      </p:grpSp>
      <p:grpSp>
        <p:nvGrpSpPr>
          <p:cNvPr id="9" name="群組 8"/>
          <p:cNvGrpSpPr/>
          <p:nvPr/>
        </p:nvGrpSpPr>
        <p:grpSpPr>
          <a:xfrm>
            <a:off x="4718323" y="4540595"/>
            <a:ext cx="1151920" cy="838026"/>
            <a:chOff x="5297791" y="4016157"/>
            <a:chExt cx="1151920" cy="838026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99457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97791" y="4016157"/>
              <a:ext cx="1151920" cy="58222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5501306" y="4546406"/>
              <a:ext cx="7448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TW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Wafer</a:t>
              </a:r>
              <a:endPara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5779164" y="4508093"/>
            <a:ext cx="1273079" cy="870528"/>
            <a:chOff x="6503802" y="3983655"/>
            <a:chExt cx="1273079" cy="870528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75" b="96063" l="1143" r="98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6812" y="3983655"/>
              <a:ext cx="847058" cy="614722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6503802" y="4546406"/>
              <a:ext cx="127307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TW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IDC Female</a:t>
              </a: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3321906" y="3933056"/>
            <a:ext cx="1507134" cy="1680017"/>
            <a:chOff x="4929072" y="4051961"/>
            <a:chExt cx="1507134" cy="1680017"/>
          </a:xfrm>
        </p:grpSpPr>
        <p:sp>
          <p:nvSpPr>
            <p:cNvPr id="16" name="矩形 15"/>
            <p:cNvSpPr/>
            <p:nvPr/>
          </p:nvSpPr>
          <p:spPr>
            <a:xfrm>
              <a:off x="5159545" y="5208758"/>
              <a:ext cx="12766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Slimmate</a:t>
              </a:r>
              <a:r>
                <a:rPr lang="en-US" altLang="zh-CN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connector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715" b="89896" l="9937" r="93060">
                          <a14:foregroundMark x1="25868" y1="66122" x2="82334" y2="80684"/>
                          <a14:foregroundMark x1="83912" y1="84547" x2="90536" y2="833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9072" y="4051961"/>
              <a:ext cx="1284622" cy="1363644"/>
            </a:xfrm>
            <a:prstGeom prst="rect">
              <a:avLst/>
            </a:prstGeom>
          </p:spPr>
        </p:pic>
      </p:grpSp>
      <p:sp>
        <p:nvSpPr>
          <p:cNvPr id="18" name="文本框 3"/>
          <p:cNvSpPr txBox="1"/>
          <p:nvPr/>
        </p:nvSpPr>
        <p:spPr>
          <a:xfrm>
            <a:off x="3636050" y="10527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产品展示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08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30175" y="5249396"/>
            <a:ext cx="208330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1400" dirty="0" smtClean="0">
                <a:latin typeface="標楷體" pitchFamily="65" charset="-120"/>
                <a:ea typeface="標楷體" pitchFamily="65" charset="-120"/>
              </a:rPr>
              <a:t>专业推荐：机械设计、模具设计</a:t>
            </a:r>
            <a:endParaRPr lang="zh-TW" altLang="en-US" sz="14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4" name="页脚占位符 3">
            <a:extLst>
              <a:ext uri="{FF2B5EF4-FFF2-40B4-BE49-F238E27FC236}">
                <a16:creationId xmlns:a16="http://schemas.microsoft.com/office/drawing/2014/main" id="{B3FD7578-237C-4887-BC0C-1BE2624D255D}"/>
              </a:ext>
            </a:extLst>
          </p:cNvPr>
          <p:cNvSpPr txBox="1">
            <a:spLocks noGrp="1"/>
          </p:cNvSpPr>
          <p:nvPr/>
        </p:nvSpPr>
        <p:spPr bwMode="auto">
          <a:xfrm>
            <a:off x="7046913" y="6381750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CN" dirty="0">
                <a:latin typeface="Trebuchet MS" panose="020B0603020202020204" pitchFamily="34" charset="0"/>
                <a:ea typeface="+mn-ea"/>
              </a:rPr>
              <a:t>   </a:t>
            </a:r>
          </a:p>
          <a:p>
            <a:pPr eaLnBrk="1" hangingPunct="1">
              <a:defRPr/>
            </a:pPr>
            <a:r>
              <a:rPr lang="en-US" altLang="zh-CN" dirty="0">
                <a:latin typeface="Trebuchet MS" panose="020B0603020202020204" pitchFamily="34" charset="0"/>
                <a:ea typeface="+mn-ea"/>
              </a:rPr>
              <a:t>   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AB95FBE-4A96-41C3-85CB-1B06811D4038}"/>
              </a:ext>
            </a:extLst>
          </p:cNvPr>
          <p:cNvSpPr/>
          <p:nvPr/>
        </p:nvSpPr>
        <p:spPr>
          <a:xfrm>
            <a:off x="3348038" y="260350"/>
            <a:ext cx="3863975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hangingPunct="1">
              <a:defRPr/>
            </a:pPr>
            <a:r>
              <a:rPr lang="zh-CN" altLang="en-US" sz="3200" b="1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冲压工艺流程</a:t>
            </a:r>
            <a:endParaRPr lang="zh-TW" altLang="en-US" sz="3200" b="1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5124" name="圖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1973263"/>
            <a:ext cx="141605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圖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4400550"/>
            <a:ext cx="90646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425A28B-B28B-4EB3-8859-EB525E2DE9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07"/>
          <a:stretch/>
        </p:blipFill>
        <p:spPr>
          <a:xfrm>
            <a:off x="90488" y="3130550"/>
            <a:ext cx="1822450" cy="1235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70C8A19-36EE-4390-B55D-3DD858FF9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488" y="1844675"/>
            <a:ext cx="1738312" cy="96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3683F429-AEE6-4C14-BB5E-23BD3BF3D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4050" y="4710113"/>
            <a:ext cx="1738313" cy="950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圖片 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3130550"/>
            <a:ext cx="1584325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0" name="群組 35"/>
          <p:cNvGrpSpPr>
            <a:grpSpLocks/>
          </p:cNvGrpSpPr>
          <p:nvPr/>
        </p:nvGrpSpPr>
        <p:grpSpPr bwMode="auto">
          <a:xfrm>
            <a:off x="2376488" y="908050"/>
            <a:ext cx="3863975" cy="5272088"/>
            <a:chOff x="2011950" y="758982"/>
            <a:chExt cx="3863975" cy="5270953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F2A431CF-6CA9-442A-8DFA-2B2BFB8A9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/>
            </a:blip>
            <a:srcRect l="2314" t="4846" r="1864" b="-426"/>
            <a:stretch/>
          </p:blipFill>
          <p:spPr>
            <a:xfrm>
              <a:off x="2011950" y="1268460"/>
              <a:ext cx="3863975" cy="46710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518E16A4-A732-4674-A803-72C34FEA5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53225" y="4979236"/>
              <a:ext cx="1408112" cy="7634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9" name="直線單箭頭接點 8">
              <a:extLst>
                <a:ext uri="{FF2B5EF4-FFF2-40B4-BE49-F238E27FC236}">
                  <a16:creationId xmlns:a16="http://schemas.microsoft.com/office/drawing/2014/main" id="{6FA56C2F-8103-409B-8B64-96A5CC0E2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3800" y="3904730"/>
              <a:ext cx="1084262" cy="1252268"/>
            </a:xfrm>
            <a:prstGeom prst="straightConnector1">
              <a:avLst/>
            </a:prstGeom>
            <a:ln>
              <a:solidFill>
                <a:srgbClr val="0000FF"/>
              </a:solidFill>
              <a:prstDash val="dash"/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直線單箭頭接點 15">
              <a:extLst>
                <a:ext uri="{FF2B5EF4-FFF2-40B4-BE49-F238E27FC236}">
                  <a16:creationId xmlns:a16="http://schemas.microsoft.com/office/drawing/2014/main" id="{F2085703-16EE-49B0-A788-25C7807777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9037" y="1700167"/>
              <a:ext cx="750888" cy="1130057"/>
            </a:xfrm>
            <a:prstGeom prst="straightConnector1">
              <a:avLst/>
            </a:prstGeom>
            <a:ln>
              <a:solidFill>
                <a:srgbClr val="0000FF"/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B851CDEC-5059-4C56-9153-5FDAABA17E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0410" r="4753"/>
            <a:stretch/>
          </p:blipFill>
          <p:spPr>
            <a:xfrm>
              <a:off x="4572587" y="758982"/>
              <a:ext cx="1295400" cy="17061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E89BE2F-370D-4B00-9925-C7A95D6209A5}"/>
                </a:ext>
              </a:extLst>
            </p:cNvPr>
            <p:cNvSpPr/>
            <p:nvPr/>
          </p:nvSpPr>
          <p:spPr>
            <a:xfrm rot="20931375">
              <a:off x="3816937" y="990707"/>
              <a:ext cx="982663" cy="3158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400" b="1" dirty="0" smtClean="0">
                  <a:solidFill>
                    <a:srgbClr val="0000FF"/>
                  </a:solidFill>
                  <a:latin typeface="Trebuchet MS" panose="020B0603020202020204" pitchFamily="34" charset="0"/>
                  <a:ea typeface="+mj-ea"/>
                </a:rPr>
                <a:t>设备</a:t>
              </a:r>
              <a:r>
                <a:rPr lang="en-US" altLang="zh-CN" sz="1400" b="1" dirty="0" smtClean="0">
                  <a:solidFill>
                    <a:srgbClr val="0000FF"/>
                  </a:solidFill>
                  <a:latin typeface="Trebuchet MS" panose="020B0603020202020204" pitchFamily="34" charset="0"/>
                  <a:ea typeface="+mj-ea"/>
                </a:rPr>
                <a:t>-</a:t>
              </a:r>
              <a:r>
                <a:rPr lang="zh-CN" altLang="en-US" sz="1400" b="1" dirty="0" smtClean="0">
                  <a:solidFill>
                    <a:srgbClr val="0000FF"/>
                  </a:solidFill>
                  <a:latin typeface="Trebuchet MS" panose="020B0603020202020204" pitchFamily="34" charset="0"/>
                  <a:ea typeface="+mj-ea"/>
                </a:rPr>
                <a:t>冲床</a:t>
              </a:r>
              <a:endParaRPr lang="zh-TW" altLang="en-US" sz="1400" b="1" dirty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656921E-FACF-4C25-85EC-2FAF57CA2EC3}"/>
                </a:ext>
              </a:extLst>
            </p:cNvPr>
            <p:cNvSpPr/>
            <p:nvPr/>
          </p:nvSpPr>
          <p:spPr>
            <a:xfrm rot="20931375">
              <a:off x="2343737" y="5714090"/>
              <a:ext cx="982663" cy="3158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400" b="1" dirty="0" smtClean="0">
                  <a:solidFill>
                    <a:srgbClr val="0000FF"/>
                  </a:solidFill>
                  <a:latin typeface="Trebuchet MS" panose="020B0603020202020204" pitchFamily="34" charset="0"/>
                  <a:ea typeface="+mj-ea"/>
                </a:rPr>
                <a:t>设备</a:t>
              </a:r>
              <a:r>
                <a:rPr lang="en-US" altLang="zh-CN" sz="1400" b="1" dirty="0" smtClean="0">
                  <a:solidFill>
                    <a:srgbClr val="0000FF"/>
                  </a:solidFill>
                  <a:latin typeface="Trebuchet MS" panose="020B0603020202020204" pitchFamily="34" charset="0"/>
                  <a:ea typeface="+mj-ea"/>
                </a:rPr>
                <a:t>-</a:t>
              </a:r>
              <a:r>
                <a:rPr lang="zh-CN" altLang="en-US" sz="1400" b="1" dirty="0">
                  <a:solidFill>
                    <a:srgbClr val="0000FF"/>
                  </a:solidFill>
                  <a:latin typeface="Trebuchet MS" panose="020B0603020202020204" pitchFamily="34" charset="0"/>
                  <a:ea typeface="+mj-ea"/>
                </a:rPr>
                <a:t>模具</a:t>
              </a:r>
              <a:endParaRPr lang="zh-TW" altLang="en-US" sz="1400" b="1" dirty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FB4C773B-891B-45EC-BD11-C39EB7D8BAF2}"/>
              </a:ext>
            </a:extLst>
          </p:cNvPr>
          <p:cNvSpPr/>
          <p:nvPr/>
        </p:nvSpPr>
        <p:spPr>
          <a:xfrm rot="20931375">
            <a:off x="415925" y="1566863"/>
            <a:ext cx="984250" cy="31432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材料</a:t>
            </a:r>
            <a:r>
              <a:rPr lang="en-US" altLang="zh-CN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-</a:t>
            </a:r>
            <a:r>
              <a:rPr lang="zh-CN" altLang="en-US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铜材</a:t>
            </a:r>
            <a:endParaRPr lang="zh-TW" altLang="en-US" sz="1400" b="1" dirty="0">
              <a:solidFill>
                <a:srgbClr val="0000FF"/>
              </a:solidFill>
              <a:latin typeface="Trebuchet MS" panose="020B0603020202020204" pitchFamily="34" charset="0"/>
              <a:ea typeface="+mj-ea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E2D7B71-79C0-438A-836D-061ACD2BFEE5}"/>
              </a:ext>
            </a:extLst>
          </p:cNvPr>
          <p:cNvSpPr/>
          <p:nvPr/>
        </p:nvSpPr>
        <p:spPr>
          <a:xfrm rot="20931375">
            <a:off x="7977188" y="2662238"/>
            <a:ext cx="984250" cy="3159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产品</a:t>
            </a:r>
            <a:r>
              <a:rPr lang="en-US" altLang="zh-CN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-</a:t>
            </a:r>
            <a:r>
              <a:rPr lang="zh-CN" altLang="en-US" sz="1400" b="1" dirty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端子</a:t>
            </a:r>
            <a:endParaRPr lang="zh-TW" altLang="en-US" sz="1400" b="1" dirty="0">
              <a:solidFill>
                <a:srgbClr val="0000FF"/>
              </a:solidFill>
              <a:latin typeface="Trebuchet MS" panose="020B0603020202020204" pitchFamily="34" charset="0"/>
              <a:ea typeface="+mj-ea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100AA42-09C0-44AB-96A3-B40E441A6814}"/>
              </a:ext>
            </a:extLst>
          </p:cNvPr>
          <p:cNvSpPr/>
          <p:nvPr/>
        </p:nvSpPr>
        <p:spPr>
          <a:xfrm rot="20931375">
            <a:off x="8051800" y="5608638"/>
            <a:ext cx="982663" cy="3159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产品</a:t>
            </a:r>
            <a:r>
              <a:rPr lang="en-US" altLang="zh-CN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-</a:t>
            </a:r>
            <a:r>
              <a:rPr lang="zh-CN" altLang="en-US" sz="1400" b="1" dirty="0" smtClean="0">
                <a:solidFill>
                  <a:srgbClr val="0000FF"/>
                </a:solidFill>
                <a:latin typeface="Trebuchet MS" panose="020B0603020202020204" pitchFamily="34" charset="0"/>
                <a:ea typeface="+mj-ea"/>
              </a:rPr>
              <a:t>铁耳</a:t>
            </a:r>
            <a:endParaRPr lang="zh-TW" altLang="en-US" sz="1400" b="1" dirty="0">
              <a:solidFill>
                <a:srgbClr val="0000FF"/>
              </a:solidFill>
              <a:latin typeface="Trebuchet MS" panose="020B0603020202020204" pitchFamily="34" charset="0"/>
              <a:ea typeface="+mj-ea"/>
            </a:endParaRPr>
          </a:p>
        </p:txBody>
      </p:sp>
      <p:sp>
        <p:nvSpPr>
          <p:cNvPr id="37" name="箭號: 向右 36">
            <a:extLst>
              <a:ext uri="{FF2B5EF4-FFF2-40B4-BE49-F238E27FC236}">
                <a16:creationId xmlns:a16="http://schemas.microsoft.com/office/drawing/2014/main" id="{416920EC-C4BB-4532-A91E-CA4573EDFADE}"/>
              </a:ext>
            </a:extLst>
          </p:cNvPr>
          <p:cNvSpPr/>
          <p:nvPr/>
        </p:nvSpPr>
        <p:spPr>
          <a:xfrm>
            <a:off x="1979613" y="3573463"/>
            <a:ext cx="396875" cy="287337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41" name="箭號: 向右 40">
            <a:extLst>
              <a:ext uri="{FF2B5EF4-FFF2-40B4-BE49-F238E27FC236}">
                <a16:creationId xmlns:a16="http://schemas.microsoft.com/office/drawing/2014/main" id="{73F73A40-1AA9-45B6-881F-2C18EA824675}"/>
              </a:ext>
            </a:extLst>
          </p:cNvPr>
          <p:cNvSpPr/>
          <p:nvPr/>
        </p:nvSpPr>
        <p:spPr>
          <a:xfrm>
            <a:off x="6191250" y="3560763"/>
            <a:ext cx="395288" cy="288925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39" name="接點: 弧形 38">
            <a:extLst>
              <a:ext uri="{FF2B5EF4-FFF2-40B4-BE49-F238E27FC236}">
                <a16:creationId xmlns:a16="http://schemas.microsoft.com/office/drawing/2014/main" id="{28C950C9-402B-4844-AF4E-8954959DBF1F}"/>
              </a:ext>
            </a:extLst>
          </p:cNvPr>
          <p:cNvCxnSpPr>
            <a:stCxn id="5129" idx="0"/>
            <a:endCxn id="14" idx="2"/>
          </p:cNvCxnSpPr>
          <p:nvPr/>
        </p:nvCxnSpPr>
        <p:spPr>
          <a:xfrm rot="5400000" flipH="1" flipV="1">
            <a:off x="7354094" y="2667794"/>
            <a:ext cx="320675" cy="604837"/>
          </a:xfrm>
          <a:prstGeom prst="curvedConnector3">
            <a:avLst/>
          </a:prstGeom>
          <a:ln w="28575"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接點: 弧形 43">
            <a:extLst>
              <a:ext uri="{FF2B5EF4-FFF2-40B4-BE49-F238E27FC236}">
                <a16:creationId xmlns:a16="http://schemas.microsoft.com/office/drawing/2014/main" id="{887AD054-4AF7-47A1-A820-BB71C325F87A}"/>
              </a:ext>
            </a:extLst>
          </p:cNvPr>
          <p:cNvCxnSpPr>
            <a:cxnSpLocks/>
            <a:stCxn id="5129" idx="2"/>
            <a:endCxn id="15" idx="0"/>
          </p:cNvCxnSpPr>
          <p:nvPr/>
        </p:nvCxnSpPr>
        <p:spPr>
          <a:xfrm rot="16200000" flipH="1">
            <a:off x="7344569" y="4180682"/>
            <a:ext cx="396875" cy="661987"/>
          </a:xfrm>
          <a:prstGeom prst="curvedConnector3">
            <a:avLst>
              <a:gd name="adj1" fmla="val 50000"/>
            </a:avLst>
          </a:prstGeom>
          <a:ln w="28575"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60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3405902" y="2103239"/>
            <a:ext cx="1742162" cy="461665"/>
          </a:xfrm>
          <a:prstGeom prst="rect">
            <a:avLst/>
          </a:prstGeom>
          <a:solidFill>
            <a:srgbClr val="CCECFF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</a:rPr>
              <a:t>  电   镀  线</a:t>
            </a:r>
            <a:endParaRPr lang="zh-CN" altLang="en-US" sz="2400" dirty="0">
              <a:solidFill>
                <a:prstClr val="black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25" name="向右箭號 24"/>
          <p:cNvSpPr/>
          <p:nvPr/>
        </p:nvSpPr>
        <p:spPr>
          <a:xfrm>
            <a:off x="2663748" y="2463830"/>
            <a:ext cx="252000" cy="677138"/>
          </a:xfrm>
          <a:prstGeom prst="rightArrow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0" y="1694642"/>
            <a:ext cx="2520000" cy="2310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518" y="2757722"/>
            <a:ext cx="2772610" cy="2543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8" name="向右箭號 27"/>
          <p:cNvSpPr/>
          <p:nvPr/>
        </p:nvSpPr>
        <p:spPr>
          <a:xfrm>
            <a:off x="5832168" y="2391822"/>
            <a:ext cx="252000" cy="677138"/>
          </a:xfrm>
          <a:prstGeom prst="rightArrow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9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127" y="1701064"/>
            <a:ext cx="2518263" cy="230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749507" y="4119463"/>
            <a:ext cx="1074160" cy="46166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</a:rPr>
              <a:t>放料</a:t>
            </a: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7092280" y="4119463"/>
            <a:ext cx="1074160" cy="46166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 smtClean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</a:rPr>
              <a:t>收料</a:t>
            </a:r>
            <a:endParaRPr lang="zh-CN" altLang="en-US" sz="2400" dirty="0">
              <a:solidFill>
                <a:prstClr val="black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876256" y="5879544"/>
            <a:ext cx="2088232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</a:rPr>
              <a:t>厂区：加利斯</a:t>
            </a:r>
            <a:endParaRPr lang="zh-CN" altLang="en-US" dirty="0">
              <a:solidFill>
                <a:prstClr val="black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AB95FBE-4A96-41C3-85CB-1B06811D4038}"/>
              </a:ext>
            </a:extLst>
          </p:cNvPr>
          <p:cNvSpPr/>
          <p:nvPr/>
        </p:nvSpPr>
        <p:spPr>
          <a:xfrm>
            <a:off x="3348038" y="260350"/>
            <a:ext cx="3863975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hangingPunct="1">
              <a:defRPr/>
            </a:pPr>
            <a:r>
              <a:rPr lang="zh-CN" altLang="en-US" sz="3200" b="1" dirty="0">
                <a:solidFill>
                  <a:srgbClr val="FFC000"/>
                </a:solidFill>
                <a:latin typeface="Trebuchet MS" panose="020B0603020202020204" pitchFamily="34" charset="0"/>
              </a:rPr>
              <a:t>电</a:t>
            </a:r>
            <a:r>
              <a:rPr lang="zh-CN" altLang="en-US" sz="3200" b="1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镀工艺流程</a:t>
            </a:r>
            <a:endParaRPr lang="zh-TW" altLang="en-US" sz="3200" b="1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30174" y="5626114"/>
            <a:ext cx="4225802" cy="338554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专业</a:t>
            </a:r>
            <a:r>
              <a:rPr lang="zh-CN" altLang="en-US" sz="1600" dirty="0">
                <a:latin typeface="標楷體" pitchFamily="65" charset="-120"/>
                <a:ea typeface="標楷體" pitchFamily="65" charset="-120"/>
              </a:rPr>
              <a:t>推荐：应用化</a:t>
            </a:r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学、精密</a:t>
            </a:r>
            <a:r>
              <a:rPr lang="zh-CN" altLang="en-US" sz="1600" dirty="0">
                <a:latin typeface="標楷體" pitchFamily="65" charset="-120"/>
                <a:ea typeface="標楷體" pitchFamily="65" charset="-120"/>
              </a:rPr>
              <a:t>化工技术 </a:t>
            </a:r>
            <a:endParaRPr lang="zh-TW" altLang="en-US" sz="16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39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36050" y="10527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主要工艺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28936" y="2010326"/>
            <a:ext cx="800219" cy="338554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 smtClean="0">
                <a:latin typeface="Times New Roman" pitchFamily="18" charset="0"/>
                <a:ea typeface="標楷體" pitchFamily="65" charset="-120"/>
              </a:rPr>
              <a:t>塑料粒</a:t>
            </a:r>
            <a:endParaRPr lang="zh-CN" altLang="en-US" sz="1600" dirty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4214669" y="1950224"/>
            <a:ext cx="1005403" cy="338554"/>
          </a:xfrm>
          <a:prstGeom prst="rect">
            <a:avLst/>
          </a:prstGeom>
          <a:solidFill>
            <a:srgbClr val="FFCC99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Times New Roman" pitchFamily="18" charset="0"/>
                <a:ea typeface="標楷體" pitchFamily="65" charset="-120"/>
              </a:rPr>
              <a:t>射出成型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7361341" y="1988840"/>
            <a:ext cx="595035" cy="338554"/>
          </a:xfrm>
          <a:prstGeom prst="rect">
            <a:avLst/>
          </a:prstGeom>
          <a:solidFill>
            <a:srgbClr val="FFCC99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 smtClean="0">
                <a:latin typeface="Times New Roman" pitchFamily="18" charset="0"/>
                <a:ea typeface="標楷體" pitchFamily="65" charset="-120"/>
              </a:rPr>
              <a:t>胶体</a:t>
            </a:r>
            <a:endParaRPr lang="zh-CN" altLang="en-US" sz="1600" dirty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3" name="向右箭號 12"/>
          <p:cNvSpPr/>
          <p:nvPr/>
        </p:nvSpPr>
        <p:spPr>
          <a:xfrm>
            <a:off x="2838873" y="3573016"/>
            <a:ext cx="579813" cy="432048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AB95FBE-4A96-41C3-85CB-1B06811D4038}"/>
              </a:ext>
            </a:extLst>
          </p:cNvPr>
          <p:cNvSpPr/>
          <p:nvPr/>
        </p:nvSpPr>
        <p:spPr>
          <a:xfrm>
            <a:off x="3348038" y="260350"/>
            <a:ext cx="3863975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hangingPunct="1">
              <a:defRPr/>
            </a:pPr>
            <a:r>
              <a:rPr lang="zh-CN" altLang="en-US" sz="3200" b="1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成型工艺流程</a:t>
            </a:r>
            <a:endParaRPr lang="zh-TW" altLang="en-US" sz="3200" b="1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30174" y="5626114"/>
            <a:ext cx="4225802" cy="338554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专业</a:t>
            </a:r>
            <a:r>
              <a:rPr lang="zh-CN" altLang="en-US" sz="1600" dirty="0">
                <a:latin typeface="標楷體" pitchFamily="65" charset="-120"/>
                <a:ea typeface="標楷體" pitchFamily="65" charset="-120"/>
              </a:rPr>
              <a:t>推荐</a:t>
            </a:r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CN" altLang="en-US" sz="1600" dirty="0">
                <a:latin typeface="標楷體" pitchFamily="65" charset="-120"/>
                <a:ea typeface="標楷體" pitchFamily="65" charset="-120"/>
              </a:rPr>
              <a:t>模具设</a:t>
            </a:r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计、高分子材料</a:t>
            </a:r>
            <a:endParaRPr lang="zh-TW" altLang="en-US" sz="16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07178"/>
            <a:ext cx="2228200" cy="2049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824" y="2922776"/>
            <a:ext cx="2299320" cy="2091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20" y="2926660"/>
            <a:ext cx="1998051" cy="2087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向右箭號 18"/>
          <p:cNvSpPr/>
          <p:nvPr/>
        </p:nvSpPr>
        <p:spPr>
          <a:xfrm>
            <a:off x="6038874" y="3573016"/>
            <a:ext cx="579813" cy="432048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975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36050" y="10527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主要工艺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799890" y="1916832"/>
            <a:ext cx="1492190" cy="461665"/>
          </a:xfrm>
          <a:prstGeom prst="rect">
            <a:avLst/>
          </a:prstGeom>
          <a:solidFill>
            <a:srgbClr val="FF99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latin typeface="Times New Roman" pitchFamily="18" charset="0"/>
                <a:ea typeface="標楷體" pitchFamily="65" charset="-120"/>
              </a:rPr>
              <a:t>成品组装</a:t>
            </a:r>
            <a:endParaRPr lang="zh-CN" altLang="en-US" sz="2400" dirty="0">
              <a:latin typeface="Times New Roman" pitchFamily="18" charset="0"/>
              <a:ea typeface="標楷體" pitchFamily="65" charset="-12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564" y="3966658"/>
            <a:ext cx="1906072" cy="1013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783229" y="2619609"/>
            <a:ext cx="799950" cy="287499"/>
          </a:xfrm>
          <a:prstGeom prst="rect">
            <a:avLst/>
          </a:prstGeom>
          <a:solidFill>
            <a:srgbClr val="FFFF99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>
                <a:latin typeface="Times New Roman" pitchFamily="18" charset="0"/>
                <a:ea typeface="標楷體" pitchFamily="65" charset="-120"/>
              </a:rPr>
              <a:t>端子素材</a:t>
            </a:r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783229" y="4279859"/>
            <a:ext cx="805953" cy="287499"/>
          </a:xfrm>
          <a:prstGeom prst="rect">
            <a:avLst/>
          </a:prstGeom>
          <a:solidFill>
            <a:srgbClr val="FFFF99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 smtClean="0">
                <a:latin typeface="Times New Roman" pitchFamily="18" charset="0"/>
                <a:ea typeface="標楷體" pitchFamily="65" charset="-120"/>
              </a:rPr>
              <a:t>铁耳素材</a:t>
            </a:r>
            <a:endParaRPr lang="zh-CN" altLang="en-US" sz="1200" dirty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4" name="加號 13"/>
          <p:cNvSpPr/>
          <p:nvPr/>
        </p:nvSpPr>
        <p:spPr>
          <a:xfrm>
            <a:off x="2602798" y="4066200"/>
            <a:ext cx="576064" cy="6480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248" y="3573655"/>
            <a:ext cx="2127848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3361439" y="3404378"/>
            <a:ext cx="595035" cy="338554"/>
          </a:xfrm>
          <a:prstGeom prst="rect">
            <a:avLst/>
          </a:prstGeom>
          <a:solidFill>
            <a:srgbClr val="FFCC99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 smtClean="0">
                <a:latin typeface="Times New Roman" pitchFamily="18" charset="0"/>
                <a:ea typeface="標楷體" pitchFamily="65" charset="-120"/>
              </a:rPr>
              <a:t>胶体</a:t>
            </a:r>
            <a:endParaRPr lang="zh-CN" altLang="en-US" sz="1600" dirty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7" name="向右箭號 16"/>
          <p:cNvSpPr/>
          <p:nvPr/>
        </p:nvSpPr>
        <p:spPr>
          <a:xfrm>
            <a:off x="5716442" y="4149080"/>
            <a:ext cx="655758" cy="545658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C70C8A19-36EE-4390-B55D-3DD858FF9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60" y="3061677"/>
            <a:ext cx="1886838" cy="965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3683F429-AEE6-4C14-BB5E-23BD3BF3D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12" y="4639994"/>
            <a:ext cx="1878486" cy="1021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文字方塊 19"/>
          <p:cNvSpPr txBox="1"/>
          <p:nvPr/>
        </p:nvSpPr>
        <p:spPr>
          <a:xfrm>
            <a:off x="5308488" y="5805264"/>
            <a:ext cx="4225802" cy="338554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专业</a:t>
            </a:r>
            <a:r>
              <a:rPr lang="zh-CN" altLang="en-US" sz="1600" dirty="0">
                <a:latin typeface="標楷體" pitchFamily="65" charset="-120"/>
                <a:ea typeface="標楷體" pitchFamily="65" charset="-120"/>
              </a:rPr>
              <a:t>推荐</a:t>
            </a:r>
            <a:r>
              <a:rPr lang="zh-CN" altLang="en-US" sz="1600" dirty="0" smtClean="0">
                <a:latin typeface="標楷體" pitchFamily="65" charset="-120"/>
                <a:ea typeface="標楷體" pitchFamily="65" charset="-120"/>
              </a:rPr>
              <a:t>：管理类专业</a:t>
            </a:r>
            <a:endParaRPr lang="zh-TW" altLang="en-US" sz="16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AB95FBE-4A96-41C3-85CB-1B06811D4038}"/>
              </a:ext>
            </a:extLst>
          </p:cNvPr>
          <p:cNvSpPr/>
          <p:nvPr/>
        </p:nvSpPr>
        <p:spPr>
          <a:xfrm>
            <a:off x="3348038" y="260350"/>
            <a:ext cx="3863975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hangingPunct="1">
              <a:defRPr/>
            </a:pPr>
            <a:r>
              <a:rPr lang="zh-CN" altLang="en-US" sz="3200" b="1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组装工艺流程</a:t>
            </a:r>
            <a:endParaRPr lang="zh-TW" altLang="en-US" sz="3200" b="1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1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字方塊 63"/>
          <p:cNvSpPr txBox="1"/>
          <p:nvPr/>
        </p:nvSpPr>
        <p:spPr>
          <a:xfrm>
            <a:off x="112170" y="1052736"/>
            <a:ext cx="310976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en-US" altLang="zh-CN" sz="1400" b="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FPC</a:t>
            </a:r>
          </a:p>
          <a:p>
            <a:pPr>
              <a:defRPr/>
            </a:pPr>
            <a:r>
              <a:rPr lang="zh-CN" altLang="en-US" sz="1400" b="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zh-CN" altLang="en-US" sz="1400" b="1" dirty="0" smtClean="0">
                <a:solidFill>
                  <a:prstClr val="black"/>
                </a:solidFill>
                <a:latin typeface="Segoe UI Black" panose="020B0A02040204020203" pitchFamily="34" charset="0"/>
                <a:ea typeface="微軟正黑體" pitchFamily="34" charset="-120"/>
              </a:rPr>
              <a:t>半自动机维护 技术</a:t>
            </a:r>
            <a:endParaRPr lang="zh-TW" altLang="en-US" sz="1400" b="1" dirty="0">
              <a:solidFill>
                <a:prstClr val="black"/>
              </a:solidFill>
              <a:latin typeface="Segoe UI Black" panose="020B0A02040204020203" pitchFamily="34" charset="0"/>
              <a:ea typeface="微軟正黑體" pitchFamily="34" charset="-120"/>
            </a:endParaRPr>
          </a:p>
        </p:txBody>
      </p:sp>
      <p:pic>
        <p:nvPicPr>
          <p:cNvPr id="65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11" y="1922124"/>
            <a:ext cx="3124925" cy="1970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文字方塊 74"/>
          <p:cNvSpPr txBox="1">
            <a:spLocks noChangeArrowheads="1"/>
          </p:cNvSpPr>
          <p:nvPr/>
        </p:nvSpPr>
        <p:spPr bwMode="auto">
          <a:xfrm>
            <a:off x="283536" y="4208389"/>
            <a:ext cx="2679700" cy="338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285750" indent="-28575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en-US" altLang="zh-CN" sz="1600" b="0" dirty="0">
                <a:solidFill>
                  <a:srgbClr val="000000"/>
                </a:solidFill>
                <a:ea typeface="新細明體" pitchFamily="18" charset="-120"/>
              </a:rPr>
              <a:t> </a:t>
            </a:r>
            <a:r>
              <a:rPr lang="zh-CN" altLang="en-US" sz="1600" b="0" dirty="0" smtClean="0">
                <a:solidFill>
                  <a:srgbClr val="000000"/>
                </a:solidFill>
                <a:ea typeface="新細明體" pitchFamily="18" charset="-120"/>
              </a:rPr>
              <a:t>自动装配</a:t>
            </a:r>
            <a:r>
              <a:rPr lang="en-US" altLang="zh-CN" sz="1600" b="0" dirty="0" smtClean="0">
                <a:solidFill>
                  <a:srgbClr val="000000"/>
                </a:solidFill>
                <a:ea typeface="新細明體" pitchFamily="18" charset="-120"/>
              </a:rPr>
              <a:t>+</a:t>
            </a:r>
            <a:r>
              <a:rPr lang="zh-CN" altLang="en-US" sz="1600" b="0" dirty="0" smtClean="0">
                <a:solidFill>
                  <a:srgbClr val="000000"/>
                </a:solidFill>
                <a:ea typeface="新細明體" pitchFamily="18" charset="-120"/>
              </a:rPr>
              <a:t>影像检测组合</a:t>
            </a:r>
            <a:endParaRPr lang="en-US" altLang="zh-CN" sz="1600" b="0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9" name="矩形 1"/>
          <p:cNvSpPr>
            <a:spLocks noChangeArrowheads="1"/>
          </p:cNvSpPr>
          <p:nvPr/>
        </p:nvSpPr>
        <p:spPr bwMode="auto">
          <a:xfrm>
            <a:off x="3509963" y="188913"/>
            <a:ext cx="295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1pPr>
            <a:lvl2pPr marL="742950" indent="-28575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2pPr>
            <a:lvl3pPr marL="1143000" indent="-22860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3pPr>
            <a:lvl4pPr marL="1600200" indent="-22860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4pPr>
            <a:lvl5pPr marL="2057400" indent="-228600" eaLnBrk="0" hangingPunct="0"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zh-CN" altLang="en-US" sz="2400" dirty="0" smtClean="0">
                <a:solidFill>
                  <a:srgbClr val="FFC000"/>
                </a:solidFill>
                <a:cs typeface="Times New Roman" pitchFamily="18" charset="0"/>
              </a:rPr>
              <a:t>自动化技术发展趋势</a:t>
            </a:r>
            <a:endParaRPr lang="en-US" altLang="zh-CN" sz="2400" dirty="0">
              <a:solidFill>
                <a:srgbClr val="FFC000"/>
              </a:solidFill>
              <a:cs typeface="Times New Roman" pitchFamily="18" charset="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73833" y="0"/>
            <a:ext cx="8027030" cy="6219379"/>
            <a:chOff x="877888" y="1206765"/>
            <a:chExt cx="8027030" cy="6219379"/>
          </a:xfrm>
        </p:grpSpPr>
        <p:pic>
          <p:nvPicPr>
            <p:cNvPr id="39" name="圖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57"/>
            <a:stretch>
              <a:fillRect/>
            </a:stretch>
          </p:blipFill>
          <p:spPr bwMode="auto">
            <a:xfrm>
              <a:off x="5366368" y="5779768"/>
              <a:ext cx="3178039" cy="159230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55" name="Freeform 16"/>
            <p:cNvSpPr>
              <a:spLocks noChangeAspect="1" noEditPoints="1"/>
            </p:cNvSpPr>
            <p:nvPr/>
          </p:nvSpPr>
          <p:spPr bwMode="auto">
            <a:xfrm>
              <a:off x="3057525" y="5081588"/>
              <a:ext cx="280988" cy="373062"/>
            </a:xfrm>
            <a:custGeom>
              <a:avLst/>
              <a:gdLst>
                <a:gd name="T0" fmla="*/ 2147483647 w 371"/>
                <a:gd name="T1" fmla="*/ 2147483647 h 370"/>
                <a:gd name="T2" fmla="*/ 2147483647 w 371"/>
                <a:gd name="T3" fmla="*/ 2147483647 h 370"/>
                <a:gd name="T4" fmla="*/ 2147483647 w 371"/>
                <a:gd name="T5" fmla="*/ 2147483647 h 370"/>
                <a:gd name="T6" fmla="*/ 2147483647 w 371"/>
                <a:gd name="T7" fmla="*/ 2147483647 h 370"/>
                <a:gd name="T8" fmla="*/ 2147483647 w 371"/>
                <a:gd name="T9" fmla="*/ 2147483647 h 370"/>
                <a:gd name="T10" fmla="*/ 2147483647 w 371"/>
                <a:gd name="T11" fmla="*/ 2147483647 h 370"/>
                <a:gd name="T12" fmla="*/ 2147483647 w 371"/>
                <a:gd name="T13" fmla="*/ 2147483647 h 370"/>
                <a:gd name="T14" fmla="*/ 2147483647 w 371"/>
                <a:gd name="T15" fmla="*/ 2147483647 h 370"/>
                <a:gd name="T16" fmla="*/ 2147483647 w 371"/>
                <a:gd name="T17" fmla="*/ 2147483647 h 370"/>
                <a:gd name="T18" fmla="*/ 2147483647 w 371"/>
                <a:gd name="T19" fmla="*/ 2147483647 h 370"/>
                <a:gd name="T20" fmla="*/ 2147483647 w 371"/>
                <a:gd name="T21" fmla="*/ 2147483647 h 370"/>
                <a:gd name="T22" fmla="*/ 2147483647 w 371"/>
                <a:gd name="T23" fmla="*/ 2147483647 h 370"/>
                <a:gd name="T24" fmla="*/ 2147483647 w 371"/>
                <a:gd name="T25" fmla="*/ 2147483647 h 370"/>
                <a:gd name="T26" fmla="*/ 2147483647 w 371"/>
                <a:gd name="T27" fmla="*/ 2147483647 h 370"/>
                <a:gd name="T28" fmla="*/ 2147483647 w 371"/>
                <a:gd name="T29" fmla="*/ 2147483647 h 370"/>
                <a:gd name="T30" fmla="*/ 2147483647 w 371"/>
                <a:gd name="T31" fmla="*/ 2147483647 h 370"/>
                <a:gd name="T32" fmla="*/ 2147483647 w 371"/>
                <a:gd name="T33" fmla="*/ 2147483647 h 370"/>
                <a:gd name="T34" fmla="*/ 2147483647 w 371"/>
                <a:gd name="T35" fmla="*/ 2147483647 h 370"/>
                <a:gd name="T36" fmla="*/ 2147483647 w 371"/>
                <a:gd name="T37" fmla="*/ 2147483647 h 370"/>
                <a:gd name="T38" fmla="*/ 2147483647 w 371"/>
                <a:gd name="T39" fmla="*/ 2147483647 h 370"/>
                <a:gd name="T40" fmla="*/ 2147483647 w 371"/>
                <a:gd name="T41" fmla="*/ 2147483647 h 370"/>
                <a:gd name="T42" fmla="*/ 2147483647 w 371"/>
                <a:gd name="T43" fmla="*/ 2147483647 h 370"/>
                <a:gd name="T44" fmla="*/ 2147483647 w 371"/>
                <a:gd name="T45" fmla="*/ 2147483647 h 370"/>
                <a:gd name="T46" fmla="*/ 2147483647 w 371"/>
                <a:gd name="T47" fmla="*/ 2147483647 h 370"/>
                <a:gd name="T48" fmla="*/ 2147483647 w 371"/>
                <a:gd name="T49" fmla="*/ 2147483647 h 370"/>
                <a:gd name="T50" fmla="*/ 2147483647 w 371"/>
                <a:gd name="T51" fmla="*/ 2147483647 h 370"/>
                <a:gd name="T52" fmla="*/ 2147483647 w 371"/>
                <a:gd name="T53" fmla="*/ 2147483647 h 370"/>
                <a:gd name="T54" fmla="*/ 2147483647 w 371"/>
                <a:gd name="T55" fmla="*/ 2147483647 h 370"/>
                <a:gd name="T56" fmla="*/ 2147483647 w 371"/>
                <a:gd name="T57" fmla="*/ 2147483647 h 370"/>
                <a:gd name="T58" fmla="*/ 2147483647 w 371"/>
                <a:gd name="T59" fmla="*/ 2147483647 h 370"/>
                <a:gd name="T60" fmla="*/ 2147483647 w 371"/>
                <a:gd name="T61" fmla="*/ 2147483647 h 370"/>
                <a:gd name="T62" fmla="*/ 2147483647 w 371"/>
                <a:gd name="T63" fmla="*/ 2147483647 h 370"/>
                <a:gd name="T64" fmla="*/ 2147483647 w 371"/>
                <a:gd name="T65" fmla="*/ 2147483647 h 370"/>
                <a:gd name="T66" fmla="*/ 2147483647 w 371"/>
                <a:gd name="T67" fmla="*/ 2147483647 h 370"/>
                <a:gd name="T68" fmla="*/ 2147483647 w 371"/>
                <a:gd name="T69" fmla="*/ 2147483647 h 370"/>
                <a:gd name="T70" fmla="*/ 2147483647 w 371"/>
                <a:gd name="T71" fmla="*/ 2147483647 h 370"/>
                <a:gd name="T72" fmla="*/ 2147483647 w 371"/>
                <a:gd name="T73" fmla="*/ 2147483647 h 370"/>
                <a:gd name="T74" fmla="*/ 2147483647 w 371"/>
                <a:gd name="T75" fmla="*/ 2147483647 h 3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6801" tIns="38401" rIns="76801" bIns="38401"/>
            <a:lstStyle/>
            <a:p>
              <a:endParaRPr lang="zh-TW" altLang="en-US"/>
            </a:p>
          </p:txBody>
        </p:sp>
        <p:sp>
          <p:nvSpPr>
            <p:cNvPr id="56" name="Freeform 26"/>
            <p:cNvSpPr>
              <a:spLocks noChangeAspect="1" noEditPoints="1"/>
            </p:cNvSpPr>
            <p:nvPr/>
          </p:nvSpPr>
          <p:spPr bwMode="auto">
            <a:xfrm>
              <a:off x="6772275" y="2905125"/>
              <a:ext cx="206375" cy="344488"/>
            </a:xfrm>
            <a:custGeom>
              <a:avLst/>
              <a:gdLst>
                <a:gd name="T0" fmla="*/ 2147483647 w 321"/>
                <a:gd name="T1" fmla="*/ 2147483647 h 402"/>
                <a:gd name="T2" fmla="*/ 2147483647 w 321"/>
                <a:gd name="T3" fmla="*/ 2147483647 h 402"/>
                <a:gd name="T4" fmla="*/ 2147483647 w 321"/>
                <a:gd name="T5" fmla="*/ 2147483647 h 402"/>
                <a:gd name="T6" fmla="*/ 2147483647 w 321"/>
                <a:gd name="T7" fmla="*/ 2147483647 h 402"/>
                <a:gd name="T8" fmla="*/ 2147483647 w 321"/>
                <a:gd name="T9" fmla="*/ 2147483647 h 402"/>
                <a:gd name="T10" fmla="*/ 2147483647 w 321"/>
                <a:gd name="T11" fmla="*/ 2147483647 h 402"/>
                <a:gd name="T12" fmla="*/ 2147483647 w 321"/>
                <a:gd name="T13" fmla="*/ 2147483647 h 402"/>
                <a:gd name="T14" fmla="*/ 2147483647 w 321"/>
                <a:gd name="T15" fmla="*/ 2147483647 h 402"/>
                <a:gd name="T16" fmla="*/ 2147483647 w 321"/>
                <a:gd name="T17" fmla="*/ 2147483647 h 402"/>
                <a:gd name="T18" fmla="*/ 2147483647 w 321"/>
                <a:gd name="T19" fmla="*/ 2147483647 h 402"/>
                <a:gd name="T20" fmla="*/ 2147483647 w 321"/>
                <a:gd name="T21" fmla="*/ 2147483647 h 402"/>
                <a:gd name="T22" fmla="*/ 2147483647 w 321"/>
                <a:gd name="T23" fmla="*/ 2147483647 h 402"/>
                <a:gd name="T24" fmla="*/ 2147483647 w 321"/>
                <a:gd name="T25" fmla="*/ 2147483647 h 402"/>
                <a:gd name="T26" fmla="*/ 2147483647 w 321"/>
                <a:gd name="T27" fmla="*/ 2147483647 h 402"/>
                <a:gd name="T28" fmla="*/ 2147483647 w 321"/>
                <a:gd name="T29" fmla="*/ 2147483647 h 402"/>
                <a:gd name="T30" fmla="*/ 2147483647 w 321"/>
                <a:gd name="T31" fmla="*/ 2147483647 h 402"/>
                <a:gd name="T32" fmla="*/ 2147483647 w 321"/>
                <a:gd name="T33" fmla="*/ 2147483647 h 402"/>
                <a:gd name="T34" fmla="*/ 2147483647 w 321"/>
                <a:gd name="T35" fmla="*/ 2147483647 h 402"/>
                <a:gd name="T36" fmla="*/ 2147483647 w 321"/>
                <a:gd name="T37" fmla="*/ 2147483647 h 402"/>
                <a:gd name="T38" fmla="*/ 2147483647 w 321"/>
                <a:gd name="T39" fmla="*/ 2147483647 h 402"/>
                <a:gd name="T40" fmla="*/ 2147483647 w 321"/>
                <a:gd name="T41" fmla="*/ 2147483647 h 4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6801" tIns="38401" rIns="76801" bIns="38401"/>
            <a:lstStyle/>
            <a:p>
              <a:endParaRPr lang="zh-TW" altLang="en-US"/>
            </a:p>
          </p:txBody>
        </p:sp>
        <p:sp>
          <p:nvSpPr>
            <p:cNvPr id="57" name="Title 13"/>
            <p:cNvSpPr txBox="1">
              <a:spLocks noChangeArrowheads="1"/>
            </p:cNvSpPr>
            <p:nvPr/>
          </p:nvSpPr>
          <p:spPr bwMode="auto">
            <a:xfrm>
              <a:off x="877888" y="4340225"/>
              <a:ext cx="974725" cy="46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6801" tIns="38401" rIns="76801" bIns="38401" anchor="ctr"/>
            <a:lstStyle>
              <a:lvl1pPr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zh-CN" altLang="en-US" sz="1300" b="0" dirty="0">
                  <a:solidFill>
                    <a:srgbClr val="FFFFFF"/>
                  </a:solidFill>
                  <a:ea typeface="Microsoft YaHei" pitchFamily="34" charset="-122"/>
                  <a:sym typeface="Arial" charset="0"/>
                </a:rPr>
                <a:t>标题文</a:t>
              </a:r>
              <a:endParaRPr lang="en-US" altLang="zh-TW" sz="1300" b="0" dirty="0">
                <a:solidFill>
                  <a:srgbClr val="FFFFFF"/>
                </a:solidFill>
                <a:ea typeface="Microsoft YaHei" pitchFamily="34" charset="-122"/>
                <a:sym typeface="Arial" charset="0"/>
              </a:endParaRPr>
            </a:p>
          </p:txBody>
        </p:sp>
        <p:sp>
          <p:nvSpPr>
            <p:cNvPr id="59" name="文本框 59"/>
            <p:cNvSpPr txBox="1">
              <a:spLocks noChangeArrowheads="1"/>
            </p:cNvSpPr>
            <p:nvPr/>
          </p:nvSpPr>
          <p:spPr bwMode="auto">
            <a:xfrm>
              <a:off x="877888" y="1387054"/>
              <a:ext cx="957262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823" tIns="36411" rIns="72823" bIns="36411">
              <a:spAutoFit/>
            </a:bodyPr>
            <a:lstStyle>
              <a:lvl1pPr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eaLnBrk="1" hangingPunct="1"/>
              <a:r>
                <a:rPr lang="en-US" altLang="zh-CN" sz="1900" dirty="0">
                  <a:solidFill>
                    <a:srgbClr val="595959"/>
                  </a:solidFill>
                  <a:latin typeface="Franklin Gothic Book" pitchFamily="34" charset="0"/>
                </a:rPr>
                <a:t> </a:t>
              </a:r>
              <a:endParaRPr lang="zh-CN" altLang="en-US" sz="1900" dirty="0">
                <a:solidFill>
                  <a:srgbClr val="595959"/>
                </a:solidFill>
                <a:latin typeface="Franklin Gothic Book" pitchFamily="34" charset="0"/>
              </a:endParaRPr>
            </a:p>
          </p:txBody>
        </p:sp>
        <p:sp>
          <p:nvSpPr>
            <p:cNvPr id="60" name="文本框 61"/>
            <p:cNvSpPr txBox="1">
              <a:spLocks noChangeArrowheads="1"/>
            </p:cNvSpPr>
            <p:nvPr/>
          </p:nvSpPr>
          <p:spPr bwMode="auto">
            <a:xfrm>
              <a:off x="5692028" y="5235293"/>
              <a:ext cx="969962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823" tIns="36411" rIns="72823" bIns="36411">
              <a:spAutoFit/>
            </a:bodyPr>
            <a:lstStyle>
              <a:lvl1pPr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eaLnBrk="1" hangingPunct="1"/>
              <a:r>
                <a:rPr lang="en-US" altLang="zh-CN" sz="1900" dirty="0">
                  <a:solidFill>
                    <a:srgbClr val="595959"/>
                  </a:solidFill>
                  <a:latin typeface="Franklin Gothic Book" pitchFamily="34" charset="0"/>
                </a:rPr>
                <a:t> 2018</a:t>
              </a:r>
              <a:endParaRPr lang="zh-CN" altLang="en-US" sz="1900" dirty="0">
                <a:solidFill>
                  <a:srgbClr val="595959"/>
                </a:solidFill>
                <a:latin typeface="Franklin Gothic Book" pitchFamily="34" charset="0"/>
              </a:endParaRPr>
            </a:p>
          </p:txBody>
        </p:sp>
        <p:sp>
          <p:nvSpPr>
            <p:cNvPr id="61" name="文本框 63"/>
            <p:cNvSpPr txBox="1">
              <a:spLocks noChangeArrowheads="1"/>
            </p:cNvSpPr>
            <p:nvPr/>
          </p:nvSpPr>
          <p:spPr bwMode="auto">
            <a:xfrm>
              <a:off x="5968998" y="1206765"/>
              <a:ext cx="1208087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823" tIns="36411" rIns="72823" bIns="36411">
              <a:spAutoFit/>
            </a:bodyPr>
            <a:lstStyle>
              <a:lvl1pPr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eaLnBrk="1" hangingPunct="1"/>
              <a:r>
                <a:rPr lang="en-US" altLang="zh-CN" sz="1900" dirty="0">
                  <a:solidFill>
                    <a:srgbClr val="595959"/>
                  </a:solidFill>
                  <a:latin typeface="Franklin Gothic Book" pitchFamily="34" charset="0"/>
                </a:rPr>
                <a:t> </a:t>
              </a:r>
              <a:endParaRPr lang="zh-CN" altLang="en-US" sz="1900" dirty="0">
                <a:solidFill>
                  <a:srgbClr val="595959"/>
                </a:solidFill>
                <a:latin typeface="Franklin Gothic Book" pitchFamily="34" charset="0"/>
              </a:endParaRPr>
            </a:p>
          </p:txBody>
        </p:sp>
        <p:sp>
          <p:nvSpPr>
            <p:cNvPr id="62" name="文本框 67"/>
            <p:cNvSpPr txBox="1">
              <a:spLocks noChangeArrowheads="1"/>
            </p:cNvSpPr>
            <p:nvPr/>
          </p:nvSpPr>
          <p:spPr bwMode="auto">
            <a:xfrm>
              <a:off x="1049254" y="5136122"/>
              <a:ext cx="804862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823" tIns="36411" rIns="72823" bIns="36411">
              <a:spAutoFit/>
            </a:bodyPr>
            <a:lstStyle>
              <a:lvl1pPr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eaLnBrk="1" hangingPunct="1"/>
              <a:r>
                <a:rPr lang="en-US" altLang="zh-CN" sz="1900" dirty="0">
                  <a:solidFill>
                    <a:srgbClr val="595959"/>
                  </a:solidFill>
                  <a:latin typeface="Franklin Gothic Book" pitchFamily="34" charset="0"/>
                </a:rPr>
                <a:t> 2019</a:t>
              </a:r>
              <a:endParaRPr lang="zh-CN" altLang="en-US" sz="1900" dirty="0">
                <a:solidFill>
                  <a:srgbClr val="595959"/>
                </a:solidFill>
                <a:latin typeface="Franklin Gothic Book" pitchFamily="34" charset="0"/>
              </a:endParaRPr>
            </a:p>
          </p:txBody>
        </p:sp>
        <p:pic>
          <p:nvPicPr>
            <p:cNvPr id="63" name="Picture 9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" b="-69"/>
            <a:stretch>
              <a:fillRect/>
            </a:stretch>
          </p:blipFill>
          <p:spPr bwMode="auto">
            <a:xfrm>
              <a:off x="990245" y="2902299"/>
              <a:ext cx="3041153" cy="198177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Dot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文字方塊 73"/>
            <p:cNvSpPr txBox="1">
              <a:spLocks noChangeArrowheads="1"/>
            </p:cNvSpPr>
            <p:nvPr/>
          </p:nvSpPr>
          <p:spPr bwMode="auto">
            <a:xfrm>
              <a:off x="6960231" y="5305740"/>
              <a:ext cx="1944687" cy="338137"/>
            </a:xfrm>
            <a:prstGeom prst="rect">
              <a:avLst/>
            </a:prstGeom>
            <a:ln/>
            <a:ex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marL="2857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/>
                  </a:solidFill>
                  <a:latin typeface="Arial" charset="0"/>
                  <a:ea typeface="標楷體" pitchFamily="65" charset="-120"/>
                </a:defRPr>
              </a:lvl9pPr>
            </a:lstStyle>
            <a:p>
              <a:pPr eaLnBrk="1" hangingPunct="1">
                <a:buFont typeface="Wingdings" pitchFamily="2" charset="2"/>
                <a:buChar char="Ø"/>
              </a:pPr>
              <a:r>
                <a:rPr lang="zh-CN" altLang="en-US" sz="1600" dirty="0" smtClean="0">
                  <a:solidFill>
                    <a:srgbClr val="000000"/>
                  </a:solidFill>
                  <a:latin typeface="Segoe UI Black" panose="020B0A02040204020203" pitchFamily="34" charset="0"/>
                  <a:ea typeface="微軟正黑體" pitchFamily="34" charset="-120"/>
                </a:rPr>
                <a:t>自动化装配技术</a:t>
              </a:r>
              <a:endParaRPr lang="en-US" altLang="zh-CN" sz="1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  <p:pic>
          <p:nvPicPr>
            <p:cNvPr id="67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625" y="5834813"/>
              <a:ext cx="2985191" cy="15913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374096" y="1052736"/>
            <a:ext cx="5948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Book" pitchFamily="34" charset="0"/>
              </a:rPr>
              <a:t>2016</a:t>
            </a:r>
            <a:endParaRPr lang="zh-CN" altLang="en-US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Book" pitchFamily="34" charset="0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3620324" y="2663669"/>
            <a:ext cx="447620" cy="1892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文字方塊 57"/>
          <p:cNvSpPr txBox="1"/>
          <p:nvPr/>
        </p:nvSpPr>
        <p:spPr>
          <a:xfrm>
            <a:off x="3988594" y="1052736"/>
            <a:ext cx="475987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Book" pitchFamily="34" charset="0"/>
              </a:rPr>
              <a:t>2017</a:t>
            </a:r>
            <a:endParaRPr lang="en-US" altLang="zh-CN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MS UI Gothic" panose="020B0600070205080204" pitchFamily="34" charset="-128"/>
              </a:rPr>
              <a:t>设备从半自动</a:t>
            </a:r>
            <a:r>
              <a:rPr kumimoji="0" lang="en-US" altLang="zh-CN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——</a:t>
            </a:r>
            <a:r>
              <a:rPr kumimoji="0" lang="zh-CN" altLang="en-US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MS UI Gothic" panose="020B0600070205080204" pitchFamily="34" charset="-128"/>
              </a:rPr>
              <a:t>全自动</a:t>
            </a:r>
            <a:r>
              <a:rPr kumimoji="0" lang="en-US" altLang="zh-CN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——</a:t>
            </a:r>
            <a:r>
              <a:rPr kumimoji="0" lang="zh-CN" altLang="en-US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MS UI Gothic" panose="020B0600070205080204" pitchFamily="34" charset="-128"/>
              </a:rPr>
              <a:t>系统化 </a:t>
            </a:r>
            <a:r>
              <a:rPr kumimoji="0" lang="en-US" altLang="zh-CN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——</a:t>
            </a:r>
            <a:r>
              <a:rPr kumimoji="0" lang="zh-CN" altLang="en-US" sz="1600" kern="0" dirty="0">
                <a:solidFill>
                  <a:sysClr val="windowText" lastClr="000000"/>
                </a:solidFill>
                <a:latin typeface="Segoe UI Black" panose="020B0A02040204020203" pitchFamily="34" charset="0"/>
                <a:ea typeface="MS UI Gothic" panose="020B0600070205080204" pitchFamily="34" charset="-128"/>
              </a:rPr>
              <a:t> 智慧化</a:t>
            </a:r>
            <a:endParaRPr kumimoji="0" lang="en-US" altLang="zh-CN" sz="1600" kern="0" dirty="0">
              <a:solidFill>
                <a:sysClr val="windowText" lastClr="00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74" name="向右箭號 73"/>
          <p:cNvSpPr/>
          <p:nvPr/>
        </p:nvSpPr>
        <p:spPr>
          <a:xfrm rot="10800000">
            <a:off x="3654298" y="5035296"/>
            <a:ext cx="485654" cy="185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上-下雙向箭號 7"/>
          <p:cNvSpPr/>
          <p:nvPr/>
        </p:nvSpPr>
        <p:spPr>
          <a:xfrm>
            <a:off x="5768986" y="4028528"/>
            <a:ext cx="199234" cy="40858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406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1"/>
          <p:cNvSpPr/>
          <p:nvPr>
            <p:custDataLst>
              <p:tags r:id="rId1"/>
            </p:custDataLst>
          </p:nvPr>
        </p:nvSpPr>
        <p:spPr>
          <a:xfrm>
            <a:off x="2755107" y="2581597"/>
            <a:ext cx="3675460" cy="1351359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cxnSp>
        <p:nvCxnSpPr>
          <p:cNvPr id="5" name="直接连接符 22"/>
          <p:cNvCxnSpPr/>
          <p:nvPr>
            <p:custDataLst>
              <p:tags r:id="rId2"/>
            </p:custDataLst>
          </p:nvPr>
        </p:nvCxnSpPr>
        <p:spPr>
          <a:xfrm flipH="1">
            <a:off x="2377679" y="2307753"/>
            <a:ext cx="1577578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23"/>
          <p:cNvCxnSpPr/>
          <p:nvPr>
            <p:custDataLst>
              <p:tags r:id="rId3"/>
            </p:custDataLst>
          </p:nvPr>
        </p:nvCxnSpPr>
        <p:spPr>
          <a:xfrm flipH="1">
            <a:off x="5195887" y="3082850"/>
            <a:ext cx="1577579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5"/>
          <p:cNvCxnSpPr>
            <a:cxnSpLocks/>
          </p:cNvCxnSpPr>
          <p:nvPr/>
        </p:nvCxnSpPr>
        <p:spPr>
          <a:xfrm>
            <a:off x="3609975" y="2682399"/>
            <a:ext cx="13696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4"/>
          <p:cNvCxnSpPr>
            <a:cxnSpLocks/>
          </p:cNvCxnSpPr>
          <p:nvPr/>
        </p:nvCxnSpPr>
        <p:spPr>
          <a:xfrm>
            <a:off x="2850579" y="3805061"/>
            <a:ext cx="270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5"/>
          <p:cNvCxnSpPr>
            <a:cxnSpLocks/>
          </p:cNvCxnSpPr>
          <p:nvPr/>
        </p:nvCxnSpPr>
        <p:spPr>
          <a:xfrm>
            <a:off x="6331967" y="2729636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8"/>
          <p:cNvCxnSpPr>
            <a:cxnSpLocks/>
          </p:cNvCxnSpPr>
          <p:nvPr/>
        </p:nvCxnSpPr>
        <p:spPr>
          <a:xfrm>
            <a:off x="2850579" y="3204696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31"/>
          <p:cNvSpPr txBox="1"/>
          <p:nvPr/>
        </p:nvSpPr>
        <p:spPr>
          <a:xfrm>
            <a:off x="3466965" y="2950294"/>
            <a:ext cx="2244687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  <a:ea typeface="+mn-ea"/>
              </a:rPr>
              <a:t>企业环境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32040" y="2289001"/>
            <a:ext cx="1399927" cy="553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第 </a:t>
            </a:r>
            <a:r>
              <a:rPr lang="en-US" altLang="zh-CN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4</a:t>
            </a:r>
            <a:r>
              <a:rPr lang="en-US" altLang="zh-CN" sz="3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 </a:t>
            </a:r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章</a:t>
            </a:r>
            <a:endParaRPr lang="zh-TW" altLang="en-US" sz="27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680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工作环境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971600" y="5426060"/>
            <a:ext cx="2664296" cy="52322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標楷體" pitchFamily="65" charset="-120"/>
                <a:ea typeface="標楷體" pitchFamily="65" charset="-120"/>
              </a:rPr>
              <a:t>综合办公区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580112" y="5446980"/>
            <a:ext cx="2664296" cy="52322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標楷體" pitchFamily="65" charset="-120"/>
                <a:ea typeface="標楷體" pitchFamily="65" charset="-120"/>
              </a:rPr>
              <a:t>整洁的车间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3888432" cy="3079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61" y="2231317"/>
            <a:ext cx="4070791" cy="3053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499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6984776" cy="4674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90" y="836712"/>
            <a:ext cx="1584176" cy="1584176"/>
          </a:xfrm>
          <a:prstGeom prst="rect">
            <a:avLst/>
          </a:prstGeom>
        </p:spPr>
      </p:pic>
      <p:sp>
        <p:nvSpPr>
          <p:cNvPr id="9" name="文本框 3"/>
          <p:cNvSpPr txBox="1">
            <a:spLocks noGrp="1"/>
          </p:cNvSpPr>
          <p:nvPr>
            <p:ph type="title"/>
          </p:nvPr>
        </p:nvSpPr>
        <p:spPr>
          <a:xfrm>
            <a:off x="1505524" y="972017"/>
            <a:ext cx="6203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干净的餐厅</a:t>
            </a:r>
            <a:endParaRPr lang="en-US" altLang="zh-CN" sz="3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754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827571"/>
            <a:ext cx="6203032" cy="704949"/>
          </a:xfrm>
        </p:spPr>
        <p:txBody>
          <a:bodyPr/>
          <a:lstStyle/>
          <a:p>
            <a:r>
              <a:rPr lang="zh-CN" altLang="en-US" sz="28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多样的美食</a:t>
            </a:r>
            <a:endParaRPr lang="zh-TW" altLang="en-US" sz="2800" kern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0165"/>
            <a:ext cx="3888432" cy="432714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0" r="4001" b="-6187"/>
          <a:stretch/>
        </p:blipFill>
        <p:spPr>
          <a:xfrm>
            <a:off x="4644008" y="1813953"/>
            <a:ext cx="2088232" cy="25511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352" y="1844824"/>
            <a:ext cx="1722096" cy="2120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00958"/>
            <a:ext cx="2094328" cy="23829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26" y="4000958"/>
            <a:ext cx="1839099" cy="23829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矩形 10"/>
          <p:cNvSpPr/>
          <p:nvPr/>
        </p:nvSpPr>
        <p:spPr>
          <a:xfrm>
            <a:off x="75912" y="1195481"/>
            <a:ext cx="3055928" cy="4571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868144" y="1180046"/>
            <a:ext cx="3024336" cy="4571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3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住宿环境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9280"/>
            <a:ext cx="2700000" cy="3600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140" y="2349280"/>
            <a:ext cx="2700000" cy="3600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" y="1407880"/>
            <a:ext cx="1520562" cy="152056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166" y="2318422"/>
            <a:ext cx="2849994" cy="363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0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业余生活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12" descr="qqq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92" y="2489696"/>
            <a:ext cx="26289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105" y="2489694"/>
            <a:ext cx="2709145" cy="180340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362" y="2489695"/>
            <a:ext cx="2404533" cy="18034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665870" y="4869160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篮球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349362" y="4869160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乒乓球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153223" y="4878778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台球</a:t>
            </a:r>
            <a:endParaRPr lang="en-US" altLang="zh-CN" sz="2800" dirty="0" smtClean="0">
              <a:latin typeface="+mn-ea"/>
              <a:ea typeface="+mn-ea"/>
            </a:endParaRPr>
          </a:p>
        </p:txBody>
      </p:sp>
      <p:cxnSp>
        <p:nvCxnSpPr>
          <p:cNvPr id="3" name="直線接點 2"/>
          <p:cNvCxnSpPr/>
          <p:nvPr/>
        </p:nvCxnSpPr>
        <p:spPr>
          <a:xfrm>
            <a:off x="505292" y="4816388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3160358" y="4797152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5868144" y="4816388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8698250" y="4797152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15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会福利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65870" y="4869160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生日购物卡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349362" y="4869160"/>
            <a:ext cx="3670910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     生日蛋糕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cxnSp>
        <p:nvCxnSpPr>
          <p:cNvPr id="3" name="直線接點 2"/>
          <p:cNvCxnSpPr/>
          <p:nvPr/>
        </p:nvCxnSpPr>
        <p:spPr>
          <a:xfrm>
            <a:off x="505292" y="4816388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3160358" y="4797152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8698250" y="4797152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51" r="50085"/>
          <a:stretch/>
        </p:blipFill>
        <p:spPr>
          <a:xfrm>
            <a:off x="316567" y="1700808"/>
            <a:ext cx="2743265" cy="2643951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970" y="1709184"/>
            <a:ext cx="4674459" cy="296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7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会福利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259632" y="4869160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中秋快乐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475215" y="4761124"/>
            <a:ext cx="3670910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     女王节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cxnSp>
        <p:nvCxnSpPr>
          <p:cNvPr id="3" name="直線接點 2"/>
          <p:cNvCxnSpPr/>
          <p:nvPr/>
        </p:nvCxnSpPr>
        <p:spPr>
          <a:xfrm>
            <a:off x="505292" y="4816388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644008" y="4744380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8698250" y="4797152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92" y="1799373"/>
            <a:ext cx="3994699" cy="269347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11783"/>
            <a:ext cx="4315338" cy="268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3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会福利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259632" y="5282044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endParaRPr lang="zh-TW" altLang="en-US" sz="2800" dirty="0" smtClean="0">
              <a:latin typeface="+mn-ea"/>
              <a:ea typeface="+mn-ea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902270" y="5171416"/>
            <a:ext cx="3670910" cy="52322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latin typeface="+mn-ea"/>
                <a:ea typeface="+mn-ea"/>
              </a:rPr>
              <a:t>     足球比赛</a:t>
            </a:r>
            <a:endParaRPr lang="zh-TW" altLang="en-US" sz="2800" dirty="0" smtClean="0">
              <a:latin typeface="+mn-ea"/>
              <a:ea typeface="+mn-ea"/>
            </a:endParaRPr>
          </a:p>
        </p:txBody>
      </p:sp>
      <p:cxnSp>
        <p:nvCxnSpPr>
          <p:cNvPr id="3" name="直線接點 2"/>
          <p:cNvCxnSpPr/>
          <p:nvPr/>
        </p:nvCxnSpPr>
        <p:spPr>
          <a:xfrm>
            <a:off x="505292" y="5229272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8698250" y="5210036"/>
            <a:ext cx="0" cy="6480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195" y="1637511"/>
            <a:ext cx="4190341" cy="332633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88" y="1634713"/>
            <a:ext cx="3939013" cy="323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1"/>
          <p:cNvSpPr/>
          <p:nvPr>
            <p:custDataLst>
              <p:tags r:id="rId1"/>
            </p:custDataLst>
          </p:nvPr>
        </p:nvSpPr>
        <p:spPr>
          <a:xfrm>
            <a:off x="2755107" y="2581597"/>
            <a:ext cx="3675460" cy="1351359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cxnSp>
        <p:nvCxnSpPr>
          <p:cNvPr id="5" name="直接连接符 22"/>
          <p:cNvCxnSpPr/>
          <p:nvPr>
            <p:custDataLst>
              <p:tags r:id="rId2"/>
            </p:custDataLst>
          </p:nvPr>
        </p:nvCxnSpPr>
        <p:spPr>
          <a:xfrm flipH="1">
            <a:off x="2377679" y="2307753"/>
            <a:ext cx="1577578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23"/>
          <p:cNvCxnSpPr/>
          <p:nvPr>
            <p:custDataLst>
              <p:tags r:id="rId3"/>
            </p:custDataLst>
          </p:nvPr>
        </p:nvCxnSpPr>
        <p:spPr>
          <a:xfrm flipH="1">
            <a:off x="5195887" y="3082850"/>
            <a:ext cx="1577579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5"/>
          <p:cNvCxnSpPr>
            <a:cxnSpLocks/>
          </p:cNvCxnSpPr>
          <p:nvPr/>
        </p:nvCxnSpPr>
        <p:spPr>
          <a:xfrm>
            <a:off x="3609975" y="2682399"/>
            <a:ext cx="13696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4"/>
          <p:cNvCxnSpPr>
            <a:cxnSpLocks/>
          </p:cNvCxnSpPr>
          <p:nvPr/>
        </p:nvCxnSpPr>
        <p:spPr>
          <a:xfrm>
            <a:off x="2850579" y="3805061"/>
            <a:ext cx="270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5"/>
          <p:cNvCxnSpPr>
            <a:cxnSpLocks/>
          </p:cNvCxnSpPr>
          <p:nvPr/>
        </p:nvCxnSpPr>
        <p:spPr>
          <a:xfrm>
            <a:off x="6331967" y="2729636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8"/>
          <p:cNvCxnSpPr>
            <a:cxnSpLocks/>
          </p:cNvCxnSpPr>
          <p:nvPr/>
        </p:nvCxnSpPr>
        <p:spPr>
          <a:xfrm>
            <a:off x="2850579" y="3204696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31"/>
          <p:cNvSpPr txBox="1"/>
          <p:nvPr/>
        </p:nvSpPr>
        <p:spPr>
          <a:xfrm>
            <a:off x="3333981" y="2950294"/>
            <a:ext cx="2750187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  <a:ea typeface="+mn-ea"/>
              </a:rPr>
              <a:t>招聘专业及岗位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932040" y="2289001"/>
            <a:ext cx="1399927" cy="553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第 </a:t>
            </a:r>
            <a:r>
              <a:rPr lang="en-US" altLang="zh-CN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5</a:t>
            </a:r>
            <a:r>
              <a:rPr lang="en-US" altLang="zh-CN" sz="3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  </a:t>
            </a:r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章</a:t>
            </a:r>
            <a:endParaRPr lang="zh-TW" altLang="en-US" sz="27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434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203270"/>
              </p:ext>
            </p:extLst>
          </p:nvPr>
        </p:nvGraphicFramePr>
        <p:xfrm>
          <a:off x="251520" y="980728"/>
          <a:ext cx="837361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85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651489"/>
              </p:ext>
            </p:extLst>
          </p:nvPr>
        </p:nvGraphicFramePr>
        <p:xfrm>
          <a:off x="251520" y="980728"/>
          <a:ext cx="837361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754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招聘岗位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TW" sz="2000" b="1" dirty="0" smtClean="0"/>
              <a:t>1.</a:t>
            </a:r>
            <a:r>
              <a:rPr lang="zh-TW" altLang="en-US" sz="2000" b="1" dirty="0"/>
              <a:t>机</a:t>
            </a:r>
            <a:r>
              <a:rPr lang="zh-TW" altLang="en-US" sz="2000" b="1" dirty="0" smtClean="0"/>
              <a:t>构</a:t>
            </a:r>
            <a:r>
              <a:rPr lang="zh-CN" altLang="en-US" sz="2000" b="1" dirty="0" smtClean="0"/>
              <a:t>工程</a:t>
            </a:r>
            <a:r>
              <a:rPr lang="zh-CN" altLang="en-US" sz="2000" b="1" dirty="0" smtClean="0"/>
              <a:t>师（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人）</a:t>
            </a:r>
            <a:endParaRPr lang="en-US" altLang="zh-CN" sz="2000" b="1" dirty="0" smtClean="0"/>
          </a:p>
          <a:p>
            <a:pPr marL="0" indent="0">
              <a:buNone/>
            </a:pPr>
            <a:r>
              <a:rPr lang="zh-CN" altLang="en-US" sz="1600" dirty="0" smtClean="0"/>
              <a:t>岗位要求：</a:t>
            </a:r>
            <a:r>
              <a:rPr lang="en-US" altLang="zh-CN" sz="1600" dirty="0"/>
              <a:t>1.</a:t>
            </a:r>
            <a:r>
              <a:rPr lang="zh-CN" altLang="en-US" sz="1600" dirty="0"/>
              <a:t>自动机及机治具设计、组立、调试</a:t>
            </a:r>
          </a:p>
          <a:p>
            <a:pPr marL="0" indent="0">
              <a:buNone/>
            </a:pPr>
            <a:r>
              <a:rPr lang="en-US" altLang="zh-CN" sz="1600" dirty="0" smtClean="0"/>
              <a:t>                    2</a:t>
            </a:r>
            <a:r>
              <a:rPr lang="en-US" altLang="zh-CN" sz="1600" dirty="0"/>
              <a:t>.</a:t>
            </a:r>
            <a:r>
              <a:rPr lang="zh-CN" altLang="en-US" sz="1600" dirty="0"/>
              <a:t>试产阶段设备产线异常处理</a:t>
            </a:r>
          </a:p>
          <a:p>
            <a:pPr marL="0" indent="0">
              <a:buNone/>
            </a:pPr>
            <a:r>
              <a:rPr lang="en-US" altLang="zh-CN" sz="1600" dirty="0" smtClean="0"/>
              <a:t>                    3</a:t>
            </a:r>
            <a:r>
              <a:rPr lang="en-US" altLang="zh-CN" sz="1600" dirty="0"/>
              <a:t>.</a:t>
            </a:r>
            <a:r>
              <a:rPr lang="zh-CN" altLang="en-US" sz="1600" dirty="0"/>
              <a:t>产线旧设别改造升级</a:t>
            </a:r>
          </a:p>
          <a:p>
            <a:pPr marL="0" indent="0">
              <a:buNone/>
            </a:pPr>
            <a:r>
              <a:rPr lang="en-US" altLang="zh-CN" sz="1600" dirty="0" smtClean="0"/>
              <a:t>                    4</a:t>
            </a:r>
            <a:r>
              <a:rPr lang="en-US" altLang="zh-CN" sz="1600" dirty="0"/>
              <a:t>.</a:t>
            </a:r>
            <a:r>
              <a:rPr lang="zh-CN" altLang="en-US" sz="1600" dirty="0"/>
              <a:t>委外</a:t>
            </a:r>
            <a:r>
              <a:rPr lang="zh-CN" altLang="en-US" sz="1600" dirty="0" smtClean="0"/>
              <a:t>设备</a:t>
            </a:r>
            <a:r>
              <a:rPr lang="zh-CN" altLang="en-US" sz="1600" dirty="0"/>
              <a:t>进度推</a:t>
            </a:r>
            <a:r>
              <a:rPr lang="zh-CN" altLang="en-US" sz="1600" dirty="0" smtClean="0"/>
              <a:t>进</a:t>
            </a:r>
            <a:endParaRPr lang="en-US" altLang="zh-CN" sz="1600" dirty="0" smtClean="0"/>
          </a:p>
          <a:p>
            <a:pPr marL="0" indent="0">
              <a:buNone/>
            </a:pPr>
            <a:r>
              <a:rPr lang="en-US" altLang="zh-TW" sz="2000" b="1" dirty="0" smtClean="0"/>
              <a:t>2.</a:t>
            </a:r>
            <a:r>
              <a:rPr lang="zh-TW" altLang="en-US" sz="2000" b="1" dirty="0"/>
              <a:t>研发工程</a:t>
            </a:r>
            <a:r>
              <a:rPr lang="zh-TW" altLang="en-US" sz="2000" b="1" dirty="0" smtClean="0"/>
              <a:t>师</a:t>
            </a:r>
            <a:endParaRPr lang="en-US" altLang="zh-TW" sz="2000" b="1" dirty="0" smtClean="0"/>
          </a:p>
          <a:p>
            <a:pPr marL="0" indent="0">
              <a:buNone/>
            </a:pPr>
            <a:r>
              <a:rPr lang="zh-CN" altLang="en-US" sz="1600" dirty="0"/>
              <a:t>岗位要求：</a:t>
            </a:r>
            <a:r>
              <a:rPr lang="en-US" altLang="zh-CN" sz="1600" dirty="0"/>
              <a:t>1.</a:t>
            </a:r>
            <a:r>
              <a:rPr lang="zh-CN" altLang="en-US" sz="1600" dirty="0"/>
              <a:t>新产品工程开发，产品项目执行掌控</a:t>
            </a:r>
          </a:p>
          <a:p>
            <a:pPr marL="0" indent="0">
              <a:buNone/>
            </a:pPr>
            <a:r>
              <a:rPr lang="en-US" altLang="zh-CN" sz="1600" dirty="0" smtClean="0"/>
              <a:t>                    2</a:t>
            </a:r>
            <a:r>
              <a:rPr lang="en-US" altLang="zh-CN" sz="1600" dirty="0"/>
              <a:t>.</a:t>
            </a:r>
            <a:r>
              <a:rPr lang="zh-CN" altLang="en-US" sz="1600" dirty="0"/>
              <a:t>熟练绘图软件的应用，</a:t>
            </a:r>
            <a:r>
              <a:rPr lang="en-US" altLang="zh-CN" sz="1600" dirty="0"/>
              <a:t>2D-AUTO  CAD,3D-UG </a:t>
            </a:r>
            <a:r>
              <a:rPr lang="zh-CN" altLang="en-US" sz="1600" dirty="0"/>
              <a:t>或</a:t>
            </a:r>
            <a:r>
              <a:rPr lang="en-US" altLang="zh-CN" sz="1600" dirty="0"/>
              <a:t>PROE  </a:t>
            </a:r>
            <a:r>
              <a:rPr lang="zh-CN" altLang="en-US" sz="1600" dirty="0"/>
              <a:t>及 </a:t>
            </a:r>
            <a:r>
              <a:rPr lang="en-US" altLang="zh-CN" sz="1600" dirty="0"/>
              <a:t>Office </a:t>
            </a:r>
            <a:r>
              <a:rPr lang="zh-CN" altLang="en-US" sz="1600" dirty="0"/>
              <a:t>软件应用</a:t>
            </a:r>
          </a:p>
          <a:p>
            <a:pPr marL="0" indent="0">
              <a:buNone/>
            </a:pPr>
            <a:r>
              <a:rPr lang="en-US" altLang="zh-CN" sz="1600" dirty="0" smtClean="0"/>
              <a:t>                    3</a:t>
            </a:r>
            <a:r>
              <a:rPr lang="en-US" altLang="zh-CN" sz="1600" dirty="0"/>
              <a:t>.</a:t>
            </a:r>
            <a:r>
              <a:rPr lang="zh-CN" altLang="en-US" sz="1600" dirty="0"/>
              <a:t>新产品生产过程的组织和进度及质量制定</a:t>
            </a:r>
          </a:p>
          <a:p>
            <a:pPr marL="0" indent="0">
              <a:buNone/>
            </a:pPr>
            <a:r>
              <a:rPr lang="en-US" altLang="zh-CN" sz="1600" dirty="0" smtClean="0"/>
              <a:t>                    4</a:t>
            </a:r>
            <a:r>
              <a:rPr lang="en-US" altLang="zh-CN" sz="1600" dirty="0"/>
              <a:t>.</a:t>
            </a:r>
            <a:r>
              <a:rPr lang="zh-CN" altLang="en-US" sz="1600" dirty="0"/>
              <a:t>开发过程中模具制造环节的进度管控、信息收集、整理、回馈、跟</a:t>
            </a:r>
            <a:r>
              <a:rPr lang="zh-CN" altLang="en-US" sz="1600" dirty="0" smtClean="0"/>
              <a:t>踪等</a:t>
            </a:r>
            <a:endParaRPr lang="en-US" altLang="zh-CN" sz="1600" dirty="0" smtClean="0"/>
          </a:p>
          <a:p>
            <a:pPr marL="0" indent="0">
              <a:buNone/>
            </a:pPr>
            <a:r>
              <a:rPr lang="en-US" altLang="zh-TW" sz="2000" b="1" dirty="0"/>
              <a:t>3.</a:t>
            </a:r>
            <a:r>
              <a:rPr lang="zh-CN" altLang="en-US" sz="2000" b="1" dirty="0"/>
              <a:t>应届毕</a:t>
            </a:r>
            <a:r>
              <a:rPr lang="zh-CN" altLang="en-US" sz="2000" b="1" dirty="0" smtClean="0"/>
              <a:t>业生</a:t>
            </a:r>
            <a:endParaRPr lang="en-US" altLang="zh-CN" sz="2000" b="1" dirty="0" smtClean="0"/>
          </a:p>
          <a:p>
            <a:pPr marL="0" indent="0">
              <a:buNone/>
            </a:pPr>
            <a:r>
              <a:rPr lang="zh-CN" altLang="en-US" sz="1600" dirty="0"/>
              <a:t>岗位要求：本科以上，机械相关专业，会</a:t>
            </a:r>
            <a:r>
              <a:rPr lang="en-US" altLang="zh-CN" sz="1600" dirty="0"/>
              <a:t>CAD</a:t>
            </a:r>
            <a:r>
              <a:rPr lang="zh-CN" altLang="en-US" sz="1600" dirty="0"/>
              <a:t>及任意</a:t>
            </a:r>
            <a:r>
              <a:rPr lang="en-US" altLang="zh-CN" sz="1600" dirty="0"/>
              <a:t>3D</a:t>
            </a:r>
            <a:r>
              <a:rPr lang="zh-CN" altLang="en-US" sz="1600" dirty="0"/>
              <a:t>绘图软件。</a:t>
            </a:r>
            <a:endParaRPr lang="en-US" altLang="zh-TW" sz="1600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693116825"/>
              </p:ext>
            </p:extLst>
          </p:nvPr>
        </p:nvGraphicFramePr>
        <p:xfrm>
          <a:off x="755576" y="2060848"/>
          <a:ext cx="7162800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52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1"/>
          <p:cNvSpPr/>
          <p:nvPr>
            <p:custDataLst>
              <p:tags r:id="rId1"/>
            </p:custDataLst>
          </p:nvPr>
        </p:nvSpPr>
        <p:spPr>
          <a:xfrm>
            <a:off x="2755107" y="2581597"/>
            <a:ext cx="3675460" cy="1351359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cxnSp>
        <p:nvCxnSpPr>
          <p:cNvPr id="5" name="直接连接符 22"/>
          <p:cNvCxnSpPr/>
          <p:nvPr>
            <p:custDataLst>
              <p:tags r:id="rId2"/>
            </p:custDataLst>
          </p:nvPr>
        </p:nvCxnSpPr>
        <p:spPr>
          <a:xfrm flipH="1">
            <a:off x="2377679" y="2307753"/>
            <a:ext cx="1577578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连接符 23"/>
          <p:cNvCxnSpPr/>
          <p:nvPr>
            <p:custDataLst>
              <p:tags r:id="rId3"/>
            </p:custDataLst>
          </p:nvPr>
        </p:nvCxnSpPr>
        <p:spPr>
          <a:xfrm flipH="1">
            <a:off x="5195887" y="3082850"/>
            <a:ext cx="1577579" cy="11382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5"/>
          <p:cNvCxnSpPr>
            <a:cxnSpLocks/>
          </p:cNvCxnSpPr>
          <p:nvPr/>
        </p:nvCxnSpPr>
        <p:spPr>
          <a:xfrm>
            <a:off x="3609975" y="2682399"/>
            <a:ext cx="13696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4"/>
          <p:cNvCxnSpPr>
            <a:cxnSpLocks/>
          </p:cNvCxnSpPr>
          <p:nvPr/>
        </p:nvCxnSpPr>
        <p:spPr>
          <a:xfrm>
            <a:off x="2850579" y="3805061"/>
            <a:ext cx="2703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5"/>
          <p:cNvCxnSpPr>
            <a:cxnSpLocks/>
          </p:cNvCxnSpPr>
          <p:nvPr/>
        </p:nvCxnSpPr>
        <p:spPr>
          <a:xfrm>
            <a:off x="6331967" y="2729636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8"/>
          <p:cNvCxnSpPr>
            <a:cxnSpLocks/>
          </p:cNvCxnSpPr>
          <p:nvPr/>
        </p:nvCxnSpPr>
        <p:spPr>
          <a:xfrm>
            <a:off x="2850579" y="3204696"/>
            <a:ext cx="0" cy="601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31"/>
          <p:cNvSpPr txBox="1"/>
          <p:nvPr/>
        </p:nvSpPr>
        <p:spPr>
          <a:xfrm>
            <a:off x="3333981" y="2950294"/>
            <a:ext cx="2517711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  <a:ea typeface="+mn-ea"/>
              </a:rPr>
              <a:t>您将得到什么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932040" y="2289001"/>
            <a:ext cx="1399927" cy="5539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rtlCol="0" anchor="ctr" anchorCtr="0">
            <a:spAutoFit/>
          </a:bodyPr>
          <a:lstStyle/>
          <a:p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第 </a:t>
            </a:r>
            <a:r>
              <a:rPr lang="en-US" altLang="zh-CN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6</a:t>
            </a:r>
            <a:r>
              <a:rPr lang="en-US" altLang="zh-CN" sz="3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  </a:t>
            </a:r>
            <a:r>
              <a:rPr lang="zh-CN" alt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章</a:t>
            </a:r>
            <a:endParaRPr lang="zh-TW" altLang="en-US" sz="27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245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2483768" y="1804854"/>
            <a:ext cx="4608512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en-US" altLang="zh-TW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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入职即签订劳动合同并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缴纳五险一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金</a:t>
            </a:r>
            <a:endParaRPr lang="zh-TW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483768" y="5101153"/>
            <a:ext cx="5669250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en-US" altLang="zh-TW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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年终奖金</a:t>
            </a:r>
            <a:endParaRPr lang="zh-TW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483768" y="2852936"/>
            <a:ext cx="4983832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marL="342900" indent="-342900">
              <a:buFont typeface="Wingdings 2"/>
              <a:buChar char="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逢节假日发放礼品（包括生日礼物）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標楷體" pitchFamily="65" charset="-120"/>
              <a:ea typeface="標楷體" pitchFamily="65" charset="-120"/>
              <a:sym typeface="Wingdings 2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83768" y="2308810"/>
            <a:ext cx="5597242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lang="en-US" altLang="zh-TW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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每月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10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日发薪（工商银行），</a:t>
            </a:r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遇节假日提前</a:t>
            </a:r>
            <a:endParaRPr kumimoji="0" lang="zh-CN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852946" y="4325134"/>
            <a:ext cx="3024336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endParaRPr kumimoji="0" lang="zh-CN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817450" y="4437112"/>
            <a:ext cx="5931014" cy="707886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加班费：平时</a:t>
            </a:r>
            <a:r>
              <a:rPr kumimoji="0" lang="en-US" altLang="zh-CN" sz="2000" dirty="0" smtClean="0">
                <a:latin typeface="標楷體" pitchFamily="65" charset="-120"/>
                <a:ea typeface="標楷體" pitchFamily="65" charset="-120"/>
              </a:rPr>
              <a:t>150%</a:t>
            </a:r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、周末</a:t>
            </a:r>
            <a:r>
              <a:rPr kumimoji="0" lang="en-US" altLang="zh-CN" sz="2000" dirty="0" smtClean="0">
                <a:latin typeface="標楷體" pitchFamily="65" charset="-120"/>
                <a:ea typeface="標楷體" pitchFamily="65" charset="-120"/>
              </a:rPr>
              <a:t>200%</a:t>
            </a:r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、法定节假日为</a:t>
            </a:r>
            <a:r>
              <a:rPr kumimoji="0" lang="en-US" altLang="zh-CN" sz="2000" dirty="0" smtClean="0">
                <a:latin typeface="標楷體" pitchFamily="65" charset="-120"/>
                <a:ea typeface="標楷體" pitchFamily="65" charset="-120"/>
              </a:rPr>
              <a:t>300%</a:t>
            </a:r>
          </a:p>
          <a:p>
            <a:r>
              <a:rPr kumimoji="0" lang="en-US" altLang="zh-CN" sz="2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CN" sz="2000" dirty="0" smtClean="0">
                <a:latin typeface="標楷體" pitchFamily="65" charset="-120"/>
                <a:ea typeface="標楷體" pitchFamily="65" charset="-120"/>
              </a:rPr>
              <a:t>      </a:t>
            </a:r>
            <a:endParaRPr kumimoji="0" lang="zh-CN" altLang="en-US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771800" y="4005064"/>
            <a:ext cx="4104456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基本工资 </a:t>
            </a:r>
            <a:r>
              <a:rPr kumimoji="0" lang="en-US" altLang="zh-CN" sz="2000" dirty="0" smtClean="0">
                <a:latin typeface="標楷體" pitchFamily="65" charset="-120"/>
                <a:ea typeface="標楷體" pitchFamily="65" charset="-120"/>
              </a:rPr>
              <a:t>+ </a:t>
            </a:r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加班费</a:t>
            </a:r>
            <a:r>
              <a:rPr kumimoji="0" lang="en-US" altLang="zh-CN" sz="2000" dirty="0" smtClean="0">
                <a:latin typeface="標楷體" pitchFamily="65" charset="-120"/>
                <a:ea typeface="標楷體" pitchFamily="65" charset="-120"/>
              </a:rPr>
              <a:t>=</a:t>
            </a:r>
            <a:r>
              <a:rPr kumimoji="0" lang="zh-CN" altLang="en-US" sz="2000" dirty="0" smtClean="0">
                <a:latin typeface="標楷體" pitchFamily="65" charset="-120"/>
                <a:ea typeface="標楷體" pitchFamily="65" charset="-120"/>
              </a:rPr>
              <a:t>综合工资</a:t>
            </a:r>
            <a:endParaRPr kumimoji="0" lang="en-US" altLang="zh-CN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3318500" y="1052736"/>
            <a:ext cx="249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丰厚的薪资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791200" y="1300674"/>
            <a:ext cx="3352800" cy="88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2483768" y="3501008"/>
            <a:ext cx="4983832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 anchor="ctr" anchorCtr="0">
            <a:spAutoFit/>
          </a:bodyPr>
          <a:lstStyle/>
          <a:p>
            <a:pPr marL="342900" indent="-342900">
              <a:buFont typeface="Wingdings 2"/>
              <a:buChar char="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itchFamily="65" charset="-120"/>
                <a:ea typeface="標楷體" pitchFamily="65" charset="-120"/>
                <a:sym typeface="Wingdings 2"/>
              </a:rPr>
              <a:t>您的薪资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標楷體" pitchFamily="65" charset="-120"/>
              <a:ea typeface="標楷體" pitchFamily="65" charset="-120"/>
              <a:sym typeface="Wingdings 2"/>
            </a:endParaRPr>
          </a:p>
        </p:txBody>
      </p:sp>
      <p:pic>
        <p:nvPicPr>
          <p:cNvPr id="1026" name="Picture 2" descr="https://img2.baidu.com/it/u=1513098464,1619042216&amp;fm=253&amp;fmt=auto&amp;app=138&amp;f=JPEG?w=610&amp;h=4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20" y="2675365"/>
            <a:ext cx="2243548" cy="170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应届</a:t>
            </a:r>
            <a:r>
              <a:rPr lang="zh-CN" altLang="en-US" dirty="0" smtClean="0"/>
              <a:t>生职业培训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429804"/>
              </p:ext>
            </p:extLst>
          </p:nvPr>
        </p:nvGraphicFramePr>
        <p:xfrm>
          <a:off x="553145" y="1052736"/>
          <a:ext cx="8229600" cy="48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https://gimg2.baidu.com/image_search/src=http%3A%2F%2Fexp-picture.cdn.bcebos.com%2Fcfa9ae04541bd10f91f2812cba0e1799e82aa76e.jpg%3Fx-bce-process%3Dimage%2Fresize%2Cm_lfit%2Cw_500%2Climit_1%2Fquality%2Cq_80&amp;refer=http%3A%2F%2Fexp-picture.cdn.bcebos.com&amp;app=2002&amp;size=f9999,10000&amp;q=a80&amp;n=0&amp;g=0n&amp;fmt=auto?sec=1673080756&amp;t=e2385dcb80e1a451937902cf48fa7aa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1793676" cy="215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9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矩形 14"/>
          <p:cNvSpPr/>
          <p:nvPr>
            <p:custDataLst>
              <p:tags r:id="rId1"/>
            </p:custDataLst>
          </p:nvPr>
        </p:nvSpPr>
        <p:spPr>
          <a:xfrm>
            <a:off x="3059832" y="5574266"/>
            <a:ext cx="2715119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Welcome to join ACES</a:t>
            </a:r>
            <a:endParaRPr lang="zh-CN" alt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988312" y="4978796"/>
            <a:ext cx="7128792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风里雨里，我们在宏致等你！</a:t>
            </a:r>
            <a:endParaRPr lang="zh-TW" altLang="en-US" sz="28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24744"/>
            <a:ext cx="352839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6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任意多边形 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32119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任意多边形 2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3211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任意多边形 2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32119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任意多边形 2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任意多边形 2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任意多边形 2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327125951"/>
  <p:tag name="MH_LIBRARY" val="GRAPHIC"/>
  <p:tag name="MH_ORDER" val="Straight Connector 2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簡報底板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CES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FF7C80"/>
        </a:solidFill>
      </a:spPr>
      <a:bodyPr vert="horz" wrap="square" rtlCol="0" anchor="ctr" anchorCtr="0">
        <a:spAutoFit/>
      </a:bodyPr>
      <a:lstStyle>
        <a:defPPr>
          <a:defRPr sz="2800" smtClean="0">
            <a:latin typeface="標楷體" pitchFamily="65" charset="-120"/>
            <a:ea typeface="標楷體" pitchFamily="65" charset="-120"/>
          </a:defRPr>
        </a:defPPr>
      </a:lstStyle>
    </a:txDef>
  </a:objectDefaults>
  <a:extraClrSchemeLst>
    <a:extraClrScheme>
      <a:clrScheme name="A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3561</TotalTime>
  <Words>1622</Words>
  <Application>Microsoft Office PowerPoint</Application>
  <PresentationFormat>如螢幕大小 (4:3)</PresentationFormat>
  <Paragraphs>308</Paragraphs>
  <Slides>39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22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62" baseType="lpstr">
      <vt:lpstr>Arial Unicode MS</vt:lpstr>
      <vt:lpstr>Malgun Gothic Semilight</vt:lpstr>
      <vt:lpstr>微软雅黑</vt:lpstr>
      <vt:lpstr>微软雅黑</vt:lpstr>
      <vt:lpstr>MS UI Gothic</vt:lpstr>
      <vt:lpstr>SimHei</vt:lpstr>
      <vt:lpstr>宋体</vt:lpstr>
      <vt:lpstr>Titillium</vt:lpstr>
      <vt:lpstr>微軟正黑體</vt:lpstr>
      <vt:lpstr>新細明體</vt:lpstr>
      <vt:lpstr>標楷體</vt:lpstr>
      <vt:lpstr>Arial</vt:lpstr>
      <vt:lpstr>Arial Black</vt:lpstr>
      <vt:lpstr>Arial Rounded MT Bold</vt:lpstr>
      <vt:lpstr>Calibri</vt:lpstr>
      <vt:lpstr>Franklin Gothic Book</vt:lpstr>
      <vt:lpstr>Segoe UI Black</vt:lpstr>
      <vt:lpstr>Showcard Gothic</vt:lpstr>
      <vt:lpstr>Times New Roman</vt:lpstr>
      <vt:lpstr>Trebuchet MS</vt:lpstr>
      <vt:lpstr>Wingdings</vt:lpstr>
      <vt:lpstr>Wingdings 2</vt:lpstr>
      <vt:lpstr>簡報底板</vt:lpstr>
      <vt:lpstr>招聘简章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干净的餐厅</vt:lpstr>
      <vt:lpstr>多样的美食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应届生职业培训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k60252</dc:creator>
  <cp:lastModifiedBy>Yiyang 陳懿暘</cp:lastModifiedBy>
  <cp:revision>478</cp:revision>
  <cp:lastPrinted>2017-05-24T03:02:50Z</cp:lastPrinted>
  <dcterms:created xsi:type="dcterms:W3CDTF">2015-07-30T05:04:16Z</dcterms:created>
  <dcterms:modified xsi:type="dcterms:W3CDTF">2024-05-15T00:45:00Z</dcterms:modified>
</cp:coreProperties>
</file>